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ggC0pmJ1ZwDSCr+HOckknFxqx3o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b0e119e90e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4" name="Google Shape;84;g2b0e119e90e_0_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b0e119e90e_0_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g2b0e119e90e_0_4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b0e119e90e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g2b0e119e90e_0_4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b0e119e90e_0_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9" name="Google Shape;149;g2b0e119e90e_0_5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b0e119e90e_0_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5" name="Google Shape;155;g2b0e119e90e_0_5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b0e119e90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2" name="Google Shape;162;g2b0e119e90e_0_6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b0e119e90e_0_6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0" name="Google Shape;170;g2b0e119e90e_0_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b0e119e90e_0_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5" name="Google Shape;175;g2b0e119e90e_0_7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b0e119e90e_0_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1" name="Google Shape;181;g2b0e119e90e_0_7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b0e119e90e_0_8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0" name="Google Shape;190;g2b0e119e90e_0_8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b0e119e90e_0_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6" name="Google Shape;196;g2b0e119e90e_0_9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b0e119e90e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9" name="Google Shape;89;g2b0e119e90e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b0e119e90e_0_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4" name="Google Shape;204;g2b0e119e90e_0_9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b0e119e90e_0_10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0" name="Google Shape;210;g2b0e119e90e_0_10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2b0e119e90e_0_1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7" name="Google Shape;217;g2b0e119e90e_0_10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2b0e119e90e_0_1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3" name="Google Shape;223;g2b0e119e90e_0_1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2b0e119e90e_0_1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9" name="Google Shape;229;g2b0e119e90e_0_11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b0e119e90e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5" name="Google Shape;95;g2b0e119e90e_0_1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b0e119e90e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1" name="Google Shape;101;g2b0e119e90e_0_1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b13b4cf5e6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8" name="Google Shape;108;g2b13b4cf5e6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b0e119e90e_0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4" name="Google Shape;114;g2b0e119e90e_0_2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b0e119e90e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b0e119e90e_0_2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b0e119e90e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6" name="Google Shape;126;g2b0e119e90e_0_3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b0e119e90e_0_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3" name="Google Shape;133;g2b0e119e90e_0_3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3"/>
          <p:cNvSpPr txBox="1">
            <a:spLocks noGrp="1"/>
          </p:cNvSpPr>
          <p:nvPr>
            <p:ph type="ctrTitle"/>
          </p:nvPr>
        </p:nvSpPr>
        <p:spPr>
          <a:xfrm>
            <a:off x="1524000" y="1704109"/>
            <a:ext cx="9144000" cy="180585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5" name="Google Shape;15;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
        <p:nvSpPr>
          <p:cNvPr id="18" name="Google Shape;18;p3"/>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 </a:t>
            </a: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a:off x="838200" y="1595327"/>
            <a:ext cx="10515600" cy="52325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4142206" y="-1034631"/>
            <a:ext cx="390758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13"/>
          <p:cNvSpPr txBox="1">
            <a:spLocks noGrp="1"/>
          </p:cNvSpPr>
          <p:nvPr>
            <p:ph type="title"/>
          </p:nvPr>
        </p:nvSpPr>
        <p:spPr>
          <a:xfrm rot="5400000">
            <a:off x="7807079" y="2630242"/>
            <a:ext cx="4464542"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body" idx="1"/>
          </p:nvPr>
        </p:nvSpPr>
        <p:spPr>
          <a:xfrm rot="5400000">
            <a:off x="2473080" y="77542"/>
            <a:ext cx="4464541"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
        <p:cNvGrpSpPr/>
        <p:nvPr/>
      </p:nvGrpSpPr>
      <p:grpSpPr>
        <a:xfrm>
          <a:off x="0" y="0"/>
          <a:ext cx="0" cy="0"/>
          <a:chOff x="0" y="0"/>
          <a:chExt cx="0" cy="0"/>
        </a:xfrm>
      </p:grpSpPr>
      <p:sp>
        <p:nvSpPr>
          <p:cNvPr id="20" name="Google Shape;2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8200" y="1595327"/>
            <a:ext cx="10515600" cy="52325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8200" y="2269375"/>
            <a:ext cx="10515600" cy="3907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838200" y="1595327"/>
            <a:ext cx="10515600" cy="52325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838200" y="2435629"/>
            <a:ext cx="5181600" cy="374133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body" idx="2"/>
          </p:nvPr>
        </p:nvSpPr>
        <p:spPr>
          <a:xfrm>
            <a:off x="6172200" y="2435629"/>
            <a:ext cx="5181600" cy="374133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838200" y="1487978"/>
            <a:ext cx="10515600" cy="119471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839788" y="274688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2"/>
          </p:nvPr>
        </p:nvSpPr>
        <p:spPr>
          <a:xfrm>
            <a:off x="839788" y="3699163"/>
            <a:ext cx="5157787" cy="249049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body" idx="3"/>
          </p:nvPr>
        </p:nvSpPr>
        <p:spPr>
          <a:xfrm>
            <a:off x="6183081" y="274688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4"/>
          </p:nvPr>
        </p:nvSpPr>
        <p:spPr>
          <a:xfrm>
            <a:off x="6172200" y="3699163"/>
            <a:ext cx="5183188" cy="2490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838200" y="1595327"/>
            <a:ext cx="10515600" cy="52325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839788" y="1841269"/>
            <a:ext cx="3932237" cy="134250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0"/>
          <p:cNvSpPr txBox="1">
            <a:spLocks noGrp="1"/>
          </p:cNvSpPr>
          <p:nvPr>
            <p:ph type="body" idx="1"/>
          </p:nvPr>
        </p:nvSpPr>
        <p:spPr>
          <a:xfrm>
            <a:off x="5183188" y="1911927"/>
            <a:ext cx="6172200" cy="3949123"/>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10"/>
          <p:cNvSpPr txBox="1">
            <a:spLocks noGrp="1"/>
          </p:cNvSpPr>
          <p:nvPr>
            <p:ph type="body" idx="2"/>
          </p:nvPr>
        </p:nvSpPr>
        <p:spPr>
          <a:xfrm>
            <a:off x="839788" y="3183774"/>
            <a:ext cx="3932237" cy="26852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839788" y="1487978"/>
            <a:ext cx="3932237" cy="161266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1"/>
          <p:cNvSpPr>
            <a:spLocks noGrp="1"/>
          </p:cNvSpPr>
          <p:nvPr>
            <p:ph type="pic" idx="2"/>
          </p:nvPr>
        </p:nvSpPr>
        <p:spPr>
          <a:xfrm>
            <a:off x="5183188" y="1679171"/>
            <a:ext cx="6172200" cy="4181879"/>
          </a:xfrm>
          <a:prstGeom prst="rect">
            <a:avLst/>
          </a:prstGeom>
          <a:noFill/>
          <a:ln>
            <a:noFill/>
          </a:ln>
        </p:spPr>
      </p:sp>
      <p:sp>
        <p:nvSpPr>
          <p:cNvPr id="66" name="Google Shape;66;p11"/>
          <p:cNvSpPr txBox="1">
            <a:spLocks noGrp="1"/>
          </p:cNvSpPr>
          <p:nvPr>
            <p:ph type="body" idx="1"/>
          </p:nvPr>
        </p:nvSpPr>
        <p:spPr>
          <a:xfrm>
            <a:off x="839788" y="3100646"/>
            <a:ext cx="3932237" cy="276834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2"/>
          <p:cNvPicPr preferRelativeResize="0"/>
          <p:nvPr/>
        </p:nvPicPr>
        <p:blipFill rotWithShape="1">
          <a:blip r:embed="rId13">
            <a:alphaModFix/>
          </a:blip>
          <a:srcRect/>
          <a:stretch/>
        </p:blipFill>
        <p:spPr>
          <a:xfrm>
            <a:off x="-66502" y="-60588"/>
            <a:ext cx="12336087" cy="1976169"/>
          </a:xfrm>
          <a:prstGeom prst="rect">
            <a:avLst/>
          </a:prstGeom>
          <a:noFill/>
          <a:ln>
            <a:noFill/>
          </a:ln>
        </p:spPr>
      </p:pic>
      <p:sp>
        <p:nvSpPr>
          <p:cNvPr id="7" name="Google Shape;7;p2"/>
          <p:cNvSpPr txBox="1">
            <a:spLocks noGrp="1"/>
          </p:cNvSpPr>
          <p:nvPr>
            <p:ph type="title"/>
          </p:nvPr>
        </p:nvSpPr>
        <p:spPr>
          <a:xfrm>
            <a:off x="838200" y="1595327"/>
            <a:ext cx="10515600" cy="52325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p2"/>
          <p:cNvSpPr txBox="1">
            <a:spLocks noGrp="1"/>
          </p:cNvSpPr>
          <p:nvPr>
            <p:ph type="body" idx="1"/>
          </p:nvPr>
        </p:nvSpPr>
        <p:spPr>
          <a:xfrm>
            <a:off x="838200" y="2269375"/>
            <a:ext cx="10515600" cy="390758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239784/English_Appendix_1_-_Spelling.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335190/English_Appendix_2_-_Vocabulary_grammar_and_punctuation.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hyperlink" Target="https://mathsbot.com/primary/ks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g2b0e119e90e_0_1"/>
          <p:cNvSpPr txBox="1"/>
          <p:nvPr/>
        </p:nvSpPr>
        <p:spPr>
          <a:xfrm>
            <a:off x="1189475" y="2003650"/>
            <a:ext cx="9603600" cy="3601200"/>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ctr" rtl="0">
              <a:lnSpc>
                <a:spcPct val="90000"/>
              </a:lnSpc>
              <a:spcBef>
                <a:spcPts val="0"/>
              </a:spcBef>
              <a:spcAft>
                <a:spcPts val="0"/>
              </a:spcAft>
              <a:buClr>
                <a:srgbClr val="FF0000"/>
              </a:buClr>
              <a:buSzPct val="100000"/>
              <a:buFont typeface="Arial"/>
              <a:buNone/>
            </a:pPr>
            <a:r>
              <a:rPr lang="en-GB" sz="4800" i="0" u="none" strike="noStrike" cap="none">
                <a:solidFill>
                  <a:schemeClr val="dk1"/>
                </a:solidFill>
                <a:latin typeface="Calibri"/>
                <a:ea typeface="Calibri"/>
                <a:cs typeface="Calibri"/>
                <a:sym typeface="Calibri"/>
              </a:rPr>
              <a:t>Year 6 SATS</a:t>
            </a:r>
            <a:r>
              <a:rPr lang="en-GB" sz="4800">
                <a:solidFill>
                  <a:schemeClr val="dk1"/>
                </a:solidFill>
                <a:latin typeface="Calibri"/>
                <a:ea typeface="Calibri"/>
                <a:cs typeface="Calibri"/>
                <a:sym typeface="Calibri"/>
              </a:rPr>
              <a:t> </a:t>
            </a:r>
            <a:endParaRPr sz="48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FF0000"/>
              </a:buClr>
              <a:buSzPct val="100000"/>
              <a:buFont typeface="Arial"/>
              <a:buNone/>
            </a:pPr>
            <a:endParaRPr sz="48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FF0000"/>
              </a:buClr>
              <a:buSzPct val="100000"/>
              <a:buFont typeface="Arial"/>
              <a:buNone/>
            </a:pPr>
            <a:r>
              <a:rPr lang="en-GB" sz="4800" i="0" u="none" strike="noStrike" cap="none">
                <a:solidFill>
                  <a:schemeClr val="dk1"/>
                </a:solidFill>
                <a:latin typeface="Calibri"/>
                <a:ea typeface="Calibri"/>
                <a:cs typeface="Calibri"/>
                <a:sym typeface="Calibri"/>
              </a:rPr>
              <a:t>Parent Meeting</a:t>
            </a:r>
            <a:endParaRPr sz="4800"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FF0000"/>
              </a:buClr>
              <a:buSzPct val="100000"/>
              <a:buFont typeface="Arial"/>
              <a:buNone/>
            </a:pPr>
            <a:r>
              <a:rPr lang="en-GB" sz="4800" i="0" u="none" strike="noStrike" cap="none">
                <a:solidFill>
                  <a:schemeClr val="dk1"/>
                </a:solidFill>
                <a:latin typeface="Calibri"/>
                <a:ea typeface="Calibri"/>
                <a:cs typeface="Calibri"/>
                <a:sym typeface="Calibri"/>
              </a:rPr>
              <a:t> </a:t>
            </a:r>
            <a:endParaRPr sz="480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rgbClr val="FF0000"/>
              </a:buClr>
              <a:buSzPct val="100000"/>
              <a:buFont typeface="Arial"/>
              <a:buNone/>
            </a:pPr>
            <a:r>
              <a:rPr lang="en-GB" sz="4800">
                <a:solidFill>
                  <a:schemeClr val="dk1"/>
                </a:solidFill>
                <a:latin typeface="Calibri"/>
                <a:ea typeface="Calibri"/>
                <a:cs typeface="Calibri"/>
                <a:sym typeface="Calibri"/>
              </a:rPr>
              <a:t>                        January </a:t>
            </a:r>
            <a:r>
              <a:rPr lang="en-GB" sz="4800" i="0" u="none" strike="noStrike" cap="none">
                <a:solidFill>
                  <a:schemeClr val="dk1"/>
                </a:solidFill>
                <a:latin typeface="Calibri"/>
                <a:ea typeface="Calibri"/>
                <a:cs typeface="Calibri"/>
                <a:sym typeface="Calibri"/>
              </a:rPr>
              <a:t> 202</a:t>
            </a:r>
            <a:r>
              <a:rPr lang="en-GB" sz="4800">
                <a:solidFill>
                  <a:schemeClr val="dk1"/>
                </a:solidFill>
                <a:latin typeface="Calibri"/>
                <a:ea typeface="Calibri"/>
                <a:cs typeface="Calibri"/>
                <a:sym typeface="Calibri"/>
              </a:rPr>
              <a:t>4</a:t>
            </a:r>
            <a:endParaRPr sz="4800"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FF0000"/>
              </a:buClr>
              <a:buSzPct val="100000"/>
              <a:buFont typeface="Arial"/>
              <a:buNone/>
            </a:pPr>
            <a:endParaRPr sz="4800"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FF0000"/>
              </a:buClr>
              <a:buSzPct val="100000"/>
              <a:buFont typeface="Arial"/>
              <a:buNone/>
            </a:pPr>
            <a:r>
              <a:rPr lang="en-GB" sz="4800" i="0" u="none" strike="noStrike" cap="none">
                <a:solidFill>
                  <a:schemeClr val="dk1"/>
                </a:solidFill>
                <a:latin typeface="Calibri"/>
                <a:ea typeface="Calibri"/>
                <a:cs typeface="Calibri"/>
                <a:sym typeface="Calibri"/>
              </a:rPr>
              <a:t> </a:t>
            </a:r>
            <a:endParaRPr sz="280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140" name="Google Shape;140;g2b0e119e90e_0_41"/>
          <p:cNvPicPr preferRelativeResize="0"/>
          <p:nvPr/>
        </p:nvPicPr>
        <p:blipFill rotWithShape="1">
          <a:blip r:embed="rId3">
            <a:alphaModFix/>
          </a:blip>
          <a:srcRect/>
          <a:stretch/>
        </p:blipFill>
        <p:spPr>
          <a:xfrm>
            <a:off x="-48575" y="0"/>
            <a:ext cx="12306700" cy="68950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2b0e119e90e_0_45"/>
          <p:cNvSpPr txBox="1"/>
          <p:nvPr/>
        </p:nvSpPr>
        <p:spPr>
          <a:xfrm>
            <a:off x="477296" y="402000"/>
            <a:ext cx="7661400" cy="507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700"/>
              <a:buFont typeface="Arial"/>
              <a:buNone/>
            </a:pPr>
            <a:endParaRPr sz="2700" b="0" i="0" u="sng" strike="noStrike" cap="none">
              <a:solidFill>
                <a:schemeClr val="dk1"/>
              </a:solidFill>
              <a:latin typeface="Comic Sans MS"/>
              <a:ea typeface="Comic Sans MS"/>
              <a:cs typeface="Comic Sans MS"/>
              <a:sym typeface="Comic Sans MS"/>
            </a:endParaRPr>
          </a:p>
        </p:txBody>
      </p:sp>
      <p:sp>
        <p:nvSpPr>
          <p:cNvPr id="146" name="Google Shape;146;g2b0e119e90e_0_45"/>
          <p:cNvSpPr txBox="1"/>
          <p:nvPr/>
        </p:nvSpPr>
        <p:spPr>
          <a:xfrm>
            <a:off x="344453" y="1072701"/>
            <a:ext cx="11438100" cy="5310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7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500"/>
              <a:buFont typeface="Arial"/>
              <a:buNone/>
            </a:pPr>
            <a:r>
              <a:rPr lang="en-GB" sz="2400" b="1" u="sng">
                <a:solidFill>
                  <a:schemeClr val="dk1"/>
                </a:solidFill>
                <a:latin typeface="Calibri"/>
                <a:ea typeface="Calibri"/>
                <a:cs typeface="Calibri"/>
                <a:sym typeface="Calibri"/>
              </a:rPr>
              <a:t>Grammar, Punctuation and Spelling</a:t>
            </a:r>
            <a:endParaRPr sz="24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500"/>
              <a:buFont typeface="Arial"/>
              <a:buNone/>
            </a:pPr>
            <a:endParaRPr sz="24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500"/>
              <a:buFont typeface="Arial"/>
              <a:buNone/>
            </a:pPr>
            <a:r>
              <a:rPr lang="en-GB" sz="2400" i="0" u="none" strike="noStrike" cap="none">
                <a:solidFill>
                  <a:schemeClr val="dk1"/>
                </a:solidFill>
                <a:latin typeface="Calibri"/>
                <a:ea typeface="Calibri"/>
                <a:cs typeface="Calibri"/>
                <a:sym typeface="Calibri"/>
              </a:rPr>
              <a:t>Grammar, Punctuation and Spelling is made up of two papers which will take place on </a:t>
            </a:r>
            <a:r>
              <a:rPr lang="en-GB" sz="2400">
                <a:solidFill>
                  <a:srgbClr val="FF0000"/>
                </a:solidFill>
                <a:latin typeface="Calibri"/>
                <a:ea typeface="Calibri"/>
                <a:cs typeface="Calibri"/>
                <a:sym typeface="Calibri"/>
              </a:rPr>
              <a:t>Monday 13</a:t>
            </a:r>
            <a:r>
              <a:rPr lang="en-GB" sz="2400" i="0" u="none" strike="noStrike" cap="none" baseline="30000">
                <a:solidFill>
                  <a:srgbClr val="FF0000"/>
                </a:solidFill>
                <a:latin typeface="Calibri"/>
                <a:ea typeface="Calibri"/>
                <a:cs typeface="Calibri"/>
                <a:sym typeface="Calibri"/>
              </a:rPr>
              <a:t>th</a:t>
            </a:r>
            <a:r>
              <a:rPr lang="en-GB" sz="2400" i="0" u="none" strike="noStrike" cap="none">
                <a:solidFill>
                  <a:srgbClr val="FF0000"/>
                </a:solidFill>
                <a:latin typeface="Calibri"/>
                <a:ea typeface="Calibri"/>
                <a:cs typeface="Calibri"/>
                <a:sym typeface="Calibri"/>
              </a:rPr>
              <a:t> May 202</a:t>
            </a:r>
            <a:r>
              <a:rPr lang="en-GB" sz="2400">
                <a:solidFill>
                  <a:srgbClr val="FF0000"/>
                </a:solidFill>
                <a:latin typeface="Calibri"/>
                <a:ea typeface="Calibri"/>
                <a:cs typeface="Calibri"/>
                <a:sym typeface="Calibri"/>
              </a:rPr>
              <a:t>4</a:t>
            </a:r>
            <a:r>
              <a:rPr lang="en-GB" sz="2400" i="0" u="none" strike="noStrike" cap="none">
                <a:solidFill>
                  <a:srgbClr val="FF0000"/>
                </a:solidFill>
                <a:latin typeface="Calibri"/>
                <a:ea typeface="Calibri"/>
                <a:cs typeface="Calibri"/>
                <a:sym typeface="Calibri"/>
              </a:rPr>
              <a:t>. </a:t>
            </a:r>
            <a:endParaRPr sz="2400" i="0" u="none" strike="noStrike" cap="none">
              <a:solidFill>
                <a:srgbClr val="FF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500"/>
              <a:buFont typeface="Arial"/>
              <a:buNone/>
            </a:pPr>
            <a:endParaRPr sz="2400" i="0" u="none" strike="noStrike" cap="none">
              <a:solidFill>
                <a:schemeClr val="dk1"/>
              </a:solidFill>
              <a:latin typeface="Calibri"/>
              <a:ea typeface="Calibri"/>
              <a:cs typeface="Calibri"/>
              <a:sym typeface="Calibri"/>
            </a:endParaRPr>
          </a:p>
          <a:p>
            <a:pPr marL="285750" marR="0" lvl="0" indent="-234950" algn="l" rtl="0">
              <a:lnSpc>
                <a:spcPct val="100000"/>
              </a:lnSpc>
              <a:spcBef>
                <a:spcPts val="0"/>
              </a:spcBef>
              <a:spcAft>
                <a:spcPts val="0"/>
              </a:spcAft>
              <a:buClr>
                <a:schemeClr val="dk1"/>
              </a:buClr>
              <a:buSzPts val="2400"/>
              <a:buFont typeface="Calibri"/>
              <a:buChar char="•"/>
            </a:pPr>
            <a:r>
              <a:rPr lang="en-GB" sz="2400" i="0" u="none" strike="noStrike" cap="none">
                <a:solidFill>
                  <a:schemeClr val="dk1"/>
                </a:solidFill>
                <a:latin typeface="Calibri"/>
                <a:ea typeface="Calibri"/>
                <a:cs typeface="Calibri"/>
                <a:sym typeface="Calibri"/>
              </a:rPr>
              <a:t>Paper 1 is the longer paper lasting 45 minutes</a:t>
            </a:r>
            <a:r>
              <a:rPr lang="en-GB" sz="2400" i="0" u="none" strike="noStrike" cap="none">
                <a:solidFill>
                  <a:srgbClr val="FF0000"/>
                </a:solidFill>
                <a:latin typeface="Calibri"/>
                <a:ea typeface="Calibri"/>
                <a:cs typeface="Calibri"/>
                <a:sym typeface="Calibri"/>
              </a:rPr>
              <a:t>, children will be tested on grammar and punctuation and spelling generally.</a:t>
            </a:r>
            <a:endParaRPr sz="2400" i="0" u="none" strike="noStrike" cap="none">
              <a:solidFill>
                <a:srgbClr val="000000"/>
              </a:solidFill>
              <a:latin typeface="Calibri"/>
              <a:ea typeface="Calibri"/>
              <a:cs typeface="Calibri"/>
              <a:sym typeface="Calibri"/>
            </a:endParaRPr>
          </a:p>
          <a:p>
            <a:pPr marL="285750" marR="0" lvl="0" indent="-82550" algn="l" rtl="0">
              <a:lnSpc>
                <a:spcPct val="100000"/>
              </a:lnSpc>
              <a:spcBef>
                <a:spcPts val="0"/>
              </a:spcBef>
              <a:spcAft>
                <a:spcPts val="0"/>
              </a:spcAft>
              <a:buClr>
                <a:schemeClr val="dk1"/>
              </a:buClr>
              <a:buSzPts val="3200"/>
              <a:buFont typeface="Arial"/>
              <a:buNone/>
            </a:pPr>
            <a:endParaRPr sz="2400" i="0" u="none" strike="noStrike" cap="none">
              <a:solidFill>
                <a:schemeClr val="dk1"/>
              </a:solidFill>
              <a:latin typeface="Calibri"/>
              <a:ea typeface="Calibri"/>
              <a:cs typeface="Calibri"/>
              <a:sym typeface="Calibri"/>
            </a:endParaRPr>
          </a:p>
          <a:p>
            <a:pPr marL="285750" marR="0" lvl="0" indent="-234950" algn="l" rtl="0">
              <a:lnSpc>
                <a:spcPct val="100000"/>
              </a:lnSpc>
              <a:spcBef>
                <a:spcPts val="0"/>
              </a:spcBef>
              <a:spcAft>
                <a:spcPts val="0"/>
              </a:spcAft>
              <a:buClr>
                <a:schemeClr val="dk1"/>
              </a:buClr>
              <a:buSzPts val="2400"/>
              <a:buFont typeface="Calibri"/>
              <a:buChar char="•"/>
            </a:pPr>
            <a:r>
              <a:rPr lang="en-GB" sz="2400" i="0" u="none" strike="noStrike" cap="none">
                <a:solidFill>
                  <a:schemeClr val="dk1"/>
                </a:solidFill>
                <a:latin typeface="Calibri"/>
                <a:ea typeface="Calibri"/>
                <a:cs typeface="Calibri"/>
                <a:sym typeface="Calibri"/>
              </a:rPr>
              <a:t>Paper 2 is a shorter paper lasting approx 15 minutes, where </a:t>
            </a:r>
            <a:r>
              <a:rPr lang="en-GB" sz="2400" i="0" u="none" strike="noStrike" cap="none">
                <a:solidFill>
                  <a:srgbClr val="FF0000"/>
                </a:solidFill>
                <a:latin typeface="Calibri"/>
                <a:ea typeface="Calibri"/>
                <a:cs typeface="Calibri"/>
                <a:sym typeface="Calibri"/>
              </a:rPr>
              <a:t>children will be tested on spelling only </a:t>
            </a:r>
            <a:r>
              <a:rPr lang="en-GB" sz="2400" i="0" u="none" strike="noStrike" cap="none">
                <a:solidFill>
                  <a:schemeClr val="dk1"/>
                </a:solidFill>
                <a:latin typeface="Calibri"/>
                <a:ea typeface="Calibri"/>
                <a:cs typeface="Calibri"/>
                <a:sym typeface="Calibri"/>
              </a:rPr>
              <a:t>– they are asked to fill in the blank word within a sentence, so they are given the context of the meaning of the word.</a:t>
            </a:r>
            <a:endParaRPr sz="24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500"/>
              <a:buFont typeface="Arial"/>
              <a:buNone/>
            </a:pPr>
            <a:endParaRPr sz="24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500"/>
              <a:buFont typeface="Arial"/>
              <a:buNone/>
            </a:pPr>
            <a:r>
              <a:rPr lang="en-GB" sz="2400" i="0" u="none" strike="noStrike" cap="none">
                <a:solidFill>
                  <a:schemeClr val="dk1"/>
                </a:solidFill>
                <a:latin typeface="Calibri"/>
                <a:ea typeface="Calibri"/>
                <a:cs typeface="Calibri"/>
                <a:sym typeface="Calibri"/>
              </a:rPr>
              <a:t>The papers are out of 70 (50 marks for paper 1 and 20 marks for paper 2).</a:t>
            </a:r>
            <a:endParaRPr sz="240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2b0e119e90e_0_50"/>
          <p:cNvSpPr txBox="1"/>
          <p:nvPr/>
        </p:nvSpPr>
        <p:spPr>
          <a:xfrm>
            <a:off x="542582" y="402000"/>
            <a:ext cx="87102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i="0" u="sng" strike="noStrike" cap="none">
              <a:solidFill>
                <a:schemeClr val="dk1"/>
              </a:solidFill>
              <a:latin typeface="Calibri"/>
              <a:ea typeface="Calibri"/>
              <a:cs typeface="Calibri"/>
              <a:sym typeface="Calibri"/>
            </a:endParaRPr>
          </a:p>
        </p:txBody>
      </p:sp>
      <p:sp>
        <p:nvSpPr>
          <p:cNvPr id="152" name="Google Shape;152;g2b0e119e90e_0_50"/>
          <p:cNvSpPr txBox="1"/>
          <p:nvPr/>
        </p:nvSpPr>
        <p:spPr>
          <a:xfrm>
            <a:off x="194275" y="771350"/>
            <a:ext cx="11738700" cy="59259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Arial"/>
              <a:buNone/>
            </a:pPr>
            <a:endParaRPr sz="200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000"/>
              <a:buFont typeface="Arial"/>
              <a:buNone/>
            </a:pPr>
            <a:endParaRPr sz="1800" b="1" u="sng">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000"/>
              <a:buFont typeface="Arial"/>
              <a:buNone/>
            </a:pPr>
            <a:r>
              <a:rPr lang="en-GB" sz="1900" b="1" u="sng">
                <a:solidFill>
                  <a:schemeClr val="dk1"/>
                </a:solidFill>
                <a:latin typeface="Calibri"/>
                <a:ea typeface="Calibri"/>
                <a:cs typeface="Calibri"/>
                <a:sym typeface="Calibri"/>
              </a:rPr>
              <a:t>Grammar, Punctuation and Spelling (Paper 1) Monday 13th </a:t>
            </a:r>
            <a:r>
              <a:rPr lang="en-GB" sz="1900" b="1" u="sng" baseline="30000">
                <a:solidFill>
                  <a:schemeClr val="dk1"/>
                </a:solidFill>
                <a:latin typeface="Calibri"/>
                <a:ea typeface="Calibri"/>
                <a:cs typeface="Calibri"/>
                <a:sym typeface="Calibri"/>
              </a:rPr>
              <a:t>th</a:t>
            </a:r>
            <a:r>
              <a:rPr lang="en-GB" sz="1900" b="1" u="sng">
                <a:solidFill>
                  <a:schemeClr val="dk1"/>
                </a:solidFill>
                <a:latin typeface="Calibri"/>
                <a:ea typeface="Calibri"/>
                <a:cs typeface="Calibri"/>
                <a:sym typeface="Calibri"/>
              </a:rPr>
              <a:t> May 2024</a:t>
            </a:r>
            <a:endParaRPr sz="1900" b="1" u="sng">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000"/>
              <a:buFont typeface="Arial"/>
              <a:buNone/>
            </a:pPr>
            <a:r>
              <a:rPr lang="en-GB" sz="1900" i="0" u="none" strike="noStrike" cap="none">
                <a:solidFill>
                  <a:schemeClr val="dk1"/>
                </a:solidFill>
                <a:latin typeface="Calibri"/>
                <a:ea typeface="Calibri"/>
                <a:cs typeface="Calibri"/>
                <a:sym typeface="Calibri"/>
              </a:rPr>
              <a:t>Grammar, Punctuation and Spelling (Paper 1), which is 45 mins, focuses on the following areas:  </a:t>
            </a:r>
            <a:br>
              <a:rPr lang="en-GB" sz="1900" i="0" u="none" strike="noStrike" cap="none">
                <a:solidFill>
                  <a:schemeClr val="dk1"/>
                </a:solidFill>
                <a:latin typeface="Calibri"/>
                <a:ea typeface="Calibri"/>
                <a:cs typeface="Calibri"/>
                <a:sym typeface="Calibri"/>
              </a:rPr>
            </a:br>
            <a:r>
              <a:rPr lang="en-GB" sz="1900" b="1" i="0" u="none" strike="noStrike" cap="none">
                <a:solidFill>
                  <a:srgbClr val="FF0000"/>
                </a:solidFill>
                <a:latin typeface="Calibri"/>
                <a:ea typeface="Calibri"/>
                <a:cs typeface="Calibri"/>
                <a:sym typeface="Calibri"/>
              </a:rPr>
              <a:t>- Grammatical terms/word classes </a:t>
            </a:r>
            <a:br>
              <a:rPr lang="en-GB" sz="1900" b="1" i="0" u="none" strike="noStrike" cap="none">
                <a:solidFill>
                  <a:srgbClr val="FF0000"/>
                </a:solidFill>
                <a:latin typeface="Calibri"/>
                <a:ea typeface="Calibri"/>
                <a:cs typeface="Calibri"/>
                <a:sym typeface="Calibri"/>
              </a:rPr>
            </a:br>
            <a:r>
              <a:rPr lang="en-GB" sz="1900" b="1" i="0" u="none" strike="noStrike" cap="none">
                <a:solidFill>
                  <a:srgbClr val="FF0000"/>
                </a:solidFill>
                <a:latin typeface="Calibri"/>
                <a:ea typeface="Calibri"/>
                <a:cs typeface="Calibri"/>
                <a:sym typeface="Calibri"/>
              </a:rPr>
              <a:t>- Functions of sentences</a:t>
            </a:r>
            <a:br>
              <a:rPr lang="en-GB" sz="1900" b="1" i="0" u="none" strike="noStrike" cap="none">
                <a:solidFill>
                  <a:srgbClr val="FF0000"/>
                </a:solidFill>
                <a:latin typeface="Calibri"/>
                <a:ea typeface="Calibri"/>
                <a:cs typeface="Calibri"/>
                <a:sym typeface="Calibri"/>
              </a:rPr>
            </a:br>
            <a:r>
              <a:rPr lang="en-GB" sz="1900" b="1" i="0" u="none" strike="noStrike" cap="none">
                <a:solidFill>
                  <a:srgbClr val="FF0000"/>
                </a:solidFill>
                <a:latin typeface="Calibri"/>
                <a:ea typeface="Calibri"/>
                <a:cs typeface="Calibri"/>
                <a:sym typeface="Calibri"/>
              </a:rPr>
              <a:t>- Combining words, phrases and clauses</a:t>
            </a:r>
            <a:br>
              <a:rPr lang="en-GB" sz="1900" b="1" i="0" u="none" strike="noStrike" cap="none">
                <a:solidFill>
                  <a:srgbClr val="FF0000"/>
                </a:solidFill>
                <a:latin typeface="Calibri"/>
                <a:ea typeface="Calibri"/>
                <a:cs typeface="Calibri"/>
                <a:sym typeface="Calibri"/>
              </a:rPr>
            </a:br>
            <a:r>
              <a:rPr lang="en-GB" sz="1900" b="1" i="0" u="none" strike="noStrike" cap="none">
                <a:solidFill>
                  <a:srgbClr val="FF0000"/>
                </a:solidFill>
                <a:latin typeface="Calibri"/>
                <a:ea typeface="Calibri"/>
                <a:cs typeface="Calibri"/>
                <a:sym typeface="Calibri"/>
              </a:rPr>
              <a:t>- Verb forms, tenses and consistency</a:t>
            </a:r>
            <a:br>
              <a:rPr lang="en-GB" sz="1900" b="1" i="0" u="none" strike="noStrike" cap="none">
                <a:solidFill>
                  <a:srgbClr val="FF0000"/>
                </a:solidFill>
                <a:latin typeface="Calibri"/>
                <a:ea typeface="Calibri"/>
                <a:cs typeface="Calibri"/>
                <a:sym typeface="Calibri"/>
              </a:rPr>
            </a:br>
            <a:r>
              <a:rPr lang="en-GB" sz="1900" b="1" i="0" u="none" strike="noStrike" cap="none">
                <a:solidFill>
                  <a:srgbClr val="FF0000"/>
                </a:solidFill>
                <a:latin typeface="Calibri"/>
                <a:ea typeface="Calibri"/>
                <a:cs typeface="Calibri"/>
                <a:sym typeface="Calibri"/>
              </a:rPr>
              <a:t>- Punctuation </a:t>
            </a:r>
            <a:br>
              <a:rPr lang="en-GB" sz="1900" b="1" i="0" u="none" strike="noStrike" cap="none">
                <a:solidFill>
                  <a:srgbClr val="FF0000"/>
                </a:solidFill>
                <a:latin typeface="Calibri"/>
                <a:ea typeface="Calibri"/>
                <a:cs typeface="Calibri"/>
                <a:sym typeface="Calibri"/>
              </a:rPr>
            </a:br>
            <a:r>
              <a:rPr lang="en-GB" sz="1900" b="1" i="0" u="none" strike="noStrike" cap="none">
                <a:solidFill>
                  <a:srgbClr val="FF0000"/>
                </a:solidFill>
                <a:latin typeface="Calibri"/>
                <a:ea typeface="Calibri"/>
                <a:cs typeface="Calibri"/>
                <a:sym typeface="Calibri"/>
              </a:rPr>
              <a:t>- Vocabulary</a:t>
            </a:r>
            <a:br>
              <a:rPr lang="en-GB" sz="1900" b="1" i="0" u="none" strike="noStrike" cap="none">
                <a:solidFill>
                  <a:srgbClr val="FF0000"/>
                </a:solidFill>
                <a:latin typeface="Calibri"/>
                <a:ea typeface="Calibri"/>
                <a:cs typeface="Calibri"/>
                <a:sym typeface="Calibri"/>
              </a:rPr>
            </a:br>
            <a:r>
              <a:rPr lang="en-GB" sz="1900" b="1" i="0" u="none" strike="noStrike" cap="none">
                <a:solidFill>
                  <a:srgbClr val="FF0000"/>
                </a:solidFill>
                <a:latin typeface="Calibri"/>
                <a:ea typeface="Calibri"/>
                <a:cs typeface="Calibri"/>
                <a:sym typeface="Calibri"/>
              </a:rPr>
              <a:t>- Standard English and formality</a:t>
            </a:r>
            <a:endParaRPr sz="1900" b="1"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000"/>
              <a:buFont typeface="Arial"/>
              <a:buNone/>
            </a:pPr>
            <a:endParaRPr sz="1900" b="1"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2000"/>
              <a:buFont typeface="Arial"/>
              <a:buNone/>
            </a:pPr>
            <a:r>
              <a:rPr lang="en-GB" sz="1900" i="0" u="none" strike="noStrike" cap="none">
                <a:solidFill>
                  <a:schemeClr val="dk1"/>
                </a:solidFill>
                <a:latin typeface="Calibri"/>
                <a:ea typeface="Calibri"/>
                <a:cs typeface="Calibri"/>
                <a:sym typeface="Calibri"/>
              </a:rPr>
              <a:t>The children have been practicing all of the above daily in all English lessons throughout their time in school. In one form or another we have been preparing and equipping the children right from year 1 with a good knowledge of the technical vocabulary needed to identify and describe various aspects of grammar and punctuation marks. </a:t>
            </a:r>
            <a:endParaRPr sz="1900" b="1" i="0"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000"/>
              <a:buFont typeface="Arial"/>
              <a:buNone/>
            </a:pPr>
            <a:endParaRPr sz="190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000"/>
              <a:buFont typeface="Arial"/>
              <a:buNone/>
            </a:pPr>
            <a:r>
              <a:rPr lang="en-GB" sz="1900" i="0" u="none" strike="noStrike" cap="none">
                <a:solidFill>
                  <a:schemeClr val="dk1"/>
                </a:solidFill>
                <a:latin typeface="Calibri"/>
                <a:ea typeface="Calibri"/>
                <a:cs typeface="Calibri"/>
                <a:sym typeface="Calibri"/>
              </a:rPr>
              <a:t>Grammar, Punctuation and Spelling (Paper 1) requires a range of answer types such as circling missing capital letters, multiple choice questions, one-word answers, but </a:t>
            </a:r>
            <a:r>
              <a:rPr lang="en-GB" sz="1900" b="1" i="0" u="none" strike="noStrike" cap="none">
                <a:solidFill>
                  <a:schemeClr val="dk1"/>
                </a:solidFill>
                <a:latin typeface="Calibri"/>
                <a:ea typeface="Calibri"/>
                <a:cs typeface="Calibri"/>
                <a:sym typeface="Calibri"/>
              </a:rPr>
              <a:t>does not require longer formal answers</a:t>
            </a:r>
            <a:r>
              <a:rPr lang="en-GB" sz="1900" i="0" u="none" strike="noStrike" cap="none">
                <a:solidFill>
                  <a:schemeClr val="dk1"/>
                </a:solidFill>
                <a:latin typeface="Calibri"/>
                <a:ea typeface="Calibri"/>
                <a:cs typeface="Calibri"/>
                <a:sym typeface="Calibri"/>
              </a:rPr>
              <a:t>. There are 50 questions in total, each worth 1 mark.</a:t>
            </a:r>
            <a:endParaRPr sz="19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g2b0e119e90e_0_55"/>
          <p:cNvSpPr txBox="1"/>
          <p:nvPr/>
        </p:nvSpPr>
        <p:spPr>
          <a:xfrm>
            <a:off x="313848" y="206989"/>
            <a:ext cx="58065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omic Sans MS"/>
              <a:ea typeface="Comic Sans MS"/>
              <a:cs typeface="Comic Sans MS"/>
              <a:sym typeface="Comic Sans MS"/>
            </a:endParaRPr>
          </a:p>
        </p:txBody>
      </p:sp>
      <p:pic>
        <p:nvPicPr>
          <p:cNvPr id="158" name="Google Shape;158;g2b0e119e90e_0_55"/>
          <p:cNvPicPr preferRelativeResize="0"/>
          <p:nvPr/>
        </p:nvPicPr>
        <p:blipFill rotWithShape="1">
          <a:blip r:embed="rId3">
            <a:alphaModFix/>
          </a:blip>
          <a:srcRect/>
          <a:stretch/>
        </p:blipFill>
        <p:spPr>
          <a:xfrm>
            <a:off x="313850" y="2152825"/>
            <a:ext cx="11197100" cy="4763450"/>
          </a:xfrm>
          <a:prstGeom prst="rect">
            <a:avLst/>
          </a:prstGeom>
          <a:noFill/>
          <a:ln>
            <a:noFill/>
          </a:ln>
        </p:spPr>
      </p:pic>
      <p:sp>
        <p:nvSpPr>
          <p:cNvPr id="159" name="Google Shape;159;g2b0e119e90e_0_55"/>
          <p:cNvSpPr txBox="1"/>
          <p:nvPr/>
        </p:nvSpPr>
        <p:spPr>
          <a:xfrm>
            <a:off x="-1" y="1548375"/>
            <a:ext cx="7540500" cy="923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1" u="sng">
                <a:solidFill>
                  <a:schemeClr val="dk1"/>
                </a:solidFill>
                <a:latin typeface="Calibri"/>
                <a:ea typeface="Calibri"/>
                <a:cs typeface="Calibri"/>
                <a:sym typeface="Calibri"/>
              </a:rPr>
              <a:t>Grammar, Punctuation and Spelling (Paper 1)</a:t>
            </a:r>
            <a:endParaRPr sz="18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Example questions: </a:t>
            </a: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2b0e119e90e_0_61"/>
          <p:cNvSpPr txBox="1"/>
          <p:nvPr/>
        </p:nvSpPr>
        <p:spPr>
          <a:xfrm>
            <a:off x="529500" y="336700"/>
            <a:ext cx="103281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165" name="Google Shape;165;g2b0e119e90e_0_61"/>
          <p:cNvSpPr txBox="1"/>
          <p:nvPr/>
        </p:nvSpPr>
        <p:spPr>
          <a:xfrm>
            <a:off x="0" y="1851275"/>
            <a:ext cx="9984000" cy="2062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2200" b="1" u="sng">
                <a:solidFill>
                  <a:schemeClr val="dk1"/>
                </a:solidFill>
                <a:latin typeface="Calibri"/>
                <a:ea typeface="Calibri"/>
                <a:cs typeface="Calibri"/>
                <a:sym typeface="Calibri"/>
              </a:rPr>
              <a:t>Grammar, Punctuation and Spelling (Paper 2)</a:t>
            </a:r>
            <a:r>
              <a:rPr lang="en-GB" sz="2200" b="1">
                <a:solidFill>
                  <a:schemeClr val="dk1"/>
                </a:solidFill>
                <a:latin typeface="Calibri"/>
                <a:ea typeface="Calibri"/>
                <a:cs typeface="Calibri"/>
                <a:sym typeface="Calibri"/>
              </a:rPr>
              <a:t> Monday 13th May 2023</a:t>
            </a:r>
            <a:endParaRPr sz="22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2200" i="0" u="none" strike="noStrike" cap="none">
                <a:solidFill>
                  <a:schemeClr val="dk1"/>
                </a:solidFill>
                <a:latin typeface="Calibri"/>
                <a:ea typeface="Calibri"/>
                <a:cs typeface="Calibri"/>
                <a:sym typeface="Calibri"/>
              </a:rPr>
              <a:t>This is the shorter paper lasting 15 minutes. There will be 20 spellings, each worth 1 mark.</a:t>
            </a:r>
            <a:endParaRPr sz="2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2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2200" i="0" u="none" strike="noStrike" cap="none">
                <a:solidFill>
                  <a:schemeClr val="dk1"/>
                </a:solidFill>
                <a:latin typeface="Calibri"/>
                <a:ea typeface="Calibri"/>
                <a:cs typeface="Calibri"/>
                <a:sym typeface="Calibri"/>
              </a:rPr>
              <a:t>Example questions: </a:t>
            </a:r>
            <a:endParaRPr sz="2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66" name="Google Shape;166;g2b0e119e90e_0_61"/>
          <p:cNvPicPr preferRelativeResize="0"/>
          <p:nvPr/>
        </p:nvPicPr>
        <p:blipFill rotWithShape="1">
          <a:blip r:embed="rId3">
            <a:alphaModFix/>
          </a:blip>
          <a:srcRect/>
          <a:stretch/>
        </p:blipFill>
        <p:spPr>
          <a:xfrm>
            <a:off x="7499724" y="4539750"/>
            <a:ext cx="4692275" cy="2318250"/>
          </a:xfrm>
          <a:prstGeom prst="rect">
            <a:avLst/>
          </a:prstGeom>
          <a:noFill/>
          <a:ln>
            <a:noFill/>
          </a:ln>
          <a:effectLst>
            <a:outerShdw blurRad="50800" dist="38100" dir="2700000" algn="tl" rotWithShape="0">
              <a:srgbClr val="C73A43">
                <a:alpha val="40000"/>
              </a:srgbClr>
            </a:outerShdw>
          </a:effectLst>
        </p:spPr>
      </p:pic>
      <p:pic>
        <p:nvPicPr>
          <p:cNvPr id="167" name="Google Shape;167;g2b0e119e90e_0_61"/>
          <p:cNvPicPr preferRelativeResize="0"/>
          <p:nvPr/>
        </p:nvPicPr>
        <p:blipFill rotWithShape="1">
          <a:blip r:embed="rId4">
            <a:alphaModFix/>
          </a:blip>
          <a:srcRect/>
          <a:stretch/>
        </p:blipFill>
        <p:spPr>
          <a:xfrm>
            <a:off x="1" y="4539750"/>
            <a:ext cx="6488975" cy="231825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2b0e119e90e_0_68"/>
          <p:cNvSpPr txBox="1"/>
          <p:nvPr/>
        </p:nvSpPr>
        <p:spPr>
          <a:xfrm>
            <a:off x="418950" y="455275"/>
            <a:ext cx="11354100" cy="4987200"/>
          </a:xfrm>
          <a:prstGeom prst="rect">
            <a:avLst/>
          </a:prstGeom>
          <a:noFill/>
          <a:ln>
            <a:noFill/>
          </a:ln>
        </p:spPr>
        <p:txBody>
          <a:bodyPr spcFirstLastPara="1" wrap="square" lIns="91425" tIns="91425" rIns="91425" bIns="91425" anchor="t" anchorCtr="0">
            <a:spAutoFit/>
          </a:bodyPr>
          <a:lstStyle/>
          <a:p>
            <a:pPr marL="0" marR="0" lvl="0" indent="0" algn="just" rtl="0">
              <a:lnSpc>
                <a:spcPct val="100000"/>
              </a:lnSpc>
              <a:spcBef>
                <a:spcPts val="0"/>
              </a:spcBef>
              <a:spcAft>
                <a:spcPts val="0"/>
              </a:spcAft>
              <a:buClr>
                <a:srgbClr val="000000"/>
              </a:buClr>
              <a:buSzPts val="2400"/>
              <a:buFont typeface="Arial"/>
              <a:buNone/>
            </a:pPr>
            <a:endParaRPr sz="2400">
              <a:latin typeface="Comic Sans MS"/>
              <a:ea typeface="Comic Sans MS"/>
              <a:cs typeface="Comic Sans MS"/>
              <a:sym typeface="Comic Sans MS"/>
            </a:endParaRPr>
          </a:p>
          <a:p>
            <a:pPr marL="0" marR="0" lvl="0" indent="0" algn="just" rtl="0">
              <a:lnSpc>
                <a:spcPct val="100000"/>
              </a:lnSpc>
              <a:spcBef>
                <a:spcPts val="0"/>
              </a:spcBef>
              <a:spcAft>
                <a:spcPts val="0"/>
              </a:spcAft>
              <a:buClr>
                <a:srgbClr val="000000"/>
              </a:buClr>
              <a:buSzPts val="2400"/>
              <a:buFont typeface="Arial"/>
              <a:buNone/>
            </a:pPr>
            <a:endParaRPr sz="2400">
              <a:latin typeface="Comic Sans MS"/>
              <a:ea typeface="Comic Sans MS"/>
              <a:cs typeface="Comic Sans MS"/>
              <a:sym typeface="Comic Sans MS"/>
            </a:endParaRPr>
          </a:p>
          <a:p>
            <a:pPr marL="0" marR="0" lvl="0" indent="0" algn="just" rtl="0">
              <a:lnSpc>
                <a:spcPct val="100000"/>
              </a:lnSpc>
              <a:spcBef>
                <a:spcPts val="0"/>
              </a:spcBef>
              <a:spcAft>
                <a:spcPts val="0"/>
              </a:spcAft>
              <a:buClr>
                <a:srgbClr val="000000"/>
              </a:buClr>
              <a:buSzPts val="2400"/>
              <a:buFont typeface="Arial"/>
              <a:buNone/>
            </a:pPr>
            <a:endParaRPr sz="2400">
              <a:latin typeface="Comic Sans MS"/>
              <a:ea typeface="Comic Sans MS"/>
              <a:cs typeface="Comic Sans MS"/>
              <a:sym typeface="Comic Sans MS"/>
            </a:endParaRPr>
          </a:p>
          <a:p>
            <a:pPr marL="0" marR="0" lvl="0" indent="0" algn="just" rtl="0">
              <a:lnSpc>
                <a:spcPct val="100000"/>
              </a:lnSpc>
              <a:spcBef>
                <a:spcPts val="0"/>
              </a:spcBef>
              <a:spcAft>
                <a:spcPts val="0"/>
              </a:spcAft>
              <a:buClr>
                <a:srgbClr val="000000"/>
              </a:buClr>
              <a:buSzPts val="2400"/>
              <a:buFont typeface="Arial"/>
              <a:buNone/>
            </a:pPr>
            <a:endParaRPr sz="2400">
              <a:latin typeface="Comic Sans MS"/>
              <a:ea typeface="Comic Sans MS"/>
              <a:cs typeface="Comic Sans MS"/>
              <a:sym typeface="Comic Sans MS"/>
            </a:endParaRPr>
          </a:p>
          <a:p>
            <a:pPr marL="0" marR="0" lvl="0" indent="0" algn="just" rtl="0">
              <a:lnSpc>
                <a:spcPct val="100000"/>
              </a:lnSpc>
              <a:spcBef>
                <a:spcPts val="0"/>
              </a:spcBef>
              <a:spcAft>
                <a:spcPts val="0"/>
              </a:spcAft>
              <a:buClr>
                <a:srgbClr val="000000"/>
              </a:buClr>
              <a:buSzPts val="2400"/>
              <a:buFont typeface="Arial"/>
              <a:buNone/>
            </a:pPr>
            <a:r>
              <a:rPr lang="en-GB" sz="2400" i="0" u="none" strike="noStrike" cap="none">
                <a:solidFill>
                  <a:srgbClr val="000000"/>
                </a:solidFill>
                <a:latin typeface="Calibri"/>
                <a:ea typeface="Calibri"/>
                <a:cs typeface="Calibri"/>
                <a:sym typeface="Calibri"/>
              </a:rPr>
              <a:t>Grammar and Punctuation Content/ Spelling Rules:</a:t>
            </a:r>
            <a:endParaRPr sz="240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400"/>
              <a:buFont typeface="Arial"/>
              <a:buNone/>
            </a:pPr>
            <a:endParaRPr sz="240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400"/>
              <a:buFont typeface="Arial"/>
              <a:buNone/>
            </a:pPr>
            <a:r>
              <a:rPr lang="en-GB" sz="2400" i="0" u="none" strike="noStrike" cap="none">
                <a:solidFill>
                  <a:srgbClr val="000000"/>
                </a:solidFill>
                <a:latin typeface="Calibri"/>
                <a:ea typeface="Calibri"/>
                <a:cs typeface="Calibri"/>
                <a:sym typeface="Calibri"/>
              </a:rPr>
              <a:t>Spelling: </a:t>
            </a:r>
            <a:r>
              <a:rPr lang="en-GB" sz="2400" i="0" u="sng" strike="noStrike" cap="none">
                <a:solidFill>
                  <a:schemeClr val="hlink"/>
                </a:solidFill>
                <a:latin typeface="Calibri"/>
                <a:ea typeface="Calibri"/>
                <a:cs typeface="Calibri"/>
                <a:sym typeface="Calibri"/>
                <a:hlinkClick r:id="rId3"/>
              </a:rPr>
              <a:t>https://assets.publishing.service.gov.uk/government/uploads/system/uploads/attachment_data/file/239784/English_Appendix_1_-_Spelling.pdf</a:t>
            </a:r>
            <a:endParaRPr sz="240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400"/>
              <a:buFont typeface="Arial"/>
              <a:buNone/>
            </a:pPr>
            <a:endParaRPr sz="240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400"/>
              <a:buFont typeface="Arial"/>
              <a:buNone/>
            </a:pPr>
            <a:r>
              <a:rPr lang="en-GB" sz="2400" i="0" u="none" strike="noStrike" cap="none">
                <a:solidFill>
                  <a:srgbClr val="000000"/>
                </a:solidFill>
                <a:latin typeface="Calibri"/>
                <a:ea typeface="Calibri"/>
                <a:cs typeface="Calibri"/>
                <a:sym typeface="Calibri"/>
              </a:rPr>
              <a:t>Grammar: </a:t>
            </a:r>
            <a:r>
              <a:rPr lang="en-GB" sz="2400" i="0" u="sng" strike="noStrike" cap="none">
                <a:solidFill>
                  <a:schemeClr val="hlink"/>
                </a:solidFill>
                <a:latin typeface="Calibri"/>
                <a:ea typeface="Calibri"/>
                <a:cs typeface="Calibri"/>
                <a:sym typeface="Calibri"/>
                <a:hlinkClick r:id="rId4"/>
              </a:rPr>
              <a:t>https://assets.publishing.service.gov.uk/government/uploads/system/uploads/attachment_data/file/335190/English_Appendix_2_-_Vocabulary_grammar_and_punctuation.pdf</a:t>
            </a:r>
            <a:r>
              <a:rPr lang="en-GB" sz="2400" i="0" u="none" strike="noStrike" cap="none">
                <a:solidFill>
                  <a:srgbClr val="000000"/>
                </a:solidFill>
                <a:latin typeface="Calibri"/>
                <a:ea typeface="Calibri"/>
                <a:cs typeface="Calibri"/>
                <a:sym typeface="Calibri"/>
              </a:rPr>
              <a:t> </a:t>
            </a:r>
            <a:endParaRPr sz="2400" i="0" u="none" strike="noStrike" cap="none">
              <a:solidFill>
                <a:srgbClr val="00000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2b0e119e90e_0_72"/>
          <p:cNvSpPr txBox="1"/>
          <p:nvPr/>
        </p:nvSpPr>
        <p:spPr>
          <a:xfrm>
            <a:off x="375809" y="328535"/>
            <a:ext cx="10326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178" name="Google Shape;178;g2b0e119e90e_0_72"/>
          <p:cNvSpPr txBox="1"/>
          <p:nvPr/>
        </p:nvSpPr>
        <p:spPr>
          <a:xfrm>
            <a:off x="141075" y="850625"/>
            <a:ext cx="12051000" cy="59415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800"/>
              <a:buFont typeface="Arial"/>
              <a:buNone/>
            </a:pPr>
            <a:endParaRPr sz="1800" b="1" u="sng">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b="1" u="sng">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r>
              <a:rPr lang="en-GB" sz="1800" b="1" u="sng">
                <a:solidFill>
                  <a:schemeClr val="dk1"/>
                </a:solidFill>
                <a:latin typeface="Calibri"/>
                <a:ea typeface="Calibri"/>
                <a:cs typeface="Calibri"/>
                <a:sym typeface="Calibri"/>
              </a:rPr>
              <a:t>Reading</a:t>
            </a:r>
            <a:endParaRPr sz="1800" b="1" u="sng">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The Year 6 Reading SATs paper will be sat on </a:t>
            </a:r>
            <a:r>
              <a:rPr lang="en-GB" sz="1800">
                <a:solidFill>
                  <a:schemeClr val="dk1"/>
                </a:solidFill>
                <a:latin typeface="Calibri"/>
                <a:ea typeface="Calibri"/>
                <a:cs typeface="Calibri"/>
                <a:sym typeface="Calibri"/>
              </a:rPr>
              <a:t>Tuesday 14th </a:t>
            </a:r>
            <a:r>
              <a:rPr lang="en-GB" sz="1800" i="0" u="none" strike="noStrike" cap="none">
                <a:solidFill>
                  <a:schemeClr val="dk1"/>
                </a:solidFill>
                <a:latin typeface="Calibri"/>
                <a:ea typeface="Calibri"/>
                <a:cs typeface="Calibri"/>
                <a:sym typeface="Calibri"/>
              </a:rPr>
              <a:t>May 202</a:t>
            </a:r>
            <a:r>
              <a:rPr lang="en-GB" sz="1800">
                <a:solidFill>
                  <a:schemeClr val="dk1"/>
                </a:solidFill>
                <a:latin typeface="Calibri"/>
                <a:ea typeface="Calibri"/>
                <a:cs typeface="Calibri"/>
                <a:sym typeface="Calibri"/>
              </a:rPr>
              <a:t>4</a:t>
            </a:r>
            <a:br>
              <a:rPr lang="en-GB" sz="1800" i="0" u="none" strike="noStrike" cap="none">
                <a:solidFill>
                  <a:schemeClr val="dk1"/>
                </a:solidFill>
                <a:latin typeface="Calibri"/>
                <a:ea typeface="Calibri"/>
                <a:cs typeface="Calibri"/>
                <a:sym typeface="Calibri"/>
              </a:rPr>
            </a:br>
            <a:r>
              <a:rPr lang="en-GB" sz="1800" i="0" u="none" strike="noStrike" cap="none">
                <a:solidFill>
                  <a:schemeClr val="dk1"/>
                </a:solidFill>
                <a:latin typeface="Calibri"/>
                <a:ea typeface="Calibri"/>
                <a:cs typeface="Calibri"/>
                <a:sym typeface="Calibri"/>
              </a:rPr>
              <a:t>The assessment has been designed to measure whether children’s comprehension of age-appropriate reading material meets the national standard. </a:t>
            </a:r>
            <a:endParaRPr sz="140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It a standard timing of 60 minutes, including reading the texts and answering questions. There are three different set texts for the children to read, which could be any combination of non-fiction, fiction and/or poetry. </a:t>
            </a:r>
            <a:endParaRPr sz="1400" i="0" u="none" strike="noStrike" cap="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The Reading paper focuses on the following areas known as Content Domains: </a:t>
            </a:r>
            <a:br>
              <a:rPr lang="en-GB" sz="1800" i="0" u="none" strike="noStrike" cap="none">
                <a:solidFill>
                  <a:schemeClr val="dk1"/>
                </a:solidFill>
                <a:latin typeface="Calibri"/>
                <a:ea typeface="Calibri"/>
                <a:cs typeface="Calibri"/>
                <a:sym typeface="Calibri"/>
              </a:rPr>
            </a:br>
            <a:r>
              <a:rPr lang="en-GB" sz="1600" i="1" u="none" strike="noStrike" cap="none">
                <a:solidFill>
                  <a:srgbClr val="FF0000"/>
                </a:solidFill>
                <a:latin typeface="Calibri"/>
                <a:ea typeface="Calibri"/>
                <a:cs typeface="Calibri"/>
                <a:sym typeface="Calibri"/>
              </a:rPr>
              <a:t>2a) give/explain the meaning of words in context; </a:t>
            </a:r>
            <a:br>
              <a:rPr lang="en-GB" sz="1600" i="1" u="none" strike="noStrike" cap="none">
                <a:solidFill>
                  <a:srgbClr val="FF0000"/>
                </a:solidFill>
                <a:latin typeface="Calibri"/>
                <a:ea typeface="Calibri"/>
                <a:cs typeface="Calibri"/>
                <a:sym typeface="Calibri"/>
              </a:rPr>
            </a:br>
            <a:r>
              <a:rPr lang="en-GB" sz="1600" i="1" u="none" strike="noStrike" cap="none">
                <a:solidFill>
                  <a:srgbClr val="FF0000"/>
                </a:solidFill>
                <a:latin typeface="Calibri"/>
                <a:ea typeface="Calibri"/>
                <a:cs typeface="Calibri"/>
                <a:sym typeface="Calibri"/>
              </a:rPr>
              <a:t>2b) retrieve and record information/identify key details from fiction and non-fiction; </a:t>
            </a:r>
            <a:br>
              <a:rPr lang="en-GB" sz="1600" i="1" u="none" strike="noStrike" cap="none">
                <a:solidFill>
                  <a:srgbClr val="FF0000"/>
                </a:solidFill>
                <a:latin typeface="Calibri"/>
                <a:ea typeface="Calibri"/>
                <a:cs typeface="Calibri"/>
                <a:sym typeface="Calibri"/>
              </a:rPr>
            </a:br>
            <a:r>
              <a:rPr lang="en-GB" sz="1600" i="1" u="none" strike="noStrike" cap="none">
                <a:solidFill>
                  <a:srgbClr val="FF0000"/>
                </a:solidFill>
                <a:latin typeface="Calibri"/>
                <a:ea typeface="Calibri"/>
                <a:cs typeface="Calibri"/>
                <a:sym typeface="Calibri"/>
              </a:rPr>
              <a:t>2c) summarise main ideas from more than one paragraph; </a:t>
            </a:r>
            <a:br>
              <a:rPr lang="en-GB" sz="1600" i="1" u="none" strike="noStrike" cap="none">
                <a:solidFill>
                  <a:srgbClr val="FF0000"/>
                </a:solidFill>
                <a:latin typeface="Calibri"/>
                <a:ea typeface="Calibri"/>
                <a:cs typeface="Calibri"/>
                <a:sym typeface="Calibri"/>
              </a:rPr>
            </a:br>
            <a:r>
              <a:rPr lang="en-GB" sz="1600" i="1" u="none" strike="noStrike" cap="none">
                <a:solidFill>
                  <a:srgbClr val="FF0000"/>
                </a:solidFill>
                <a:latin typeface="Calibri"/>
                <a:ea typeface="Calibri"/>
                <a:cs typeface="Calibri"/>
                <a:sym typeface="Calibri"/>
              </a:rPr>
              <a:t>2d) make inferences from the text/explain and justify inferences with evidence from the text; </a:t>
            </a:r>
            <a:br>
              <a:rPr lang="en-GB" sz="1600" i="1" u="none" strike="noStrike" cap="none">
                <a:solidFill>
                  <a:srgbClr val="FF0000"/>
                </a:solidFill>
                <a:latin typeface="Calibri"/>
                <a:ea typeface="Calibri"/>
                <a:cs typeface="Calibri"/>
                <a:sym typeface="Calibri"/>
              </a:rPr>
            </a:br>
            <a:r>
              <a:rPr lang="en-GB" sz="1600" i="1" u="none" strike="noStrike" cap="none">
                <a:solidFill>
                  <a:srgbClr val="FF0000"/>
                </a:solidFill>
                <a:latin typeface="Calibri"/>
                <a:ea typeface="Calibri"/>
                <a:cs typeface="Calibri"/>
                <a:sym typeface="Calibri"/>
              </a:rPr>
              <a:t>2e) predict what might happen from details stated and implied; </a:t>
            </a:r>
            <a:br>
              <a:rPr lang="en-GB" sz="1600" i="1" u="none" strike="noStrike" cap="none">
                <a:solidFill>
                  <a:srgbClr val="FF0000"/>
                </a:solidFill>
                <a:latin typeface="Calibri"/>
                <a:ea typeface="Calibri"/>
                <a:cs typeface="Calibri"/>
                <a:sym typeface="Calibri"/>
              </a:rPr>
            </a:br>
            <a:r>
              <a:rPr lang="en-GB" sz="1600" i="1" u="none" strike="noStrike" cap="none">
                <a:solidFill>
                  <a:srgbClr val="FF0000"/>
                </a:solidFill>
                <a:latin typeface="Calibri"/>
                <a:ea typeface="Calibri"/>
                <a:cs typeface="Calibri"/>
                <a:sym typeface="Calibri"/>
              </a:rPr>
              <a:t>2f) identify/explain how information/content is related and contributes to meaning as a whole; </a:t>
            </a:r>
            <a:br>
              <a:rPr lang="en-GB" sz="1600" i="1" u="none" strike="noStrike" cap="none">
                <a:solidFill>
                  <a:srgbClr val="FF0000"/>
                </a:solidFill>
                <a:latin typeface="Calibri"/>
                <a:ea typeface="Calibri"/>
                <a:cs typeface="Calibri"/>
                <a:sym typeface="Calibri"/>
              </a:rPr>
            </a:br>
            <a:r>
              <a:rPr lang="en-GB" sz="1600" i="1" u="none" strike="noStrike" cap="none">
                <a:solidFill>
                  <a:srgbClr val="FF0000"/>
                </a:solidFill>
                <a:latin typeface="Calibri"/>
                <a:ea typeface="Calibri"/>
                <a:cs typeface="Calibri"/>
                <a:sym typeface="Calibri"/>
              </a:rPr>
              <a:t>2g) identify/explain how meaning is enhanced through choice of words and phrases;</a:t>
            </a:r>
            <a:br>
              <a:rPr lang="en-GB" sz="1600" i="1" u="none" strike="noStrike" cap="none">
                <a:solidFill>
                  <a:srgbClr val="FF0000"/>
                </a:solidFill>
                <a:latin typeface="Calibri"/>
                <a:ea typeface="Calibri"/>
                <a:cs typeface="Calibri"/>
                <a:sym typeface="Calibri"/>
              </a:rPr>
            </a:br>
            <a:r>
              <a:rPr lang="en-GB" sz="1600" i="1" u="none" strike="noStrike" cap="none">
                <a:solidFill>
                  <a:srgbClr val="FF0000"/>
                </a:solidFill>
                <a:latin typeface="Calibri"/>
                <a:ea typeface="Calibri"/>
                <a:cs typeface="Calibri"/>
                <a:sym typeface="Calibri"/>
              </a:rPr>
              <a:t>2h) make comparisons within the text. </a:t>
            </a:r>
            <a:endParaRPr sz="1800" i="1" u="none" strike="noStrike" cap="none">
              <a:solidFill>
                <a:srgbClr val="FF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The Year 6 Reading SATs paper requires a range of answering styles, including responding to multiple choice questions, one-word answers, and multiple mark questions which require more formal paragraph-length answers. </a:t>
            </a:r>
            <a:endParaRPr sz="14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2b0e119e90e_0_77"/>
          <p:cNvSpPr txBox="1"/>
          <p:nvPr/>
        </p:nvSpPr>
        <p:spPr>
          <a:xfrm>
            <a:off x="255181" y="650204"/>
            <a:ext cx="10326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184" name="Google Shape;184;g2b0e119e90e_0_77"/>
          <p:cNvSpPr txBox="1"/>
          <p:nvPr/>
        </p:nvSpPr>
        <p:spPr>
          <a:xfrm>
            <a:off x="344453" y="1072701"/>
            <a:ext cx="8544300" cy="258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Example question, based on Text 3 – </a:t>
            </a:r>
            <a:r>
              <a:rPr lang="en-GB" sz="1800" i="1" u="none" strike="noStrike" cap="none">
                <a:solidFill>
                  <a:schemeClr val="dk1"/>
                </a:solidFill>
                <a:latin typeface="Calibri"/>
                <a:ea typeface="Calibri"/>
                <a:cs typeface="Calibri"/>
                <a:sym typeface="Calibri"/>
              </a:rPr>
              <a:t>The Lost World</a:t>
            </a:r>
            <a:r>
              <a:rPr lang="en-GB" sz="1800" i="0" u="none" strike="noStrike" cap="none">
                <a:solidFill>
                  <a:schemeClr val="dk1"/>
                </a:solidFill>
                <a:latin typeface="Calibri"/>
                <a:ea typeface="Calibri"/>
                <a:cs typeface="Calibri"/>
                <a:sym typeface="Calibri"/>
              </a:rPr>
              <a:t>: </a:t>
            </a:r>
            <a:endParaRPr sz="14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p:txBody>
      </p:sp>
      <p:pic>
        <p:nvPicPr>
          <p:cNvPr id="185" name="Google Shape;185;g2b0e119e90e_0_77"/>
          <p:cNvPicPr preferRelativeResize="0"/>
          <p:nvPr/>
        </p:nvPicPr>
        <p:blipFill rotWithShape="1">
          <a:blip r:embed="rId3">
            <a:alphaModFix/>
          </a:blip>
          <a:srcRect/>
          <a:stretch/>
        </p:blipFill>
        <p:spPr>
          <a:xfrm>
            <a:off x="4578392" y="2072558"/>
            <a:ext cx="7613611" cy="1889903"/>
          </a:xfrm>
          <a:prstGeom prst="rect">
            <a:avLst/>
          </a:prstGeom>
          <a:noFill/>
          <a:ln>
            <a:noFill/>
          </a:ln>
          <a:effectLst>
            <a:outerShdw blurRad="50800" dist="38100" dir="2700000" algn="tl" rotWithShape="0">
              <a:srgbClr val="000000">
                <a:alpha val="40000"/>
              </a:srgbClr>
            </a:outerShdw>
          </a:effectLst>
        </p:spPr>
      </p:pic>
      <p:sp>
        <p:nvSpPr>
          <p:cNvPr id="186" name="Google Shape;186;g2b0e119e90e_0_77"/>
          <p:cNvSpPr/>
          <p:nvPr/>
        </p:nvSpPr>
        <p:spPr>
          <a:xfrm>
            <a:off x="344453" y="6053907"/>
            <a:ext cx="8544300" cy="3693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GB" sz="1800" i="1" u="none" strike="noStrike" cap="none">
                <a:solidFill>
                  <a:schemeClr val="dk1"/>
                </a:solidFill>
                <a:latin typeface="Calibri"/>
                <a:ea typeface="Calibri"/>
                <a:cs typeface="Calibri"/>
                <a:sym typeface="Calibri"/>
              </a:rPr>
              <a:t>2e) predict what might happen from details stated and implied</a:t>
            </a:r>
            <a:endParaRPr sz="1800" i="1" u="none" strike="noStrike" cap="none">
              <a:solidFill>
                <a:srgbClr val="000000"/>
              </a:solidFill>
              <a:latin typeface="Calibri"/>
              <a:ea typeface="Calibri"/>
              <a:cs typeface="Calibri"/>
              <a:sym typeface="Calibri"/>
            </a:endParaRPr>
          </a:p>
        </p:txBody>
      </p:sp>
      <p:pic>
        <p:nvPicPr>
          <p:cNvPr id="187" name="Google Shape;187;g2b0e119e90e_0_77"/>
          <p:cNvPicPr preferRelativeResize="0"/>
          <p:nvPr/>
        </p:nvPicPr>
        <p:blipFill rotWithShape="1">
          <a:blip r:embed="rId4">
            <a:alphaModFix/>
          </a:blip>
          <a:srcRect/>
          <a:stretch/>
        </p:blipFill>
        <p:spPr>
          <a:xfrm>
            <a:off x="3922492" y="4003947"/>
            <a:ext cx="8269502" cy="2049944"/>
          </a:xfrm>
          <a:prstGeom prst="rect">
            <a:avLst/>
          </a:prstGeom>
          <a:noFill/>
          <a:ln>
            <a:noFill/>
          </a:ln>
          <a:effectLst>
            <a:outerShdw blurRad="50800" dist="38100" dir="2700000" algn="tl" rotWithShape="0">
              <a:srgbClr val="C73A43">
                <a:alpha val="40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2b0e119e90e_0_85"/>
          <p:cNvSpPr txBox="1"/>
          <p:nvPr/>
        </p:nvSpPr>
        <p:spPr>
          <a:xfrm>
            <a:off x="255181" y="465229"/>
            <a:ext cx="10326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193" name="Google Shape;193;g2b0e119e90e_0_85"/>
          <p:cNvSpPr txBox="1"/>
          <p:nvPr/>
        </p:nvSpPr>
        <p:spPr>
          <a:xfrm>
            <a:off x="65500" y="910400"/>
            <a:ext cx="12126600" cy="5880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700"/>
              <a:buFont typeface="Arial"/>
              <a:buNone/>
            </a:pPr>
            <a:endParaRPr sz="18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700"/>
              <a:buFont typeface="Arial"/>
              <a:buNone/>
            </a:pPr>
            <a:r>
              <a:rPr lang="en-GB" sz="1800" b="1">
                <a:solidFill>
                  <a:schemeClr val="dk1"/>
                </a:solidFill>
                <a:latin typeface="Calibri"/>
                <a:ea typeface="Calibri"/>
                <a:cs typeface="Calibri"/>
                <a:sym typeface="Calibri"/>
              </a:rPr>
              <a:t>         </a:t>
            </a:r>
            <a:r>
              <a:rPr lang="en-GB" sz="1800" b="1" u="sng">
                <a:solidFill>
                  <a:schemeClr val="dk1"/>
                </a:solidFill>
                <a:latin typeface="Calibri"/>
                <a:ea typeface="Calibri"/>
                <a:cs typeface="Calibri"/>
                <a:sym typeface="Calibri"/>
              </a:rPr>
              <a:t>Reading</a:t>
            </a:r>
            <a:endParaRPr sz="18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700"/>
              <a:buFont typeface="Arial"/>
              <a:buNone/>
            </a:pPr>
            <a:r>
              <a:rPr lang="en-GB" sz="1700" i="0" u="none" strike="noStrike" cap="none">
                <a:solidFill>
                  <a:schemeClr val="dk1"/>
                </a:solidFill>
                <a:latin typeface="Calibri"/>
                <a:ea typeface="Calibri"/>
                <a:cs typeface="Calibri"/>
                <a:sym typeface="Calibri"/>
              </a:rPr>
              <a:t>Since the current testing format for the Year 6 SATs began in 2016, there has been a tendency for the number of marks to go in favour towards three particular types of content domain / questions. </a:t>
            </a:r>
            <a:endParaRPr sz="17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700"/>
              <a:buFont typeface="Arial"/>
              <a:buNone/>
            </a:pPr>
            <a:endParaRPr sz="17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700"/>
              <a:buFont typeface="Arial"/>
              <a:buNone/>
            </a:pPr>
            <a:r>
              <a:rPr lang="en-GB" sz="1700" i="0" u="none" strike="noStrike" cap="none">
                <a:solidFill>
                  <a:schemeClr val="dk1"/>
                </a:solidFill>
                <a:latin typeface="Calibri"/>
                <a:ea typeface="Calibri"/>
                <a:cs typeface="Calibri"/>
                <a:sym typeface="Calibri"/>
              </a:rPr>
              <a:t>For example, in 2019:</a:t>
            </a:r>
            <a:endParaRPr sz="1700" i="0" u="none" strike="noStrike" cap="none">
              <a:solidFill>
                <a:schemeClr val="dk1"/>
              </a:solidFill>
              <a:latin typeface="Calibri"/>
              <a:ea typeface="Calibri"/>
              <a:cs typeface="Calibri"/>
              <a:sym typeface="Calibri"/>
            </a:endParaRPr>
          </a:p>
          <a:p>
            <a:pPr marL="285750" marR="0" lvl="0" indent="-279400" algn="l" rtl="0">
              <a:lnSpc>
                <a:spcPct val="100000"/>
              </a:lnSpc>
              <a:spcBef>
                <a:spcPts val="0"/>
              </a:spcBef>
              <a:spcAft>
                <a:spcPts val="0"/>
              </a:spcAft>
              <a:buClr>
                <a:srgbClr val="FF0000"/>
              </a:buClr>
              <a:buSzPts val="1700"/>
              <a:buFont typeface="Calibri"/>
              <a:buChar char="-"/>
            </a:pPr>
            <a:r>
              <a:rPr lang="en-GB" sz="1700" i="0" u="none" strike="noStrike" cap="none">
                <a:solidFill>
                  <a:srgbClr val="FF0000"/>
                </a:solidFill>
                <a:latin typeface="Calibri"/>
                <a:ea typeface="Calibri"/>
                <a:cs typeface="Calibri"/>
                <a:sym typeface="Calibri"/>
              </a:rPr>
              <a:t>20% of marks could be gained by answering questions where children had to give/explain the meaning of words in context (Content Domain 2a);</a:t>
            </a:r>
            <a:endParaRPr sz="1700" i="0" u="none" strike="noStrike" cap="none">
              <a:solidFill>
                <a:srgbClr val="000000"/>
              </a:solidFill>
              <a:latin typeface="Calibri"/>
              <a:ea typeface="Calibri"/>
              <a:cs typeface="Calibri"/>
              <a:sym typeface="Calibri"/>
            </a:endParaRPr>
          </a:p>
          <a:p>
            <a:pPr marL="285750" marR="0" lvl="0" indent="-279400" algn="l" rtl="0">
              <a:lnSpc>
                <a:spcPct val="100000"/>
              </a:lnSpc>
              <a:spcBef>
                <a:spcPts val="0"/>
              </a:spcBef>
              <a:spcAft>
                <a:spcPts val="0"/>
              </a:spcAft>
              <a:buClr>
                <a:srgbClr val="FF0000"/>
              </a:buClr>
              <a:buSzPts val="1700"/>
              <a:buFont typeface="Calibri"/>
              <a:buChar char="-"/>
            </a:pPr>
            <a:r>
              <a:rPr lang="en-GB" sz="1700" i="0" u="none" strike="noStrike" cap="none">
                <a:solidFill>
                  <a:srgbClr val="FF0000"/>
                </a:solidFill>
                <a:latin typeface="Calibri"/>
                <a:ea typeface="Calibri"/>
                <a:cs typeface="Calibri"/>
                <a:sym typeface="Calibri"/>
              </a:rPr>
              <a:t>Over a quarter of marks could be gained by answering questions where children had to retrieve/record information or details from the texts (2b);</a:t>
            </a:r>
            <a:endParaRPr sz="1700" i="0" u="none" strike="noStrike" cap="none">
              <a:solidFill>
                <a:srgbClr val="000000"/>
              </a:solidFill>
              <a:latin typeface="Calibri"/>
              <a:ea typeface="Calibri"/>
              <a:cs typeface="Calibri"/>
              <a:sym typeface="Calibri"/>
            </a:endParaRPr>
          </a:p>
          <a:p>
            <a:pPr marL="285750" marR="0" lvl="0" indent="-279400" algn="l" rtl="0">
              <a:lnSpc>
                <a:spcPct val="100000"/>
              </a:lnSpc>
              <a:spcBef>
                <a:spcPts val="0"/>
              </a:spcBef>
              <a:spcAft>
                <a:spcPts val="0"/>
              </a:spcAft>
              <a:buClr>
                <a:srgbClr val="FF0000"/>
              </a:buClr>
              <a:buSzPts val="1700"/>
              <a:buFont typeface="Calibri"/>
              <a:buChar char="-"/>
            </a:pPr>
            <a:r>
              <a:rPr lang="en-GB" sz="1700" i="0" u="none" strike="noStrike" cap="none">
                <a:solidFill>
                  <a:srgbClr val="FF0000"/>
                </a:solidFill>
                <a:latin typeface="Calibri"/>
                <a:ea typeface="Calibri"/>
                <a:cs typeface="Calibri"/>
                <a:sym typeface="Calibri"/>
              </a:rPr>
              <a:t>Almost half of the marks were allotted to questions requiring children to make inferences from a text, justifying inferences with text evidence (2d).</a:t>
            </a:r>
            <a:endParaRPr sz="1700" i="0" u="none" strike="noStrike" cap="none">
              <a:solidFill>
                <a:srgbClr val="000000"/>
              </a:solidFill>
              <a:latin typeface="Calibri"/>
              <a:ea typeface="Calibri"/>
              <a:cs typeface="Calibri"/>
              <a:sym typeface="Calibri"/>
            </a:endParaRPr>
          </a:p>
          <a:p>
            <a:pPr marL="285750" marR="0" lvl="0" indent="-171450" algn="l" rtl="0">
              <a:lnSpc>
                <a:spcPct val="100000"/>
              </a:lnSpc>
              <a:spcBef>
                <a:spcPts val="0"/>
              </a:spcBef>
              <a:spcAft>
                <a:spcPts val="0"/>
              </a:spcAft>
              <a:buClr>
                <a:schemeClr val="dk1"/>
              </a:buClr>
              <a:buSzPts val="1800"/>
              <a:buFont typeface="Calibri"/>
              <a:buNone/>
            </a:pPr>
            <a:endParaRPr sz="17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700"/>
              <a:buFont typeface="Arial"/>
              <a:buNone/>
            </a:pPr>
            <a:r>
              <a:rPr lang="en-GB" sz="1700" i="0" u="none" strike="noStrike" cap="none">
                <a:solidFill>
                  <a:schemeClr val="dk1"/>
                </a:solidFill>
                <a:latin typeface="Calibri"/>
                <a:ea typeface="Calibri"/>
                <a:cs typeface="Calibri"/>
                <a:sym typeface="Calibri"/>
              </a:rPr>
              <a:t>So, when reading with your child at home, try asking questions like:</a:t>
            </a:r>
            <a:endParaRPr sz="1700" i="0" u="none" strike="noStrike" cap="none">
              <a:solidFill>
                <a:srgbClr val="000000"/>
              </a:solidFill>
              <a:latin typeface="Calibri"/>
              <a:ea typeface="Calibri"/>
              <a:cs typeface="Calibri"/>
              <a:sym typeface="Calibri"/>
            </a:endParaRPr>
          </a:p>
          <a:p>
            <a:pPr marL="285750" marR="0" lvl="0" indent="-279400" algn="l" rtl="0">
              <a:lnSpc>
                <a:spcPct val="100000"/>
              </a:lnSpc>
              <a:spcBef>
                <a:spcPts val="0"/>
              </a:spcBef>
              <a:spcAft>
                <a:spcPts val="0"/>
              </a:spcAft>
              <a:buClr>
                <a:schemeClr val="dk1"/>
              </a:buClr>
              <a:buSzPts val="1700"/>
              <a:buFont typeface="Calibri"/>
              <a:buChar char="•"/>
            </a:pPr>
            <a:r>
              <a:rPr lang="en-GB" sz="1700" i="0" u="none" strike="noStrike" cap="none">
                <a:solidFill>
                  <a:schemeClr val="dk1"/>
                </a:solidFill>
                <a:latin typeface="Calibri"/>
                <a:ea typeface="Calibri"/>
                <a:cs typeface="Calibri"/>
                <a:sym typeface="Calibri"/>
              </a:rPr>
              <a:t>Find a word in this paragraph that is closest in meaning to ‘provide word – </a:t>
            </a:r>
            <a:br>
              <a:rPr lang="en-GB" sz="1700" i="0" u="none" strike="noStrike" cap="none">
                <a:solidFill>
                  <a:schemeClr val="dk1"/>
                </a:solidFill>
                <a:latin typeface="Calibri"/>
                <a:ea typeface="Calibri"/>
                <a:cs typeface="Calibri"/>
                <a:sym typeface="Calibri"/>
              </a:rPr>
            </a:br>
            <a:r>
              <a:rPr lang="en-GB" sz="1700" i="0" u="none" strike="noStrike" cap="none">
                <a:solidFill>
                  <a:schemeClr val="dk1"/>
                </a:solidFill>
                <a:latin typeface="Calibri"/>
                <a:ea typeface="Calibri"/>
                <a:cs typeface="Calibri"/>
                <a:sym typeface="Calibri"/>
              </a:rPr>
              <a:t>e.g. annoyed’ (2a);</a:t>
            </a:r>
            <a:endParaRPr sz="1700" i="0" u="none" strike="noStrike" cap="none">
              <a:solidFill>
                <a:srgbClr val="000000"/>
              </a:solidFill>
              <a:latin typeface="Calibri"/>
              <a:ea typeface="Calibri"/>
              <a:cs typeface="Calibri"/>
              <a:sym typeface="Calibri"/>
            </a:endParaRPr>
          </a:p>
          <a:p>
            <a:pPr marL="285750" marR="0" lvl="0" indent="-279400" algn="l" rtl="0">
              <a:lnSpc>
                <a:spcPct val="100000"/>
              </a:lnSpc>
              <a:spcBef>
                <a:spcPts val="0"/>
              </a:spcBef>
              <a:spcAft>
                <a:spcPts val="0"/>
              </a:spcAft>
              <a:buClr>
                <a:schemeClr val="dk1"/>
              </a:buClr>
              <a:buSzPts val="1700"/>
              <a:buFont typeface="Calibri"/>
              <a:buChar char="•"/>
            </a:pPr>
            <a:r>
              <a:rPr lang="en-GB" sz="1700" i="0" u="none" strike="noStrike" cap="none">
                <a:solidFill>
                  <a:schemeClr val="dk1"/>
                </a:solidFill>
                <a:latin typeface="Calibri"/>
                <a:ea typeface="Calibri"/>
                <a:cs typeface="Calibri"/>
                <a:sym typeface="Calibri"/>
              </a:rPr>
              <a:t>In what year did ‘provide fact – e.g. the French authorities make it illegal for people to swim from France to England’? (2b);</a:t>
            </a:r>
            <a:endParaRPr sz="1700" i="0" u="none" strike="noStrike" cap="none">
              <a:solidFill>
                <a:srgbClr val="000000"/>
              </a:solidFill>
              <a:latin typeface="Calibri"/>
              <a:ea typeface="Calibri"/>
              <a:cs typeface="Calibri"/>
              <a:sym typeface="Calibri"/>
            </a:endParaRPr>
          </a:p>
          <a:p>
            <a:pPr marL="285750" marR="0" lvl="0" indent="-279400" algn="l" rtl="0">
              <a:lnSpc>
                <a:spcPct val="100000"/>
              </a:lnSpc>
              <a:spcBef>
                <a:spcPts val="0"/>
              </a:spcBef>
              <a:spcAft>
                <a:spcPts val="0"/>
              </a:spcAft>
              <a:buClr>
                <a:schemeClr val="dk1"/>
              </a:buClr>
              <a:buSzPts val="1700"/>
              <a:buFont typeface="Calibri"/>
              <a:buChar char="•"/>
            </a:pPr>
            <a:r>
              <a:rPr lang="en-GB" sz="1700" i="0" u="none" strike="noStrike" cap="none">
                <a:solidFill>
                  <a:schemeClr val="dk1"/>
                </a:solidFill>
                <a:latin typeface="Calibri"/>
                <a:ea typeface="Calibri"/>
                <a:cs typeface="Calibri"/>
                <a:sym typeface="Calibri"/>
              </a:rPr>
              <a:t>In the last paragraph, X does not want to Y.</a:t>
            </a:r>
            <a:br>
              <a:rPr lang="en-GB" sz="1700" i="0" u="none" strike="noStrike" cap="none">
                <a:solidFill>
                  <a:schemeClr val="dk1"/>
                </a:solidFill>
                <a:latin typeface="Calibri"/>
                <a:ea typeface="Calibri"/>
                <a:cs typeface="Calibri"/>
                <a:sym typeface="Calibri"/>
              </a:rPr>
            </a:br>
            <a:r>
              <a:rPr lang="en-GB" sz="1700" i="0" u="none" strike="noStrike" cap="none">
                <a:solidFill>
                  <a:schemeClr val="dk1"/>
                </a:solidFill>
                <a:latin typeface="Calibri"/>
                <a:ea typeface="Calibri"/>
                <a:cs typeface="Calibri"/>
                <a:sym typeface="Calibri"/>
              </a:rPr>
              <a:t>Give two reasons why X does not want Y. (2d)</a:t>
            </a:r>
            <a:endParaRPr sz="1700" i="0" u="none" strike="noStrike" cap="none">
              <a:solidFill>
                <a:schemeClr val="dk1"/>
              </a:solidFill>
              <a:latin typeface="Calibri"/>
              <a:ea typeface="Calibri"/>
              <a:cs typeface="Calibri"/>
              <a:sym typeface="Calibri"/>
            </a:endParaRPr>
          </a:p>
          <a:p>
            <a:pPr marL="285750" marR="0" lvl="0" indent="-279400" algn="l" rtl="0">
              <a:lnSpc>
                <a:spcPct val="100000"/>
              </a:lnSpc>
              <a:spcBef>
                <a:spcPts val="0"/>
              </a:spcBef>
              <a:spcAft>
                <a:spcPts val="0"/>
              </a:spcAft>
              <a:buClr>
                <a:schemeClr val="dk1"/>
              </a:buClr>
              <a:buSzPts val="1700"/>
              <a:buFont typeface="Calibri"/>
              <a:buChar char="•"/>
            </a:pPr>
            <a:r>
              <a:rPr lang="en-GB" sz="1700" i="0" u="none" strike="noStrike" cap="none">
                <a:solidFill>
                  <a:schemeClr val="dk1"/>
                </a:solidFill>
                <a:latin typeface="Calibri"/>
                <a:ea typeface="Calibri"/>
                <a:cs typeface="Calibri"/>
                <a:sym typeface="Calibri"/>
              </a:rPr>
              <a:t>What impression do you get of this character? Give evidence from the text to support your answer.</a:t>
            </a:r>
            <a:endParaRPr sz="17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700"/>
              <a:buFont typeface="Arial"/>
              <a:buNone/>
            </a:pPr>
            <a:endParaRPr sz="17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700"/>
              <a:buFont typeface="Arial"/>
              <a:buNone/>
            </a:pPr>
            <a:r>
              <a:rPr lang="en-GB" sz="1700" i="1" u="none" strike="noStrike" cap="none">
                <a:solidFill>
                  <a:schemeClr val="dk1"/>
                </a:solidFill>
                <a:latin typeface="Calibri"/>
                <a:ea typeface="Calibri"/>
                <a:cs typeface="Calibri"/>
                <a:sym typeface="Calibri"/>
              </a:rPr>
              <a:t>Reading a variety of text-types at home will prepare your children for the texts they might encounter in the SATs.</a:t>
            </a:r>
            <a:endParaRPr sz="1700" i="1" u="none" strike="noStrike" cap="non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2b0e119e90e_0_90"/>
          <p:cNvSpPr txBox="1"/>
          <p:nvPr/>
        </p:nvSpPr>
        <p:spPr>
          <a:xfrm>
            <a:off x="207956" y="773004"/>
            <a:ext cx="32817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199" name="Google Shape;199;g2b0e119e90e_0_90"/>
          <p:cNvSpPr txBox="1"/>
          <p:nvPr/>
        </p:nvSpPr>
        <p:spPr>
          <a:xfrm>
            <a:off x="263875" y="773000"/>
            <a:ext cx="11591700" cy="3694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b="1" u="sng">
                <a:solidFill>
                  <a:schemeClr val="dk1"/>
                </a:solidFill>
                <a:latin typeface="Calibri"/>
                <a:ea typeface="Calibri"/>
                <a:cs typeface="Calibri"/>
                <a:sym typeface="Calibri"/>
              </a:rPr>
              <a:t>Maths Paper 1 (Arithmetic)</a:t>
            </a:r>
            <a:endParaRPr sz="18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Maths Paper 1 (Arithmetic) will take place on </a:t>
            </a:r>
            <a:r>
              <a:rPr lang="en-GB" sz="1800" b="1">
                <a:solidFill>
                  <a:schemeClr val="dk1"/>
                </a:solidFill>
                <a:latin typeface="Calibri"/>
                <a:ea typeface="Calibri"/>
                <a:cs typeface="Calibri"/>
                <a:sym typeface="Calibri"/>
              </a:rPr>
              <a:t>	Wednesday</a:t>
            </a:r>
            <a:r>
              <a:rPr lang="en-GB" sz="1800" b="1" i="0" u="none" strike="noStrike" cap="none">
                <a:solidFill>
                  <a:schemeClr val="dk1"/>
                </a:solidFill>
                <a:latin typeface="Calibri"/>
                <a:ea typeface="Calibri"/>
                <a:cs typeface="Calibri"/>
                <a:sym typeface="Calibri"/>
              </a:rPr>
              <a:t> 1</a:t>
            </a:r>
            <a:r>
              <a:rPr lang="en-GB" sz="1800" b="1">
                <a:solidFill>
                  <a:schemeClr val="dk1"/>
                </a:solidFill>
                <a:latin typeface="Calibri"/>
                <a:ea typeface="Calibri"/>
                <a:cs typeface="Calibri"/>
                <a:sym typeface="Calibri"/>
              </a:rPr>
              <a:t>5</a:t>
            </a:r>
            <a:r>
              <a:rPr lang="en-GB" sz="1800" b="1" i="0" u="none" strike="noStrike" cap="none">
                <a:solidFill>
                  <a:schemeClr val="dk1"/>
                </a:solidFill>
                <a:latin typeface="Calibri"/>
                <a:ea typeface="Calibri"/>
                <a:cs typeface="Calibri"/>
                <a:sym typeface="Calibri"/>
              </a:rPr>
              <a:t>th May 202</a:t>
            </a:r>
            <a:r>
              <a:rPr lang="en-GB" sz="1800" b="1">
                <a:solidFill>
                  <a:schemeClr val="dk1"/>
                </a:solidFill>
                <a:latin typeface="Calibri"/>
                <a:ea typeface="Calibri"/>
                <a:cs typeface="Calibri"/>
                <a:sym typeface="Calibri"/>
              </a:rPr>
              <a:t>4</a:t>
            </a:r>
            <a:r>
              <a:rPr lang="en-GB" sz="1800" i="0" u="none" strike="noStrike" cap="none">
                <a:solidFill>
                  <a:schemeClr val="dk1"/>
                </a:solidFill>
                <a:latin typeface="Calibri"/>
                <a:ea typeface="Calibri"/>
                <a:cs typeface="Calibri"/>
                <a:sym typeface="Calibri"/>
              </a:rPr>
              <a:t>.</a:t>
            </a: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It has a standard timing of </a:t>
            </a:r>
            <a:r>
              <a:rPr lang="en-GB" sz="1800" b="1" i="0" u="none" strike="noStrike" cap="none">
                <a:solidFill>
                  <a:schemeClr val="dk1"/>
                </a:solidFill>
                <a:latin typeface="Calibri"/>
                <a:ea typeface="Calibri"/>
                <a:cs typeface="Calibri"/>
                <a:sym typeface="Calibri"/>
              </a:rPr>
              <a:t>30 minutes</a:t>
            </a:r>
            <a:r>
              <a:rPr lang="en-GB" sz="1800" i="0" u="none" strike="noStrike" cap="none">
                <a:solidFill>
                  <a:schemeClr val="dk1"/>
                </a:solidFill>
                <a:latin typeface="Calibri"/>
                <a:ea typeface="Calibri"/>
                <a:cs typeface="Calibri"/>
                <a:sym typeface="Calibri"/>
              </a:rPr>
              <a:t> and is worth a total of </a:t>
            </a:r>
            <a:r>
              <a:rPr lang="en-GB" sz="1800" b="1" i="0" u="none" strike="noStrike" cap="none">
                <a:solidFill>
                  <a:schemeClr val="dk1"/>
                </a:solidFill>
                <a:latin typeface="Calibri"/>
                <a:ea typeface="Calibri"/>
                <a:cs typeface="Calibri"/>
                <a:sym typeface="Calibri"/>
              </a:rPr>
              <a:t>40 marks</a:t>
            </a:r>
            <a:r>
              <a:rPr lang="en-GB" sz="1800" i="0" u="none" strike="noStrike" cap="none">
                <a:solidFill>
                  <a:schemeClr val="dk1"/>
                </a:solidFill>
                <a:latin typeface="Calibri"/>
                <a:ea typeface="Calibri"/>
                <a:cs typeface="Calibri"/>
                <a:sym typeface="Calibri"/>
              </a:rPr>
              <a:t>. </a:t>
            </a:r>
            <a:endParaRPr sz="14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It covers the </a:t>
            </a:r>
            <a:r>
              <a:rPr lang="en-GB" sz="1800" b="1" i="0" u="none" strike="noStrike" cap="none">
                <a:solidFill>
                  <a:schemeClr val="dk1"/>
                </a:solidFill>
                <a:latin typeface="Calibri"/>
                <a:ea typeface="Calibri"/>
                <a:cs typeface="Calibri"/>
                <a:sym typeface="Calibri"/>
              </a:rPr>
              <a:t>four operations </a:t>
            </a:r>
            <a:r>
              <a:rPr lang="en-GB" sz="1800" i="0" u="none" strike="noStrike" cap="none">
                <a:solidFill>
                  <a:schemeClr val="dk1"/>
                </a:solidFill>
                <a:latin typeface="Calibri"/>
                <a:ea typeface="Calibri"/>
                <a:cs typeface="Calibri"/>
                <a:sym typeface="Calibri"/>
              </a:rPr>
              <a:t>(division, multiplication, addition, subtraction and mixed operation calculations requiring </a:t>
            </a:r>
            <a:r>
              <a:rPr lang="en-GB" sz="1800" b="1" i="0" u="none" strike="noStrike" cap="none">
                <a:solidFill>
                  <a:schemeClr val="dk1"/>
                </a:solidFill>
                <a:latin typeface="Calibri"/>
                <a:ea typeface="Calibri"/>
                <a:cs typeface="Calibri"/>
                <a:sym typeface="Calibri"/>
              </a:rPr>
              <a:t>BIDMAS</a:t>
            </a:r>
            <a:r>
              <a:rPr lang="en-GB" sz="1800" i="0" u="none" strike="noStrike" cap="none">
                <a:solidFill>
                  <a:schemeClr val="dk1"/>
                </a:solidFill>
                <a:latin typeface="Calibri"/>
                <a:ea typeface="Calibri"/>
                <a:cs typeface="Calibri"/>
                <a:sym typeface="Calibri"/>
              </a:rPr>
              <a:t>), as well as </a:t>
            </a:r>
            <a:r>
              <a:rPr lang="en-GB" sz="1800" b="1" i="0" u="none" strike="noStrike" cap="none">
                <a:solidFill>
                  <a:schemeClr val="dk1"/>
                </a:solidFill>
                <a:latin typeface="Calibri"/>
                <a:ea typeface="Calibri"/>
                <a:cs typeface="Calibri"/>
                <a:sym typeface="Calibri"/>
              </a:rPr>
              <a:t>number properties</a:t>
            </a:r>
            <a:r>
              <a:rPr lang="en-GB" sz="1800" i="0" u="none" strike="noStrike" cap="none">
                <a:solidFill>
                  <a:schemeClr val="dk1"/>
                </a:solidFill>
                <a:latin typeface="Calibri"/>
                <a:ea typeface="Calibri"/>
                <a:cs typeface="Calibri"/>
                <a:sym typeface="Calibri"/>
              </a:rPr>
              <a:t>, calculating </a:t>
            </a:r>
            <a:r>
              <a:rPr lang="en-GB" sz="1800" b="1" i="0" u="none" strike="noStrike" cap="none">
                <a:solidFill>
                  <a:schemeClr val="dk1"/>
                </a:solidFill>
                <a:latin typeface="Calibri"/>
                <a:ea typeface="Calibri"/>
                <a:cs typeface="Calibri"/>
                <a:sym typeface="Calibri"/>
              </a:rPr>
              <a:t>percentages of amounts</a:t>
            </a:r>
            <a:r>
              <a:rPr lang="en-GB" sz="1800" i="0" u="none" strike="noStrike" cap="none">
                <a:solidFill>
                  <a:schemeClr val="dk1"/>
                </a:solidFill>
                <a:latin typeface="Calibri"/>
                <a:ea typeface="Calibri"/>
                <a:cs typeface="Calibri"/>
                <a:sym typeface="Calibri"/>
              </a:rPr>
              <a:t>, calculations using </a:t>
            </a:r>
            <a:r>
              <a:rPr lang="en-GB" sz="1800" b="1" i="0" u="none" strike="noStrike" cap="none">
                <a:solidFill>
                  <a:schemeClr val="dk1"/>
                </a:solidFill>
                <a:latin typeface="Calibri"/>
                <a:ea typeface="Calibri"/>
                <a:cs typeface="Calibri"/>
                <a:sym typeface="Calibri"/>
              </a:rPr>
              <a:t>decimals</a:t>
            </a:r>
            <a:r>
              <a:rPr lang="en-GB" sz="1800" i="0" u="none" strike="noStrike" cap="none">
                <a:solidFill>
                  <a:schemeClr val="dk1"/>
                </a:solidFill>
                <a:latin typeface="Calibri"/>
                <a:ea typeface="Calibri"/>
                <a:cs typeface="Calibri"/>
                <a:sym typeface="Calibri"/>
              </a:rPr>
              <a:t>, and calculations using </a:t>
            </a:r>
            <a:r>
              <a:rPr lang="en-GB" sz="1800" b="1" i="0" u="none" strike="noStrike" cap="none">
                <a:solidFill>
                  <a:schemeClr val="dk1"/>
                </a:solidFill>
                <a:latin typeface="Calibri"/>
                <a:ea typeface="Calibri"/>
                <a:cs typeface="Calibri"/>
                <a:sym typeface="Calibri"/>
              </a:rPr>
              <a:t>fractions</a:t>
            </a:r>
            <a:r>
              <a:rPr lang="en-GB" sz="1800" i="0" u="none" strike="noStrike" cap="none">
                <a:solidFill>
                  <a:schemeClr val="dk1"/>
                </a:solidFill>
                <a:latin typeface="Calibri"/>
                <a:ea typeface="Calibri"/>
                <a:cs typeface="Calibri"/>
                <a:sym typeface="Calibri"/>
              </a:rPr>
              <a:t>. </a:t>
            </a:r>
            <a:endParaRPr sz="14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Example questions: </a:t>
            </a: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p:txBody>
      </p:sp>
      <p:pic>
        <p:nvPicPr>
          <p:cNvPr id="200" name="Google Shape;200;g2b0e119e90e_0_90"/>
          <p:cNvPicPr preferRelativeResize="0"/>
          <p:nvPr/>
        </p:nvPicPr>
        <p:blipFill rotWithShape="1">
          <a:blip r:embed="rId3">
            <a:alphaModFix/>
          </a:blip>
          <a:srcRect/>
          <a:stretch/>
        </p:blipFill>
        <p:spPr>
          <a:xfrm>
            <a:off x="79953" y="4303140"/>
            <a:ext cx="5371085" cy="2554849"/>
          </a:xfrm>
          <a:prstGeom prst="rect">
            <a:avLst/>
          </a:prstGeom>
          <a:noFill/>
          <a:ln>
            <a:noFill/>
          </a:ln>
        </p:spPr>
      </p:pic>
      <p:pic>
        <p:nvPicPr>
          <p:cNvPr id="201" name="Google Shape;201;g2b0e119e90e_0_90"/>
          <p:cNvPicPr preferRelativeResize="0"/>
          <p:nvPr/>
        </p:nvPicPr>
        <p:blipFill rotWithShape="1">
          <a:blip r:embed="rId4">
            <a:alphaModFix/>
          </a:blip>
          <a:srcRect/>
          <a:stretch/>
        </p:blipFill>
        <p:spPr>
          <a:xfrm>
            <a:off x="6963177" y="4303139"/>
            <a:ext cx="5123042" cy="25548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g2b0e119e90e_0_6"/>
          <p:cNvSpPr txBox="1"/>
          <p:nvPr/>
        </p:nvSpPr>
        <p:spPr>
          <a:xfrm>
            <a:off x="803056" y="1358679"/>
            <a:ext cx="46785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endParaRPr sz="2400" b="0" i="0" u="sng" strike="noStrike" cap="none">
              <a:solidFill>
                <a:schemeClr val="dk1"/>
              </a:solidFill>
              <a:latin typeface="Comic Sans MS"/>
              <a:ea typeface="Comic Sans MS"/>
              <a:cs typeface="Comic Sans MS"/>
              <a:sym typeface="Comic Sans MS"/>
            </a:endParaRPr>
          </a:p>
        </p:txBody>
      </p:sp>
      <p:sp>
        <p:nvSpPr>
          <p:cNvPr id="92" name="Google Shape;92;g2b0e119e90e_0_6"/>
          <p:cNvSpPr txBox="1"/>
          <p:nvPr/>
        </p:nvSpPr>
        <p:spPr>
          <a:xfrm>
            <a:off x="662950" y="1358675"/>
            <a:ext cx="11129700" cy="57258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en-GB" sz="2200" b="1" u="sng">
                <a:solidFill>
                  <a:schemeClr val="dk1"/>
                </a:solidFill>
                <a:latin typeface="Calibri"/>
                <a:ea typeface="Calibri"/>
                <a:cs typeface="Calibri"/>
                <a:sym typeface="Calibri"/>
              </a:rPr>
              <a:t>Aims:</a:t>
            </a:r>
            <a:endParaRPr sz="2200" b="1" u="sng">
              <a:solidFill>
                <a:schemeClr val="dk1"/>
              </a:solidFill>
              <a:latin typeface="Calibri"/>
              <a:ea typeface="Calibri"/>
              <a:cs typeface="Calibri"/>
              <a:sym typeface="Calibri"/>
            </a:endParaRPr>
          </a:p>
          <a:p>
            <a:pPr marL="0" lvl="0" indent="0" algn="l" rtl="0">
              <a:spcBef>
                <a:spcPts val="0"/>
              </a:spcBef>
              <a:spcAft>
                <a:spcPts val="0"/>
              </a:spcAft>
              <a:buNone/>
            </a:pPr>
            <a:endParaRPr sz="2200" b="1" u="sng">
              <a:solidFill>
                <a:schemeClr val="dk1"/>
              </a:solidFill>
              <a:latin typeface="Calibri"/>
              <a:ea typeface="Calibri"/>
              <a:cs typeface="Calibri"/>
              <a:sym typeface="Calibri"/>
            </a:endParaRPr>
          </a:p>
          <a:p>
            <a:pPr marL="457200" marR="0" lvl="0" indent="-368300" algn="l" rtl="0">
              <a:lnSpc>
                <a:spcPct val="100000"/>
              </a:lnSpc>
              <a:spcBef>
                <a:spcPts val="0"/>
              </a:spcBef>
              <a:spcAft>
                <a:spcPts val="0"/>
              </a:spcAft>
              <a:buClr>
                <a:schemeClr val="dk1"/>
              </a:buClr>
              <a:buSzPts val="2200"/>
              <a:buFont typeface="Calibri"/>
              <a:buChar char="●"/>
            </a:pPr>
            <a:r>
              <a:rPr lang="en-GB" sz="2200" i="0" u="none" strike="noStrike" cap="none">
                <a:solidFill>
                  <a:schemeClr val="dk1"/>
                </a:solidFill>
                <a:latin typeface="Calibri"/>
                <a:ea typeface="Calibri"/>
                <a:cs typeface="Calibri"/>
                <a:sym typeface="Calibri"/>
              </a:rPr>
              <a:t>What are SATs? </a:t>
            </a:r>
            <a:endParaRPr sz="2200" i="0" u="none" strike="noStrike" cap="none">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2200">
              <a:solidFill>
                <a:schemeClr val="dk1"/>
              </a:solidFill>
              <a:latin typeface="Calibri"/>
              <a:ea typeface="Calibri"/>
              <a:cs typeface="Calibri"/>
              <a:sym typeface="Calibri"/>
            </a:endParaRPr>
          </a:p>
          <a:p>
            <a:pPr marL="457200" marR="0" lvl="0" indent="-368300" algn="l" rtl="0">
              <a:lnSpc>
                <a:spcPct val="100000"/>
              </a:lnSpc>
              <a:spcBef>
                <a:spcPts val="0"/>
              </a:spcBef>
              <a:spcAft>
                <a:spcPts val="0"/>
              </a:spcAft>
              <a:buClr>
                <a:schemeClr val="dk1"/>
              </a:buClr>
              <a:buSzPts val="2200"/>
              <a:buFont typeface="Calibri"/>
              <a:buChar char="●"/>
            </a:pPr>
            <a:r>
              <a:rPr lang="en-GB" sz="2200" i="0" u="none" strike="noStrike" cap="none">
                <a:solidFill>
                  <a:schemeClr val="dk1"/>
                </a:solidFill>
                <a:latin typeface="Calibri"/>
                <a:ea typeface="Calibri"/>
                <a:cs typeface="Calibri"/>
                <a:sym typeface="Calibri"/>
              </a:rPr>
              <a:t>When do they take place?</a:t>
            </a:r>
            <a:endParaRPr sz="2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n-GB" sz="2200">
                <a:solidFill>
                  <a:schemeClr val="dk1"/>
                </a:solidFill>
                <a:latin typeface="Calibri"/>
                <a:ea typeface="Calibri"/>
                <a:cs typeface="Calibri"/>
                <a:sym typeface="Calibri"/>
              </a:rPr>
              <a:t>How do they take place?</a:t>
            </a:r>
            <a:endParaRPr sz="220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200"/>
              <a:buFont typeface="Arial"/>
              <a:buNone/>
            </a:pPr>
            <a:endParaRPr sz="2200" i="0" u="none" strike="noStrike" cap="none">
              <a:solidFill>
                <a:schemeClr val="dk1"/>
              </a:solidFill>
              <a:latin typeface="Calibri"/>
              <a:ea typeface="Calibri"/>
              <a:cs typeface="Calibri"/>
              <a:sym typeface="Calibri"/>
            </a:endParaRPr>
          </a:p>
          <a:p>
            <a:pPr marL="457200" marR="0" lvl="0" indent="-368300" algn="l" rtl="0">
              <a:lnSpc>
                <a:spcPct val="100000"/>
              </a:lnSpc>
              <a:spcBef>
                <a:spcPts val="0"/>
              </a:spcBef>
              <a:spcAft>
                <a:spcPts val="0"/>
              </a:spcAft>
              <a:buClr>
                <a:schemeClr val="dk1"/>
              </a:buClr>
              <a:buSzPts val="2200"/>
              <a:buFont typeface="Calibri"/>
              <a:buChar char="●"/>
            </a:pPr>
            <a:r>
              <a:rPr lang="en-GB" sz="2200">
                <a:solidFill>
                  <a:schemeClr val="dk1"/>
                </a:solidFill>
                <a:latin typeface="Calibri"/>
                <a:ea typeface="Calibri"/>
                <a:cs typeface="Calibri"/>
                <a:sym typeface="Calibri"/>
              </a:rPr>
              <a:t>Are there s</a:t>
            </a:r>
            <a:r>
              <a:rPr lang="en-GB" sz="2200" i="0" u="none" strike="noStrike" cap="none">
                <a:solidFill>
                  <a:schemeClr val="dk1"/>
                </a:solidFill>
                <a:latin typeface="Calibri"/>
                <a:ea typeface="Calibri"/>
                <a:cs typeface="Calibri"/>
                <a:sym typeface="Calibri"/>
              </a:rPr>
              <a:t>pecific access arrangements for </a:t>
            </a:r>
            <a:r>
              <a:rPr lang="en-GB" sz="2200">
                <a:solidFill>
                  <a:schemeClr val="dk1"/>
                </a:solidFill>
                <a:latin typeface="Calibri"/>
                <a:ea typeface="Calibri"/>
                <a:cs typeface="Calibri"/>
                <a:sym typeface="Calibri"/>
              </a:rPr>
              <a:t>pupils with additional needs?</a:t>
            </a:r>
            <a:endParaRPr sz="2200" i="0" u="none" strike="noStrike" cap="none">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200"/>
              <a:buFont typeface="Arial"/>
              <a:buNone/>
            </a:pPr>
            <a:endParaRPr sz="2200" i="0" u="none" strike="noStrike" cap="none">
              <a:solidFill>
                <a:schemeClr val="dk1"/>
              </a:solidFill>
              <a:latin typeface="Calibri"/>
              <a:ea typeface="Calibri"/>
              <a:cs typeface="Calibri"/>
              <a:sym typeface="Calibri"/>
            </a:endParaRPr>
          </a:p>
          <a:p>
            <a:pPr marL="457200" marR="0" lvl="0" indent="-368300" algn="l" rtl="0">
              <a:lnSpc>
                <a:spcPct val="100000"/>
              </a:lnSpc>
              <a:spcBef>
                <a:spcPts val="0"/>
              </a:spcBef>
              <a:spcAft>
                <a:spcPts val="0"/>
              </a:spcAft>
              <a:buClr>
                <a:schemeClr val="dk1"/>
              </a:buClr>
              <a:buSzPts val="2200"/>
              <a:buFont typeface="Calibri"/>
              <a:buChar char="●"/>
            </a:pPr>
            <a:r>
              <a:rPr lang="en-GB" sz="2200" i="0" u="none" strike="noStrike" cap="none">
                <a:solidFill>
                  <a:schemeClr val="dk1"/>
                </a:solidFill>
                <a:latin typeface="Calibri"/>
                <a:ea typeface="Calibri"/>
                <a:cs typeface="Calibri"/>
                <a:sym typeface="Calibri"/>
              </a:rPr>
              <a:t>How are results reported?</a:t>
            </a:r>
            <a:endParaRPr sz="2200" i="0" u="none" strike="noStrike" cap="none">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200"/>
              <a:buFont typeface="Arial"/>
              <a:buNone/>
            </a:pPr>
            <a:endParaRPr sz="2200" i="0" u="none" strike="noStrike" cap="none">
              <a:solidFill>
                <a:schemeClr val="dk1"/>
              </a:solidFill>
              <a:latin typeface="Calibri"/>
              <a:ea typeface="Calibri"/>
              <a:cs typeface="Calibri"/>
              <a:sym typeface="Calibri"/>
            </a:endParaRPr>
          </a:p>
          <a:p>
            <a:pPr marL="457200" marR="0" lvl="0" indent="-368300" algn="l" rtl="0">
              <a:lnSpc>
                <a:spcPct val="100000"/>
              </a:lnSpc>
              <a:spcBef>
                <a:spcPts val="0"/>
              </a:spcBef>
              <a:spcAft>
                <a:spcPts val="0"/>
              </a:spcAft>
              <a:buClr>
                <a:schemeClr val="dk1"/>
              </a:buClr>
              <a:buSzPts val="2200"/>
              <a:buFont typeface="Calibri"/>
              <a:buChar char="●"/>
            </a:pPr>
            <a:r>
              <a:rPr lang="en-GB" sz="2200" i="0" u="none" strike="noStrike" cap="none">
                <a:solidFill>
                  <a:schemeClr val="dk1"/>
                </a:solidFill>
                <a:latin typeface="Calibri"/>
                <a:ea typeface="Calibri"/>
                <a:cs typeface="Calibri"/>
                <a:sym typeface="Calibri"/>
              </a:rPr>
              <a:t>Examples of questions from SATS papers</a:t>
            </a:r>
            <a:endParaRPr sz="2200" i="0" u="none" strike="noStrike" cap="none">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200"/>
              <a:buFont typeface="Arial"/>
              <a:buNone/>
            </a:pPr>
            <a:endParaRPr sz="2200" i="0" u="none" strike="noStrike" cap="none">
              <a:solidFill>
                <a:schemeClr val="dk1"/>
              </a:solidFill>
              <a:latin typeface="Calibri"/>
              <a:ea typeface="Calibri"/>
              <a:cs typeface="Calibri"/>
              <a:sym typeface="Calibri"/>
            </a:endParaRPr>
          </a:p>
          <a:p>
            <a:pPr marL="457200" marR="0" lvl="0" indent="-368300" algn="l" rtl="0">
              <a:lnSpc>
                <a:spcPct val="100000"/>
              </a:lnSpc>
              <a:spcBef>
                <a:spcPts val="0"/>
              </a:spcBef>
              <a:spcAft>
                <a:spcPts val="0"/>
              </a:spcAft>
              <a:buClr>
                <a:schemeClr val="dk1"/>
              </a:buClr>
              <a:buSzPts val="2200"/>
              <a:buFont typeface="Calibri"/>
              <a:buChar char="●"/>
            </a:pPr>
            <a:r>
              <a:rPr lang="en-GB" sz="2200" i="0" u="none" strike="noStrike" cap="none">
                <a:solidFill>
                  <a:schemeClr val="dk1"/>
                </a:solidFill>
                <a:latin typeface="Calibri"/>
                <a:ea typeface="Calibri"/>
                <a:cs typeface="Calibri"/>
                <a:sym typeface="Calibri"/>
              </a:rPr>
              <a:t>How can</a:t>
            </a:r>
            <a:r>
              <a:rPr lang="en-GB" sz="2200">
                <a:solidFill>
                  <a:schemeClr val="dk1"/>
                </a:solidFill>
                <a:latin typeface="Calibri"/>
                <a:ea typeface="Calibri"/>
                <a:cs typeface="Calibri"/>
                <a:sym typeface="Calibri"/>
              </a:rPr>
              <a:t> </a:t>
            </a:r>
            <a:r>
              <a:rPr lang="en-GB" sz="2200" i="0" u="none" strike="noStrike" cap="none">
                <a:solidFill>
                  <a:schemeClr val="dk1"/>
                </a:solidFill>
                <a:latin typeface="Calibri"/>
                <a:ea typeface="Calibri"/>
                <a:cs typeface="Calibri"/>
                <a:sym typeface="Calibri"/>
              </a:rPr>
              <a:t>parents</a:t>
            </a:r>
            <a:r>
              <a:rPr lang="en-GB" sz="2200">
                <a:solidFill>
                  <a:schemeClr val="dk1"/>
                </a:solidFill>
                <a:latin typeface="Calibri"/>
                <a:ea typeface="Calibri"/>
                <a:cs typeface="Calibri"/>
                <a:sym typeface="Calibri"/>
              </a:rPr>
              <a:t> </a:t>
            </a:r>
            <a:r>
              <a:rPr lang="en-GB" sz="2200" i="0" u="none" strike="noStrike" cap="none">
                <a:solidFill>
                  <a:schemeClr val="dk1"/>
                </a:solidFill>
                <a:latin typeface="Calibri"/>
                <a:ea typeface="Calibri"/>
                <a:cs typeface="Calibri"/>
                <a:sym typeface="Calibri"/>
              </a:rPr>
              <a:t>help at home?</a:t>
            </a:r>
            <a:endParaRPr sz="2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g2b0e119e90e_0_97"/>
          <p:cNvSpPr txBox="1"/>
          <p:nvPr/>
        </p:nvSpPr>
        <p:spPr>
          <a:xfrm>
            <a:off x="255181" y="650203"/>
            <a:ext cx="39870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207" name="Google Shape;207;g2b0e119e90e_0_97"/>
          <p:cNvSpPr txBox="1"/>
          <p:nvPr/>
        </p:nvSpPr>
        <p:spPr>
          <a:xfrm>
            <a:off x="0" y="1072700"/>
            <a:ext cx="12232200" cy="5910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b="1" u="sng">
                <a:solidFill>
                  <a:schemeClr val="dk1"/>
                </a:solidFill>
                <a:latin typeface="Calibri"/>
                <a:ea typeface="Calibri"/>
                <a:cs typeface="Calibri"/>
                <a:sym typeface="Calibri"/>
              </a:rPr>
              <a:t>Maths Papers 2 &amp; 3 (Reasoning)</a:t>
            </a:r>
            <a:endParaRPr sz="18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Maths Paper 2 (Reasoning) will take place on </a:t>
            </a:r>
            <a:r>
              <a:rPr lang="en-GB" sz="1800">
                <a:solidFill>
                  <a:schemeClr val="dk1"/>
                </a:solidFill>
                <a:latin typeface="Calibri"/>
                <a:ea typeface="Calibri"/>
                <a:cs typeface="Calibri"/>
                <a:sym typeface="Calibri"/>
              </a:rPr>
              <a:t>Wednesday 15</a:t>
            </a:r>
            <a:r>
              <a:rPr lang="en-GB" sz="1800" i="0" u="none" strike="noStrike" cap="none">
                <a:solidFill>
                  <a:schemeClr val="dk1"/>
                </a:solidFill>
                <a:latin typeface="Calibri"/>
                <a:ea typeface="Calibri"/>
                <a:cs typeface="Calibri"/>
                <a:sym typeface="Calibri"/>
              </a:rPr>
              <a:t>th May 202</a:t>
            </a:r>
            <a:r>
              <a:rPr lang="en-GB" sz="1800">
                <a:solidFill>
                  <a:schemeClr val="dk1"/>
                </a:solidFill>
                <a:latin typeface="Calibri"/>
                <a:ea typeface="Calibri"/>
                <a:cs typeface="Calibri"/>
                <a:sym typeface="Calibri"/>
              </a:rPr>
              <a:t>4</a:t>
            </a:r>
            <a:r>
              <a:rPr lang="en-GB" sz="1800" i="0" u="none" strike="noStrike" cap="none">
                <a:solidFill>
                  <a:schemeClr val="dk1"/>
                </a:solidFill>
                <a:latin typeface="Calibri"/>
                <a:ea typeface="Calibri"/>
                <a:cs typeface="Calibri"/>
                <a:sym typeface="Calibri"/>
              </a:rPr>
              <a:t>.</a:t>
            </a: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Maths Paper 3 (Reasoning) is scheduled for </a:t>
            </a:r>
            <a:r>
              <a:rPr lang="en-GB" sz="1800">
                <a:solidFill>
                  <a:schemeClr val="dk1"/>
                </a:solidFill>
                <a:latin typeface="Calibri"/>
                <a:ea typeface="Calibri"/>
                <a:cs typeface="Calibri"/>
                <a:sym typeface="Calibri"/>
              </a:rPr>
              <a:t>Thursday</a:t>
            </a:r>
            <a:r>
              <a:rPr lang="en-GB" sz="1800" i="0" u="none" strike="noStrike" cap="none">
                <a:solidFill>
                  <a:schemeClr val="dk1"/>
                </a:solidFill>
                <a:latin typeface="Calibri"/>
                <a:ea typeface="Calibri"/>
                <a:cs typeface="Calibri"/>
                <a:sym typeface="Calibri"/>
              </a:rPr>
              <a:t> 1</a:t>
            </a:r>
            <a:r>
              <a:rPr lang="en-GB" sz="1800">
                <a:solidFill>
                  <a:schemeClr val="dk1"/>
                </a:solidFill>
                <a:latin typeface="Calibri"/>
                <a:ea typeface="Calibri"/>
                <a:cs typeface="Calibri"/>
                <a:sym typeface="Calibri"/>
              </a:rPr>
              <a:t>6</a:t>
            </a:r>
            <a:r>
              <a:rPr lang="en-GB" sz="1800" i="0" u="none" strike="noStrike" cap="none">
                <a:solidFill>
                  <a:schemeClr val="dk1"/>
                </a:solidFill>
                <a:latin typeface="Calibri"/>
                <a:ea typeface="Calibri"/>
                <a:cs typeface="Calibri"/>
                <a:sym typeface="Calibri"/>
              </a:rPr>
              <a:t>th May 202</a:t>
            </a:r>
            <a:r>
              <a:rPr lang="en-GB" sz="1800">
                <a:solidFill>
                  <a:schemeClr val="dk1"/>
                </a:solidFill>
                <a:latin typeface="Calibri"/>
                <a:ea typeface="Calibri"/>
                <a:cs typeface="Calibri"/>
                <a:sym typeface="Calibri"/>
              </a:rPr>
              <a:t>4</a:t>
            </a:r>
            <a:r>
              <a:rPr lang="en-GB" sz="1800" i="0" u="none" strike="noStrike" cap="none">
                <a:solidFill>
                  <a:schemeClr val="dk1"/>
                </a:solidFill>
                <a:latin typeface="Calibri"/>
                <a:ea typeface="Calibri"/>
                <a:cs typeface="Calibri"/>
                <a:sym typeface="Calibri"/>
              </a:rPr>
              <a:t>.</a:t>
            </a: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Both have standard timings of 40 minutes and are worth 35 marks each. </a:t>
            </a:r>
            <a:endParaRPr sz="14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Paper 2 and 3 requires children to demonstrate their mathematical knowledge and skills, as well as their ability to solve problems and their mathematical reasoning. </a:t>
            </a:r>
            <a:endParaRPr sz="14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Questions focus on the following Mathematical topic areas: </a:t>
            </a:r>
            <a:br>
              <a:rPr lang="en-GB" sz="1800" i="0" u="none" strike="noStrike" cap="none">
                <a:solidFill>
                  <a:schemeClr val="dk1"/>
                </a:solidFill>
                <a:latin typeface="Calibri"/>
                <a:ea typeface="Calibri"/>
                <a:cs typeface="Calibri"/>
                <a:sym typeface="Calibri"/>
              </a:rPr>
            </a:br>
            <a:r>
              <a:rPr lang="en-GB" sz="1600" i="0" u="none" strike="noStrike" cap="none">
                <a:solidFill>
                  <a:srgbClr val="FF0000"/>
                </a:solidFill>
                <a:latin typeface="Calibri"/>
                <a:ea typeface="Calibri"/>
                <a:cs typeface="Calibri"/>
                <a:sym typeface="Calibri"/>
              </a:rPr>
              <a:t>- Number and place value– including Roman Numerals; </a:t>
            </a:r>
            <a:br>
              <a:rPr lang="en-GB" sz="1600" i="0" u="none" strike="noStrike" cap="none">
                <a:solidFill>
                  <a:srgbClr val="FF0000"/>
                </a:solidFill>
                <a:latin typeface="Calibri"/>
                <a:ea typeface="Calibri"/>
                <a:cs typeface="Calibri"/>
                <a:sym typeface="Calibri"/>
              </a:rPr>
            </a:br>
            <a:r>
              <a:rPr lang="en-GB" sz="1600" i="0" u="none" strike="noStrike" cap="none">
                <a:solidFill>
                  <a:srgbClr val="FF0000"/>
                </a:solidFill>
                <a:latin typeface="Calibri"/>
                <a:ea typeface="Calibri"/>
                <a:cs typeface="Calibri"/>
                <a:sym typeface="Calibri"/>
              </a:rPr>
              <a:t>- Addition, subtraction, multiplication and division (calculations);</a:t>
            </a:r>
            <a:br>
              <a:rPr lang="en-GB" sz="1600" i="0" u="none" strike="noStrike" cap="none">
                <a:solidFill>
                  <a:srgbClr val="FF0000"/>
                </a:solidFill>
                <a:latin typeface="Calibri"/>
                <a:ea typeface="Calibri"/>
                <a:cs typeface="Calibri"/>
                <a:sym typeface="Calibri"/>
              </a:rPr>
            </a:br>
            <a:r>
              <a:rPr lang="en-GB" sz="1600" i="0" u="none" strike="noStrike" cap="none">
                <a:solidFill>
                  <a:srgbClr val="FF0000"/>
                </a:solidFill>
                <a:latin typeface="Calibri"/>
                <a:ea typeface="Calibri"/>
                <a:cs typeface="Calibri"/>
                <a:sym typeface="Calibri"/>
              </a:rPr>
              <a:t>- Geometry – properties of shapes;</a:t>
            </a:r>
            <a:br>
              <a:rPr lang="en-GB" sz="1600" i="0" u="none" strike="noStrike" cap="none">
                <a:solidFill>
                  <a:srgbClr val="FF0000"/>
                </a:solidFill>
                <a:latin typeface="Calibri"/>
                <a:ea typeface="Calibri"/>
                <a:cs typeface="Calibri"/>
                <a:sym typeface="Calibri"/>
              </a:rPr>
            </a:br>
            <a:r>
              <a:rPr lang="en-GB" sz="1600" i="0" u="none" strike="noStrike" cap="none">
                <a:solidFill>
                  <a:srgbClr val="FF0000"/>
                </a:solidFill>
                <a:latin typeface="Calibri"/>
                <a:ea typeface="Calibri"/>
                <a:cs typeface="Calibri"/>
                <a:sym typeface="Calibri"/>
              </a:rPr>
              <a:t>- Geometry – position and direction; </a:t>
            </a:r>
            <a:br>
              <a:rPr lang="en-GB" sz="1600" i="0" u="none" strike="noStrike" cap="none">
                <a:solidFill>
                  <a:srgbClr val="FF0000"/>
                </a:solidFill>
                <a:latin typeface="Calibri"/>
                <a:ea typeface="Calibri"/>
                <a:cs typeface="Calibri"/>
                <a:sym typeface="Calibri"/>
              </a:rPr>
            </a:br>
            <a:r>
              <a:rPr lang="en-GB" sz="1600" i="0" u="none" strike="noStrike" cap="none">
                <a:solidFill>
                  <a:srgbClr val="FF0000"/>
                </a:solidFill>
                <a:latin typeface="Calibri"/>
                <a:ea typeface="Calibri"/>
                <a:cs typeface="Calibri"/>
                <a:sym typeface="Calibri"/>
              </a:rPr>
              <a:t>- Statistics; </a:t>
            </a:r>
            <a:br>
              <a:rPr lang="en-GB" sz="1600" i="0" u="none" strike="noStrike" cap="none">
                <a:solidFill>
                  <a:srgbClr val="FF0000"/>
                </a:solidFill>
                <a:latin typeface="Calibri"/>
                <a:ea typeface="Calibri"/>
                <a:cs typeface="Calibri"/>
                <a:sym typeface="Calibri"/>
              </a:rPr>
            </a:br>
            <a:r>
              <a:rPr lang="en-GB" sz="1600" i="0" u="none" strike="noStrike" cap="none">
                <a:solidFill>
                  <a:srgbClr val="FF0000"/>
                </a:solidFill>
                <a:latin typeface="Calibri"/>
                <a:ea typeface="Calibri"/>
                <a:cs typeface="Calibri"/>
                <a:sym typeface="Calibri"/>
              </a:rPr>
              <a:t>- Measurement – including length, perimeter, mass (weight), volume, time and money;</a:t>
            </a:r>
            <a:br>
              <a:rPr lang="en-GB" sz="1600" i="0" u="none" strike="noStrike" cap="none">
                <a:solidFill>
                  <a:srgbClr val="FF0000"/>
                </a:solidFill>
                <a:latin typeface="Calibri"/>
                <a:ea typeface="Calibri"/>
                <a:cs typeface="Calibri"/>
                <a:sym typeface="Calibri"/>
              </a:rPr>
            </a:br>
            <a:r>
              <a:rPr lang="en-GB" sz="1600" i="0" u="none" strike="noStrike" cap="none">
                <a:solidFill>
                  <a:srgbClr val="FF0000"/>
                </a:solidFill>
                <a:latin typeface="Calibri"/>
                <a:ea typeface="Calibri"/>
                <a:cs typeface="Calibri"/>
                <a:sym typeface="Calibri"/>
              </a:rPr>
              <a:t>- Algebra;</a:t>
            </a:r>
            <a:br>
              <a:rPr lang="en-GB" sz="1600" i="0" u="none" strike="noStrike" cap="none">
                <a:solidFill>
                  <a:srgbClr val="FF0000"/>
                </a:solidFill>
                <a:latin typeface="Calibri"/>
                <a:ea typeface="Calibri"/>
                <a:cs typeface="Calibri"/>
                <a:sym typeface="Calibri"/>
              </a:rPr>
            </a:br>
            <a:r>
              <a:rPr lang="en-GB" sz="1600" i="0" u="none" strike="noStrike" cap="none">
                <a:solidFill>
                  <a:srgbClr val="FF0000"/>
                </a:solidFill>
                <a:latin typeface="Calibri"/>
                <a:ea typeface="Calibri"/>
                <a:cs typeface="Calibri"/>
                <a:sym typeface="Calibri"/>
              </a:rPr>
              <a:t>- Ratio and proportion;</a:t>
            </a:r>
            <a:br>
              <a:rPr lang="en-GB" sz="1600" i="0" u="none" strike="noStrike" cap="none">
                <a:solidFill>
                  <a:srgbClr val="FF0000"/>
                </a:solidFill>
                <a:latin typeface="Calibri"/>
                <a:ea typeface="Calibri"/>
                <a:cs typeface="Calibri"/>
                <a:sym typeface="Calibri"/>
              </a:rPr>
            </a:br>
            <a:r>
              <a:rPr lang="en-GB" sz="1600" i="0" u="none" strike="noStrike" cap="none">
                <a:solidFill>
                  <a:srgbClr val="FF0000"/>
                </a:solidFill>
                <a:latin typeface="Calibri"/>
                <a:ea typeface="Calibri"/>
                <a:cs typeface="Calibri"/>
                <a:sym typeface="Calibri"/>
              </a:rPr>
              <a:t>- Fractions, decimals and percentages.</a:t>
            </a:r>
            <a:endParaRPr sz="14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The questions get harder throughout the paper. </a:t>
            </a:r>
            <a:endParaRPr sz="14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It is not unusual for a child to be unable to complete the entire paper in time. </a:t>
            </a:r>
            <a:endParaRPr sz="1400" i="0" u="none" strike="noStrike" cap="none">
              <a:solidFill>
                <a:srgbClr val="000000"/>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Google Shape;212;g2b0e119e90e_0_102"/>
          <p:cNvPicPr preferRelativeResize="0"/>
          <p:nvPr/>
        </p:nvPicPr>
        <p:blipFill rotWithShape="1">
          <a:blip r:embed="rId3">
            <a:alphaModFix/>
          </a:blip>
          <a:srcRect/>
          <a:stretch/>
        </p:blipFill>
        <p:spPr>
          <a:xfrm>
            <a:off x="53750" y="1933975"/>
            <a:ext cx="4007525" cy="4924024"/>
          </a:xfrm>
          <a:prstGeom prst="rect">
            <a:avLst/>
          </a:prstGeom>
          <a:noFill/>
          <a:ln>
            <a:noFill/>
          </a:ln>
        </p:spPr>
      </p:pic>
      <p:pic>
        <p:nvPicPr>
          <p:cNvPr id="213" name="Google Shape;213;g2b0e119e90e_0_102"/>
          <p:cNvPicPr preferRelativeResize="0"/>
          <p:nvPr/>
        </p:nvPicPr>
        <p:blipFill rotWithShape="1">
          <a:blip r:embed="rId4">
            <a:alphaModFix/>
          </a:blip>
          <a:srcRect/>
          <a:stretch/>
        </p:blipFill>
        <p:spPr>
          <a:xfrm>
            <a:off x="7112425" y="3341475"/>
            <a:ext cx="5079576" cy="3516526"/>
          </a:xfrm>
          <a:prstGeom prst="rect">
            <a:avLst/>
          </a:prstGeom>
          <a:noFill/>
          <a:ln>
            <a:noFill/>
          </a:ln>
        </p:spPr>
      </p:pic>
      <p:pic>
        <p:nvPicPr>
          <p:cNvPr id="214" name="Google Shape;214;g2b0e119e90e_0_102"/>
          <p:cNvPicPr preferRelativeResize="0"/>
          <p:nvPr/>
        </p:nvPicPr>
        <p:blipFill rotWithShape="1">
          <a:blip r:embed="rId5">
            <a:alphaModFix/>
          </a:blip>
          <a:srcRect/>
          <a:stretch/>
        </p:blipFill>
        <p:spPr>
          <a:xfrm>
            <a:off x="4061275" y="1933975"/>
            <a:ext cx="2985026" cy="2155075"/>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g2b0e119e90e_0_108"/>
          <p:cNvSpPr txBox="1"/>
          <p:nvPr/>
        </p:nvSpPr>
        <p:spPr>
          <a:xfrm>
            <a:off x="430681" y="424528"/>
            <a:ext cx="85092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220" name="Google Shape;220;g2b0e119e90e_0_108"/>
          <p:cNvSpPr txBox="1"/>
          <p:nvPr/>
        </p:nvSpPr>
        <p:spPr>
          <a:xfrm>
            <a:off x="131100" y="855325"/>
            <a:ext cx="11929800" cy="6172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endParaRPr sz="22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endParaRPr sz="22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sz="2200" b="1" u="sng">
                <a:solidFill>
                  <a:schemeClr val="dk1"/>
                </a:solidFill>
                <a:latin typeface="Calibri"/>
                <a:ea typeface="Calibri"/>
                <a:cs typeface="Calibri"/>
                <a:sym typeface="Calibri"/>
              </a:rPr>
              <a:t>H</a:t>
            </a:r>
            <a:r>
              <a:rPr lang="en-GB" b="1" u="sng">
                <a:solidFill>
                  <a:schemeClr val="dk1"/>
                </a:solidFill>
                <a:latin typeface="Calibri"/>
                <a:ea typeface="Calibri"/>
                <a:cs typeface="Calibri"/>
                <a:sym typeface="Calibri"/>
              </a:rPr>
              <a:t>ow can I support my child in preparing for their SATs?</a:t>
            </a:r>
            <a:endParaRPr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Firstly, a positive attitude goes a long way so as much encouragement and support as possible.  We only ever encourage children to try their best.</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SATS Club - We will be inviting children to join our SATS clubs throughout March, April and May and these will be after school on a Thursday until 4.15.  Letters will be sent out closer to the time.</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SATS Breakfast Club - A breakfast club will run each morning of SATS week.  We invite children to arrive into school at 8.15am and will be able to enjoy a slice of toast with a glass of fresh juice, this will not only provide important brain food, but it will ensure that every child will be in school in plenty of time before the SATS begin and will no doubt help to ensure that the children are more relaxed with the day ahead.  There will be no cost for this to parents.  </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We would like to ask you to please ensure that your child gets lots of rest and sleep during SATS week and that they are equipped with healthy snacks and a water bottle every day for their break times.</a:t>
            </a:r>
            <a:r>
              <a:rPr lang="en-GB">
                <a:solidFill>
                  <a:schemeClr val="dk1"/>
                </a:solidFill>
                <a:latin typeface="Calibri"/>
                <a:ea typeface="Calibri"/>
                <a:cs typeface="Calibri"/>
                <a:sym typeface="Calibri"/>
              </a:rPr>
              <a:t>  </a:t>
            </a:r>
            <a:r>
              <a:rPr lang="en-GB" i="0" u="none" strike="noStrike" cap="none">
                <a:solidFill>
                  <a:schemeClr val="dk1"/>
                </a:solidFill>
                <a:latin typeface="Calibri"/>
                <a:ea typeface="Calibri"/>
                <a:cs typeface="Calibri"/>
                <a:sym typeface="Calibri"/>
              </a:rPr>
              <a:t>We encourage our pupils to take the opportunity to revise over the Easter break.  All pupils have SATS folders, full of excellent revision material.  The pupils will  also be given test papers to complete over the holiday as home learning.  </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300"/>
              <a:buFont typeface="Arial"/>
              <a:buNone/>
            </a:pP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English:</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Vocabulary and Comprehension Ninja Books</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CPG Revision</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Listen to your child reading to you and question them.</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Maths:</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sng" strike="noStrike" cap="none">
                <a:solidFill>
                  <a:schemeClr val="hlink"/>
                </a:solidFill>
                <a:latin typeface="Calibri"/>
                <a:ea typeface="Calibri"/>
                <a:cs typeface="Calibri"/>
                <a:sym typeface="Calibri"/>
                <a:hlinkClick r:id="rId3"/>
              </a:rPr>
              <a:t>https://mathsbot.com/primary/ks2</a:t>
            </a:r>
            <a:r>
              <a:rPr lang="en-GB" i="0" u="none" strike="noStrike" cap="none">
                <a:solidFill>
                  <a:schemeClr val="dk1"/>
                </a:solidFill>
                <a:latin typeface="Calibri"/>
                <a:ea typeface="Calibri"/>
                <a:cs typeface="Calibri"/>
                <a:sym typeface="Calibri"/>
              </a:rPr>
              <a:t> - online arithmetic paper that generates endless SATS questions and marks answers for you! </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r>
              <a:rPr lang="en-GB" i="0" u="none" strike="noStrike" cap="none">
                <a:solidFill>
                  <a:schemeClr val="dk1"/>
                </a:solidFill>
                <a:latin typeface="Calibri"/>
                <a:ea typeface="Calibri"/>
                <a:cs typeface="Calibri"/>
                <a:sym typeface="Calibri"/>
              </a:rPr>
              <a:t>Lots of other useful practise resources on the Y6 webpage (click the SATS resources link). </a:t>
            </a:r>
            <a:endParaRPr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600"/>
              </a:spcBef>
              <a:spcAft>
                <a:spcPts val="0"/>
              </a:spcAft>
              <a:buClr>
                <a:srgbClr val="000000"/>
              </a:buClr>
              <a:buSzPts val="1500"/>
              <a:buFont typeface="Arial"/>
              <a:buNone/>
            </a:pPr>
            <a:endParaRPr sz="15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g2b0e119e90e_0_113"/>
          <p:cNvSpPr txBox="1"/>
          <p:nvPr/>
        </p:nvSpPr>
        <p:spPr>
          <a:xfrm>
            <a:off x="430681" y="424528"/>
            <a:ext cx="85092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226" name="Google Shape;226;g2b0e119e90e_0_113"/>
          <p:cNvSpPr txBox="1"/>
          <p:nvPr/>
        </p:nvSpPr>
        <p:spPr>
          <a:xfrm>
            <a:off x="131100" y="855325"/>
            <a:ext cx="11929800" cy="6592800"/>
          </a:xfrm>
          <a:prstGeom prst="rect">
            <a:avLst/>
          </a:prstGeom>
          <a:noFill/>
          <a:ln>
            <a:noFill/>
          </a:ln>
        </p:spPr>
        <p:txBody>
          <a:bodyPr spcFirstLastPara="1" wrap="square" lIns="91425" tIns="45700" rIns="91425" bIns="45700" anchor="t" anchorCtr="0">
            <a:spAutoFit/>
          </a:bodyPr>
          <a:lstStyle/>
          <a:p>
            <a:pPr marL="0" marR="0" lvl="0" indent="0" algn="l" rtl="0">
              <a:lnSpc>
                <a:spcPct val="138000"/>
              </a:lnSpc>
              <a:spcBef>
                <a:spcPts val="0"/>
              </a:spcBef>
              <a:spcAft>
                <a:spcPts val="0"/>
              </a:spcAft>
              <a:buClr>
                <a:srgbClr val="000000"/>
              </a:buClr>
              <a:buSzPts val="1100"/>
              <a:buFont typeface="Arial"/>
              <a:buNone/>
            </a:pPr>
            <a:endParaRPr sz="2000" i="0" u="none" strike="noStrike" cap="none">
              <a:solidFill>
                <a:srgbClr val="222222"/>
              </a:solidFill>
              <a:highlight>
                <a:srgbClr val="FFFFFF"/>
              </a:highlight>
              <a:latin typeface="Calibri"/>
              <a:ea typeface="Calibri"/>
              <a:cs typeface="Calibri"/>
              <a:sym typeface="Calibri"/>
            </a:endParaRPr>
          </a:p>
          <a:p>
            <a:pPr marL="0" marR="0" lvl="0" indent="0" algn="l" rtl="0">
              <a:lnSpc>
                <a:spcPct val="138000"/>
              </a:lnSpc>
              <a:spcBef>
                <a:spcPts val="0"/>
              </a:spcBef>
              <a:spcAft>
                <a:spcPts val="0"/>
              </a:spcAft>
              <a:buClr>
                <a:schemeClr val="dk1"/>
              </a:buClr>
              <a:buSzPts val="1100"/>
              <a:buFont typeface="Arial"/>
              <a:buNone/>
            </a:pPr>
            <a:endParaRPr sz="2200" b="1" u="sng">
              <a:solidFill>
                <a:schemeClr val="dk1"/>
              </a:solidFill>
              <a:latin typeface="Calibri"/>
              <a:ea typeface="Calibri"/>
              <a:cs typeface="Calibri"/>
              <a:sym typeface="Calibri"/>
            </a:endParaRPr>
          </a:p>
          <a:p>
            <a:pPr marL="0" marR="0" lvl="0" indent="0" algn="l" rtl="0">
              <a:lnSpc>
                <a:spcPct val="138000"/>
              </a:lnSpc>
              <a:spcBef>
                <a:spcPts val="0"/>
              </a:spcBef>
              <a:spcAft>
                <a:spcPts val="0"/>
              </a:spcAft>
              <a:buClr>
                <a:schemeClr val="dk1"/>
              </a:buClr>
              <a:buSzPts val="1100"/>
              <a:buFont typeface="Arial"/>
              <a:buNone/>
            </a:pPr>
            <a:r>
              <a:rPr lang="en-GB" sz="2200" b="1" u="sng">
                <a:solidFill>
                  <a:schemeClr val="dk1"/>
                </a:solidFill>
                <a:latin typeface="Calibri"/>
                <a:ea typeface="Calibri"/>
                <a:cs typeface="Calibri"/>
                <a:sym typeface="Calibri"/>
              </a:rPr>
              <a:t>Would you like to order SATs 2023 Practice Books ?</a:t>
            </a:r>
            <a:endParaRPr sz="2200" b="1" u="sng">
              <a:solidFill>
                <a:schemeClr val="dk1"/>
              </a:solidFill>
              <a:latin typeface="Calibri"/>
              <a:ea typeface="Calibri"/>
              <a:cs typeface="Calibri"/>
              <a:sym typeface="Calibri"/>
            </a:endParaRPr>
          </a:p>
          <a:p>
            <a:pPr marL="0" marR="0" lvl="0" indent="0" algn="l" rtl="0">
              <a:lnSpc>
                <a:spcPct val="138000"/>
              </a:lnSpc>
              <a:spcBef>
                <a:spcPts val="0"/>
              </a:spcBef>
              <a:spcAft>
                <a:spcPts val="0"/>
              </a:spcAft>
              <a:buClr>
                <a:schemeClr val="dk1"/>
              </a:buClr>
              <a:buSzPts val="1100"/>
              <a:buFont typeface="Arial"/>
              <a:buNone/>
            </a:pPr>
            <a:endParaRPr sz="2000">
              <a:solidFill>
                <a:srgbClr val="222222"/>
              </a:solidFill>
              <a:highlight>
                <a:srgbClr val="FFFFFF"/>
              </a:highlight>
              <a:latin typeface="Calibri"/>
              <a:ea typeface="Calibri"/>
              <a:cs typeface="Calibri"/>
              <a:sym typeface="Calibri"/>
            </a:endParaRPr>
          </a:p>
          <a:p>
            <a:pPr marL="0" marR="0" lvl="0" indent="0" algn="l" rtl="0">
              <a:lnSpc>
                <a:spcPct val="138000"/>
              </a:lnSpc>
              <a:spcBef>
                <a:spcPts val="0"/>
              </a:spcBef>
              <a:spcAft>
                <a:spcPts val="0"/>
              </a:spcAft>
              <a:buClr>
                <a:schemeClr val="dk1"/>
              </a:buClr>
              <a:buSzPts val="1100"/>
              <a:buFont typeface="Arial"/>
              <a:buNone/>
            </a:pPr>
            <a:r>
              <a:rPr lang="en-GB" sz="2000" i="0" u="none" strike="noStrike" cap="none">
                <a:solidFill>
                  <a:srgbClr val="222222"/>
                </a:solidFill>
                <a:highlight>
                  <a:srgbClr val="FFFFFF"/>
                </a:highlight>
                <a:latin typeface="Calibri"/>
                <a:ea typeface="Calibri"/>
                <a:cs typeface="Calibri"/>
                <a:sym typeface="Calibri"/>
              </a:rPr>
              <a:t>We are pleased to be able to offer school bundle prices for SATs practice books. This year the offer is for a ‘Complete KS2 Maths and English 10 minute test SAT Buster Book 1 Bundle’.  The bundle contains 3 books; Maths. Reading and SPAG (grammar, punctuation and spelling) and answers for all. </a:t>
            </a:r>
            <a:endParaRPr sz="2000" i="0" u="none" strike="noStrike" cap="none">
              <a:solidFill>
                <a:srgbClr val="222222"/>
              </a:solidFill>
              <a:highlight>
                <a:srgbClr val="FFFFFF"/>
              </a:highlight>
              <a:latin typeface="Calibri"/>
              <a:ea typeface="Calibri"/>
              <a:cs typeface="Calibri"/>
              <a:sym typeface="Calibri"/>
            </a:endParaRPr>
          </a:p>
          <a:p>
            <a:pPr marL="0" marR="0" lvl="0" indent="0" algn="l" rtl="0">
              <a:lnSpc>
                <a:spcPct val="138000"/>
              </a:lnSpc>
              <a:spcBef>
                <a:spcPts val="0"/>
              </a:spcBef>
              <a:spcAft>
                <a:spcPts val="0"/>
              </a:spcAft>
              <a:buClr>
                <a:schemeClr val="dk1"/>
              </a:buClr>
              <a:buSzPts val="1100"/>
              <a:buFont typeface="Arial"/>
              <a:buNone/>
            </a:pPr>
            <a:endParaRPr sz="2000" i="0" u="none" strike="noStrike" cap="none">
              <a:solidFill>
                <a:srgbClr val="222222"/>
              </a:solidFill>
              <a:highlight>
                <a:srgbClr val="FFFFFF"/>
              </a:highlight>
              <a:latin typeface="Calibri"/>
              <a:ea typeface="Calibri"/>
              <a:cs typeface="Calibri"/>
              <a:sym typeface="Calibri"/>
            </a:endParaRPr>
          </a:p>
          <a:p>
            <a:pPr marL="0" marR="0" lvl="0" indent="0" algn="l" rtl="0">
              <a:lnSpc>
                <a:spcPct val="115000"/>
              </a:lnSpc>
              <a:spcBef>
                <a:spcPts val="0"/>
              </a:spcBef>
              <a:spcAft>
                <a:spcPts val="0"/>
              </a:spcAft>
              <a:buClr>
                <a:schemeClr val="dk1"/>
              </a:buClr>
              <a:buSzPts val="1100"/>
              <a:buFont typeface="Arial"/>
              <a:buNone/>
            </a:pPr>
            <a:r>
              <a:rPr lang="en-GB" sz="2000" b="1" i="0" u="none" strike="noStrike" cap="none">
                <a:solidFill>
                  <a:srgbClr val="FF0000"/>
                </a:solidFill>
                <a:highlight>
                  <a:srgbClr val="FFFFFF"/>
                </a:highlight>
                <a:latin typeface="Calibri"/>
                <a:ea typeface="Calibri"/>
                <a:cs typeface="Calibri"/>
                <a:sym typeface="Calibri"/>
              </a:rPr>
              <a:t>The bundle is £6.50 half the price in bookshops - £14.00.  The code for this Bundle is </a:t>
            </a:r>
            <a:r>
              <a:rPr lang="en-GB" sz="2000" b="1">
                <a:solidFill>
                  <a:srgbClr val="FF0000"/>
                </a:solidFill>
                <a:highlight>
                  <a:srgbClr val="FFFFFF"/>
                </a:highlight>
                <a:latin typeface="Calibri"/>
                <a:ea typeface="Calibri"/>
                <a:cs typeface="Calibri"/>
                <a:sym typeface="Calibri"/>
              </a:rPr>
              <a:t>TBC</a:t>
            </a:r>
            <a:r>
              <a:rPr lang="en-GB" sz="2000" b="1" i="0" u="none" strike="noStrike" cap="none">
                <a:solidFill>
                  <a:srgbClr val="FF0000"/>
                </a:solidFill>
                <a:highlight>
                  <a:srgbClr val="FFFFFF"/>
                </a:highlight>
                <a:latin typeface="Calibri"/>
                <a:ea typeface="Calibri"/>
                <a:cs typeface="Calibri"/>
                <a:sym typeface="Calibri"/>
              </a:rPr>
              <a:t>.  You can place your order via the Arbor app.  The closing date is 12.00 noon 3rd February.</a:t>
            </a:r>
            <a:endParaRPr sz="2000" b="1" i="0" u="none" strike="noStrike" cap="none">
              <a:solidFill>
                <a:srgbClr val="FF0000"/>
              </a:solidFill>
              <a:highlight>
                <a:srgbClr val="FFFFFF"/>
              </a:highlight>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000" i="0" u="none" strike="noStrike" cap="none">
              <a:solidFill>
                <a:srgbClr val="353535"/>
              </a:solidFill>
              <a:highlight>
                <a:srgbClr val="FFFFFF"/>
              </a:highlight>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r>
              <a:rPr lang="en-GB" sz="2000" i="0" u="none" strike="noStrike" cap="none">
                <a:solidFill>
                  <a:srgbClr val="353535"/>
                </a:solidFill>
                <a:highlight>
                  <a:srgbClr val="FFFFFF"/>
                </a:highlight>
                <a:latin typeface="Calibri"/>
                <a:ea typeface="Calibri"/>
                <a:cs typeface="Calibri"/>
                <a:sym typeface="Calibri"/>
              </a:rPr>
              <a:t>We shall be in touch again soon with letters regarding the access arrangements for some of our pupils and the upcoming SATS clubs next term.  Thank you once again.</a:t>
            </a:r>
            <a:endParaRPr sz="2000" i="0" u="none" strike="noStrike" cap="none">
              <a:solidFill>
                <a:srgbClr val="353535"/>
              </a:solidFill>
              <a:highlight>
                <a:srgbClr val="FFFFFF"/>
              </a:highlight>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000" i="0" u="none" strike="noStrike" cap="none">
              <a:solidFill>
                <a:srgbClr val="353535"/>
              </a:solidFill>
              <a:highlight>
                <a:srgbClr val="FFFFFF"/>
              </a:highlight>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GB" sz="2000" i="0" u="none" strike="noStrike" cap="none">
                <a:solidFill>
                  <a:srgbClr val="353535"/>
                </a:solidFill>
                <a:highlight>
                  <a:srgbClr val="FFFFFF"/>
                </a:highlight>
                <a:latin typeface="Calibri"/>
                <a:ea typeface="Calibri"/>
                <a:cs typeface="Calibri"/>
                <a:sym typeface="Calibri"/>
              </a:rPr>
              <a:t>Mrs Page, Miss Williams and Miss Smith.</a:t>
            </a:r>
            <a:endParaRPr sz="2000" i="0" u="none" strike="noStrike" cap="none">
              <a:solidFill>
                <a:srgbClr val="353535"/>
              </a:solidFill>
              <a:highlight>
                <a:srgbClr val="FFFFFF"/>
              </a:highlight>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600"/>
              </a:spcBef>
              <a:spcAft>
                <a:spcPts val="0"/>
              </a:spcAft>
              <a:buClr>
                <a:srgbClr val="000000"/>
              </a:buClr>
              <a:buSzPts val="1500"/>
              <a:buFont typeface="Arial"/>
              <a:buNone/>
            </a:pPr>
            <a:endParaRPr sz="15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g2b0e119e90e_0_118"/>
          <p:cNvSpPr txBox="1"/>
          <p:nvPr/>
        </p:nvSpPr>
        <p:spPr>
          <a:xfrm>
            <a:off x="1862238" y="2294558"/>
            <a:ext cx="8298600" cy="1955400"/>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rgbClr val="FF0000"/>
              </a:buClr>
              <a:buSzPts val="3600"/>
              <a:buFont typeface="Arial"/>
              <a:buNone/>
            </a:pPr>
            <a:r>
              <a:rPr lang="en-GB" sz="3600" i="0" u="none" strike="noStrike" cap="none">
                <a:solidFill>
                  <a:schemeClr val="dk1"/>
                </a:solidFill>
                <a:latin typeface="Calibri"/>
                <a:ea typeface="Calibri"/>
                <a:cs typeface="Calibri"/>
                <a:sym typeface="Calibri"/>
              </a:rPr>
              <a:t>Thank you very much for listening, if there are any questions please do not hesitate to get in touch</a:t>
            </a:r>
            <a:endParaRPr sz="3600" i="0" u="none" strike="noStrike" cap="none">
              <a:solidFill>
                <a:schemeClr val="dk1"/>
              </a:solidFill>
              <a:latin typeface="Calibri"/>
              <a:ea typeface="Calibri"/>
              <a:cs typeface="Calibri"/>
              <a:sym typeface="Calibri"/>
            </a:endParaRPr>
          </a:p>
        </p:txBody>
      </p:sp>
      <p:pic>
        <p:nvPicPr>
          <p:cNvPr id="232" name="Google Shape;232;g2b0e119e90e_0_118"/>
          <p:cNvPicPr preferRelativeResize="0"/>
          <p:nvPr/>
        </p:nvPicPr>
        <p:blipFill rotWithShape="1">
          <a:blip r:embed="rId3">
            <a:alphaModFix/>
          </a:blip>
          <a:srcRect/>
          <a:stretch/>
        </p:blipFill>
        <p:spPr>
          <a:xfrm>
            <a:off x="5101937" y="4346257"/>
            <a:ext cx="1819075" cy="2002291"/>
          </a:xfrm>
          <a:prstGeom prst="rect">
            <a:avLst/>
          </a:prstGeom>
          <a:solidFill>
            <a:schemeClr val="accent1"/>
          </a:solid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g2b0e119e90e_0_11"/>
          <p:cNvSpPr txBox="1"/>
          <p:nvPr/>
        </p:nvSpPr>
        <p:spPr>
          <a:xfrm>
            <a:off x="507574" y="1850115"/>
            <a:ext cx="10696200" cy="5264100"/>
          </a:xfrm>
          <a:prstGeom prst="rect">
            <a:avLst/>
          </a:prstGeom>
          <a:noFill/>
          <a:ln>
            <a:noFill/>
          </a:ln>
        </p:spPr>
        <p:txBody>
          <a:bodyPr spcFirstLastPara="1" wrap="square" lIns="91425" tIns="45700" rIns="91425" bIns="45700" anchor="t" anchorCtr="0">
            <a:spAutoFit/>
          </a:bodyPr>
          <a:lstStyle/>
          <a:p>
            <a:pPr marL="457200" marR="0" lvl="0" indent="0" algn="l" rtl="0">
              <a:lnSpc>
                <a:spcPct val="100000"/>
              </a:lnSpc>
              <a:spcBef>
                <a:spcPts val="0"/>
              </a:spcBef>
              <a:spcAft>
                <a:spcPts val="0"/>
              </a:spcAft>
              <a:buNone/>
            </a:pPr>
            <a:endParaRPr sz="160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2400">
              <a:solidFill>
                <a:schemeClr val="dk1"/>
              </a:solidFill>
              <a:latin typeface="Calibri"/>
              <a:ea typeface="Calibri"/>
              <a:cs typeface="Calibri"/>
              <a:sym typeface="Calibri"/>
            </a:endParaRPr>
          </a:p>
          <a:p>
            <a:pPr marL="342900" marR="0" lvl="0" indent="-381000" algn="l" rtl="0">
              <a:lnSpc>
                <a:spcPct val="100000"/>
              </a:lnSpc>
              <a:spcBef>
                <a:spcPts val="0"/>
              </a:spcBef>
              <a:spcAft>
                <a:spcPts val="0"/>
              </a:spcAft>
              <a:buClr>
                <a:schemeClr val="dk1"/>
              </a:buClr>
              <a:buSzPts val="2400"/>
              <a:buFont typeface="Calibri"/>
              <a:buChar char="•"/>
            </a:pPr>
            <a:r>
              <a:rPr lang="en-GB" sz="2400" i="0" u="none" strike="noStrike" cap="none">
                <a:solidFill>
                  <a:schemeClr val="dk1"/>
                </a:solidFill>
                <a:latin typeface="Calibri"/>
                <a:ea typeface="Calibri"/>
                <a:cs typeface="Calibri"/>
                <a:sym typeface="Calibri"/>
              </a:rPr>
              <a:t>SATs stands for ‘Standard Assessment Tests’ and is an acronym used to refer to the end of Key Stage 2 national assessments which take place across the UK in May every year.</a:t>
            </a:r>
            <a:endParaRPr sz="2400" i="0" u="none" strike="noStrike" cap="none">
              <a:solidFill>
                <a:srgbClr val="000000"/>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2400" i="0" u="none" strike="noStrike" cap="none">
              <a:solidFill>
                <a:schemeClr val="dk1"/>
              </a:solidFill>
              <a:latin typeface="Calibri"/>
              <a:ea typeface="Calibri"/>
              <a:cs typeface="Calibri"/>
              <a:sym typeface="Calibri"/>
            </a:endParaRPr>
          </a:p>
          <a:p>
            <a:pPr marL="342900" marR="0" lvl="0" indent="-381000" algn="l" rtl="0">
              <a:lnSpc>
                <a:spcPct val="100000"/>
              </a:lnSpc>
              <a:spcBef>
                <a:spcPts val="0"/>
              </a:spcBef>
              <a:spcAft>
                <a:spcPts val="0"/>
              </a:spcAft>
              <a:buClr>
                <a:schemeClr val="dk1"/>
              </a:buClr>
              <a:buSzPts val="2400"/>
              <a:buFont typeface="Calibri"/>
              <a:buChar char="•"/>
            </a:pPr>
            <a:r>
              <a:rPr lang="en-GB" sz="2400" i="0" u="none" strike="noStrike" cap="none">
                <a:solidFill>
                  <a:schemeClr val="dk1"/>
                </a:solidFill>
                <a:latin typeface="Calibri"/>
                <a:ea typeface="Calibri"/>
                <a:cs typeface="Calibri"/>
                <a:sym typeface="Calibri"/>
              </a:rPr>
              <a:t>The tests last for four days beginning on </a:t>
            </a:r>
            <a:r>
              <a:rPr lang="en-GB" sz="2400">
                <a:solidFill>
                  <a:srgbClr val="FF0000"/>
                </a:solidFill>
                <a:latin typeface="Calibri"/>
                <a:ea typeface="Calibri"/>
                <a:cs typeface="Calibri"/>
                <a:sym typeface="Calibri"/>
              </a:rPr>
              <a:t>Monday 13th</a:t>
            </a:r>
            <a:r>
              <a:rPr lang="en-GB" sz="2400" i="0" u="none" strike="noStrike" cap="none">
                <a:solidFill>
                  <a:srgbClr val="FF0000"/>
                </a:solidFill>
                <a:latin typeface="Calibri"/>
                <a:ea typeface="Calibri"/>
                <a:cs typeface="Calibri"/>
                <a:sym typeface="Calibri"/>
              </a:rPr>
              <a:t> May 202</a:t>
            </a:r>
            <a:r>
              <a:rPr lang="en-GB" sz="2400">
                <a:solidFill>
                  <a:srgbClr val="FF0000"/>
                </a:solidFill>
                <a:latin typeface="Calibri"/>
                <a:ea typeface="Calibri"/>
                <a:cs typeface="Calibri"/>
                <a:sym typeface="Calibri"/>
              </a:rPr>
              <a:t>4</a:t>
            </a:r>
            <a:r>
              <a:rPr lang="en-GB" sz="2400" i="0" u="none" strike="noStrike" cap="none">
                <a:solidFill>
                  <a:srgbClr val="FF0000"/>
                </a:solidFill>
                <a:latin typeface="Calibri"/>
                <a:ea typeface="Calibri"/>
                <a:cs typeface="Calibri"/>
                <a:sym typeface="Calibri"/>
              </a:rPr>
              <a:t> </a:t>
            </a:r>
            <a:r>
              <a:rPr lang="en-GB" sz="2400" i="0" u="none" strike="noStrike" cap="none">
                <a:solidFill>
                  <a:schemeClr val="dk1"/>
                </a:solidFill>
                <a:latin typeface="Calibri"/>
                <a:ea typeface="Calibri"/>
                <a:cs typeface="Calibri"/>
                <a:sym typeface="Calibri"/>
              </a:rPr>
              <a:t>ending on </a:t>
            </a:r>
            <a:r>
              <a:rPr lang="en-GB" sz="2400">
                <a:solidFill>
                  <a:srgbClr val="FF0000"/>
                </a:solidFill>
                <a:latin typeface="Calibri"/>
                <a:ea typeface="Calibri"/>
                <a:cs typeface="Calibri"/>
                <a:sym typeface="Calibri"/>
              </a:rPr>
              <a:t>Thursday 16</a:t>
            </a:r>
            <a:r>
              <a:rPr lang="en-GB" sz="2400" i="0" u="none" strike="noStrike" cap="none" baseline="30000">
                <a:solidFill>
                  <a:srgbClr val="FF0000"/>
                </a:solidFill>
                <a:latin typeface="Calibri"/>
                <a:ea typeface="Calibri"/>
                <a:cs typeface="Calibri"/>
                <a:sym typeface="Calibri"/>
              </a:rPr>
              <a:t>th</a:t>
            </a:r>
            <a:r>
              <a:rPr lang="en-GB" sz="2400" i="0" u="none" strike="noStrike" cap="none">
                <a:solidFill>
                  <a:srgbClr val="FF0000"/>
                </a:solidFill>
                <a:latin typeface="Calibri"/>
                <a:ea typeface="Calibri"/>
                <a:cs typeface="Calibri"/>
                <a:sym typeface="Calibri"/>
              </a:rPr>
              <a:t> May 202</a:t>
            </a:r>
            <a:r>
              <a:rPr lang="en-GB" sz="2400">
                <a:solidFill>
                  <a:srgbClr val="FF0000"/>
                </a:solidFill>
                <a:latin typeface="Calibri"/>
                <a:ea typeface="Calibri"/>
                <a:cs typeface="Calibri"/>
                <a:sym typeface="Calibri"/>
              </a:rPr>
              <a:t>4</a:t>
            </a:r>
            <a:r>
              <a:rPr lang="en-GB" sz="2400" i="0" u="none" strike="noStrike" cap="none">
                <a:solidFill>
                  <a:schemeClr val="dk1"/>
                </a:solidFill>
                <a:latin typeface="Calibri"/>
                <a:ea typeface="Calibri"/>
                <a:cs typeface="Calibri"/>
                <a:sym typeface="Calibri"/>
              </a:rPr>
              <a:t>. </a:t>
            </a:r>
            <a:endParaRPr sz="2400" i="0" u="none" strike="noStrike" cap="none">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r>
              <a:rPr lang="en-GB" sz="2400" i="0" u="none" strike="noStrike" cap="none">
                <a:solidFill>
                  <a:schemeClr val="dk1"/>
                </a:solidFill>
                <a:latin typeface="Calibri"/>
                <a:ea typeface="Calibri"/>
                <a:cs typeface="Calibri"/>
                <a:sym typeface="Calibri"/>
              </a:rPr>
              <a:t> </a:t>
            </a:r>
            <a:endParaRPr sz="2400" i="0" u="none" strike="noStrike" cap="none">
              <a:solidFill>
                <a:schemeClr val="dk1"/>
              </a:solidFill>
              <a:latin typeface="Calibri"/>
              <a:ea typeface="Calibri"/>
              <a:cs typeface="Calibri"/>
              <a:sym typeface="Calibri"/>
            </a:endParaRPr>
          </a:p>
          <a:p>
            <a:pPr marL="342900" marR="0" lvl="0" indent="-381000" algn="l" rtl="0">
              <a:lnSpc>
                <a:spcPct val="100000"/>
              </a:lnSpc>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The tests are in Reading, SPAG and Maths.</a:t>
            </a:r>
            <a:r>
              <a:rPr lang="en-GB" sz="2400">
                <a:solidFill>
                  <a:srgbClr val="FF0000"/>
                </a:solidFill>
                <a:latin typeface="Calibri"/>
                <a:ea typeface="Calibri"/>
                <a:cs typeface="Calibri"/>
                <a:sym typeface="Calibri"/>
              </a:rPr>
              <a:t>  </a:t>
            </a:r>
            <a:endParaRPr sz="2400">
              <a:solidFill>
                <a:srgbClr val="FF0000"/>
              </a:solidFill>
              <a:latin typeface="Calibri"/>
              <a:ea typeface="Calibri"/>
              <a:cs typeface="Calibri"/>
              <a:sym typeface="Calibri"/>
            </a:endParaRPr>
          </a:p>
          <a:p>
            <a:pPr marL="457200" marR="0" lvl="0" indent="0" algn="l" rtl="0">
              <a:lnSpc>
                <a:spcPct val="100000"/>
              </a:lnSpc>
              <a:spcBef>
                <a:spcPts val="0"/>
              </a:spcBef>
              <a:spcAft>
                <a:spcPts val="0"/>
              </a:spcAft>
              <a:buNone/>
            </a:pPr>
            <a:endParaRPr sz="2400">
              <a:solidFill>
                <a:schemeClr val="dk1"/>
              </a:solidFill>
              <a:latin typeface="Calibri"/>
              <a:ea typeface="Calibri"/>
              <a:cs typeface="Calibri"/>
              <a:sym typeface="Calibri"/>
            </a:endParaRPr>
          </a:p>
          <a:p>
            <a:pPr marL="342900" marR="0" lvl="0" indent="-381000" algn="l" rtl="0">
              <a:lnSpc>
                <a:spcPct val="100000"/>
              </a:lnSpc>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There is no test in writing. </a:t>
            </a:r>
            <a:r>
              <a:rPr lang="en-GB" sz="2400" i="0" u="none" strike="noStrike" cap="none">
                <a:solidFill>
                  <a:schemeClr val="dk1"/>
                </a:solidFill>
                <a:latin typeface="Calibri"/>
                <a:ea typeface="Calibri"/>
                <a:cs typeface="Calibri"/>
                <a:sym typeface="Calibri"/>
              </a:rPr>
              <a:t>Writing is assessed using evidence collected by your child’s teacher throughout Year 6</a:t>
            </a:r>
            <a:r>
              <a:rPr lang="en-GB" sz="2400">
                <a:solidFill>
                  <a:schemeClr val="dk1"/>
                </a:solidFill>
                <a:latin typeface="Calibri"/>
                <a:ea typeface="Calibri"/>
                <a:cs typeface="Calibri"/>
                <a:sym typeface="Calibri"/>
              </a:rPr>
              <a:t>.</a:t>
            </a:r>
            <a:endParaRPr sz="24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br>
              <a:rPr lang="en-GB" sz="1600" i="1" u="none" strike="noStrike" cap="none">
                <a:solidFill>
                  <a:schemeClr val="dk1"/>
                </a:solidFill>
                <a:latin typeface="Calibri"/>
                <a:ea typeface="Calibri"/>
                <a:cs typeface="Calibri"/>
                <a:sym typeface="Calibri"/>
              </a:rPr>
            </a:br>
            <a:endParaRPr sz="1600" i="1" u="none" strike="noStrike" cap="none">
              <a:solidFill>
                <a:srgbClr val="388CDA"/>
              </a:solidFill>
              <a:latin typeface="Calibri"/>
              <a:ea typeface="Calibri"/>
              <a:cs typeface="Calibri"/>
              <a:sym typeface="Calibri"/>
            </a:endParaRPr>
          </a:p>
        </p:txBody>
      </p:sp>
      <p:sp>
        <p:nvSpPr>
          <p:cNvPr id="98" name="Google Shape;98;g2b0e119e90e_0_11"/>
          <p:cNvSpPr txBox="1"/>
          <p:nvPr/>
        </p:nvSpPr>
        <p:spPr>
          <a:xfrm>
            <a:off x="838200" y="659000"/>
            <a:ext cx="3358200" cy="1308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1" u="sng">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1" u="sng">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2500" b="1" i="0" u="sng" strike="noStrike" cap="none">
                <a:solidFill>
                  <a:schemeClr val="dk1"/>
                </a:solidFill>
                <a:latin typeface="Calibri"/>
                <a:ea typeface="Calibri"/>
                <a:cs typeface="Calibri"/>
                <a:sym typeface="Calibri"/>
              </a:rPr>
              <a:t>What are the SATs?</a:t>
            </a:r>
            <a:endParaRPr sz="2500" i="0" u="sng"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2b0e119e90e_0_16"/>
          <p:cNvSpPr txBox="1"/>
          <p:nvPr/>
        </p:nvSpPr>
        <p:spPr>
          <a:xfrm>
            <a:off x="255181" y="650204"/>
            <a:ext cx="61773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i="0" u="sng" strike="noStrike" cap="none">
              <a:solidFill>
                <a:schemeClr val="dk1"/>
              </a:solidFill>
              <a:latin typeface="Calibri"/>
              <a:ea typeface="Calibri"/>
              <a:cs typeface="Calibri"/>
              <a:sym typeface="Calibri"/>
            </a:endParaRPr>
          </a:p>
        </p:txBody>
      </p:sp>
      <p:sp>
        <p:nvSpPr>
          <p:cNvPr id="104" name="Google Shape;104;g2b0e119e90e_0_16"/>
          <p:cNvSpPr txBox="1"/>
          <p:nvPr/>
        </p:nvSpPr>
        <p:spPr>
          <a:xfrm>
            <a:off x="344452" y="1072699"/>
            <a:ext cx="11608200" cy="1523700"/>
          </a:xfrm>
          <a:prstGeom prst="rect">
            <a:avLst/>
          </a:prstGeom>
          <a:noFill/>
          <a:ln>
            <a:noFill/>
          </a:ln>
        </p:spPr>
        <p:txBody>
          <a:bodyPr spcFirstLastPara="1" wrap="square" lIns="91425" tIns="45700" rIns="91425" bIns="45700" anchor="t" anchorCtr="0">
            <a:spAutoFit/>
          </a:bodyPr>
          <a:lstStyle/>
          <a:p>
            <a:pPr marL="457200" marR="0" lvl="0" indent="0" algn="l" rtl="0">
              <a:lnSpc>
                <a:spcPct val="100000"/>
              </a:lnSpc>
              <a:spcBef>
                <a:spcPts val="0"/>
              </a:spcBef>
              <a:spcAft>
                <a:spcPts val="0"/>
              </a:spcAft>
              <a:buNone/>
            </a:pPr>
            <a:endParaRPr sz="1800" b="1" u="sng">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1800" b="1" u="sng">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r>
              <a:rPr lang="en-GB" sz="2500" b="1" u="sng">
                <a:solidFill>
                  <a:schemeClr val="dk1"/>
                </a:solidFill>
                <a:latin typeface="Calibri"/>
                <a:ea typeface="Calibri"/>
                <a:cs typeface="Calibri"/>
                <a:sym typeface="Calibri"/>
              </a:rPr>
              <a:t>When are the SATs carried out?</a:t>
            </a:r>
            <a:endParaRPr sz="2500" b="1" u="sng">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1400" i="0" u="none" strike="noStrike" cap="none">
              <a:solidFill>
                <a:srgbClr val="000000"/>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omic Sans MS"/>
              <a:ea typeface="Comic Sans MS"/>
              <a:cs typeface="Comic Sans MS"/>
              <a:sym typeface="Comic Sans MS"/>
            </a:endParaRPr>
          </a:p>
        </p:txBody>
      </p:sp>
      <p:pic>
        <p:nvPicPr>
          <p:cNvPr id="105" name="Google Shape;105;g2b0e119e90e_0_16"/>
          <p:cNvPicPr preferRelativeResize="0"/>
          <p:nvPr/>
        </p:nvPicPr>
        <p:blipFill>
          <a:blip r:embed="rId3">
            <a:alphaModFix/>
          </a:blip>
          <a:stretch>
            <a:fillRect/>
          </a:stretch>
        </p:blipFill>
        <p:spPr>
          <a:xfrm>
            <a:off x="1608188" y="2331100"/>
            <a:ext cx="8975624" cy="3705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2b13b4cf5e6_0_6"/>
          <p:cNvSpPr txBox="1"/>
          <p:nvPr/>
        </p:nvSpPr>
        <p:spPr>
          <a:xfrm>
            <a:off x="255181" y="650204"/>
            <a:ext cx="61773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i="0" u="sng" strike="noStrike" cap="none">
              <a:solidFill>
                <a:schemeClr val="dk1"/>
              </a:solidFill>
              <a:latin typeface="Calibri"/>
              <a:ea typeface="Calibri"/>
              <a:cs typeface="Calibri"/>
              <a:sym typeface="Calibri"/>
            </a:endParaRPr>
          </a:p>
        </p:txBody>
      </p:sp>
      <p:sp>
        <p:nvSpPr>
          <p:cNvPr id="111" name="Google Shape;111;g2b13b4cf5e6_0_6"/>
          <p:cNvSpPr txBox="1"/>
          <p:nvPr/>
        </p:nvSpPr>
        <p:spPr>
          <a:xfrm>
            <a:off x="159877" y="1519549"/>
            <a:ext cx="11608200" cy="5325600"/>
          </a:xfrm>
          <a:prstGeom prst="rect">
            <a:avLst/>
          </a:prstGeom>
          <a:noFill/>
          <a:ln>
            <a:noFill/>
          </a:ln>
        </p:spPr>
        <p:txBody>
          <a:bodyPr spcFirstLastPara="1" wrap="square" lIns="91425" tIns="45700" rIns="91425" bIns="45700" anchor="t" anchorCtr="0">
            <a:spAutoFit/>
          </a:bodyPr>
          <a:lstStyle/>
          <a:p>
            <a:pPr marL="457200" marR="0" lvl="0" indent="0" algn="l" rtl="0">
              <a:lnSpc>
                <a:spcPct val="100000"/>
              </a:lnSpc>
              <a:spcBef>
                <a:spcPts val="0"/>
              </a:spcBef>
              <a:spcAft>
                <a:spcPts val="0"/>
              </a:spcAft>
              <a:buNone/>
            </a:pPr>
            <a:r>
              <a:rPr lang="en-GB" sz="2400" b="1" u="sng">
                <a:solidFill>
                  <a:schemeClr val="dk1"/>
                </a:solidFill>
                <a:latin typeface="Calibri"/>
                <a:ea typeface="Calibri"/>
                <a:cs typeface="Calibri"/>
                <a:sym typeface="Calibri"/>
              </a:rPr>
              <a:t>How are the SATs carried out?</a:t>
            </a:r>
            <a:endParaRPr sz="2400" b="1" u="sng">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24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GB" sz="2400" i="0" u="none" strike="noStrike" cap="none">
                <a:solidFill>
                  <a:schemeClr val="dk1"/>
                </a:solidFill>
                <a:latin typeface="Calibri"/>
                <a:ea typeface="Calibri"/>
                <a:cs typeface="Calibri"/>
                <a:sym typeface="Calibri"/>
              </a:rPr>
              <a:t>The tests will take place during normal school hours, under exam conditions across the four Y5 and Y6 classrooms. </a:t>
            </a:r>
            <a:endParaRPr sz="2400" i="0" u="none" strike="noStrike" cap="none">
              <a:solidFill>
                <a:schemeClr val="dk1"/>
              </a:solidFill>
              <a:latin typeface="Calibri"/>
              <a:ea typeface="Calibri"/>
              <a:cs typeface="Calibri"/>
              <a:sym typeface="Calibri"/>
            </a:endParaRPr>
          </a:p>
          <a:p>
            <a:pPr marL="342900" marR="0" lvl="0" indent="-215900" algn="l" rtl="0">
              <a:lnSpc>
                <a:spcPct val="100000"/>
              </a:lnSpc>
              <a:spcBef>
                <a:spcPts val="0"/>
              </a:spcBef>
              <a:spcAft>
                <a:spcPts val="0"/>
              </a:spcAft>
              <a:buClr>
                <a:schemeClr val="dk1"/>
              </a:buClr>
              <a:buSzPts val="2000"/>
              <a:buFont typeface="Arial"/>
              <a:buNone/>
            </a:pPr>
            <a:endParaRPr sz="2400" i="0" u="none" strike="noStrike" cap="none">
              <a:solidFill>
                <a:schemeClr val="dk1"/>
              </a:solidFill>
              <a:latin typeface="Calibri"/>
              <a:ea typeface="Calibri"/>
              <a:cs typeface="Calibri"/>
              <a:sym typeface="Calibri"/>
            </a:endParaRPr>
          </a:p>
          <a:p>
            <a:pPr marL="342900" marR="0" lvl="0" indent="-368300" algn="l" rtl="0">
              <a:lnSpc>
                <a:spcPct val="100000"/>
              </a:lnSpc>
              <a:spcBef>
                <a:spcPts val="0"/>
              </a:spcBef>
              <a:spcAft>
                <a:spcPts val="0"/>
              </a:spcAft>
              <a:buClr>
                <a:schemeClr val="dk1"/>
              </a:buClr>
              <a:buSzPts val="2400"/>
              <a:buFont typeface="Calibri"/>
              <a:buChar char="•"/>
            </a:pPr>
            <a:r>
              <a:rPr lang="en-GB" sz="2400" i="0" u="none" strike="noStrike" cap="none">
                <a:solidFill>
                  <a:schemeClr val="dk1"/>
                </a:solidFill>
                <a:latin typeface="Calibri"/>
                <a:ea typeface="Calibri"/>
                <a:cs typeface="Calibri"/>
                <a:sym typeface="Calibri"/>
              </a:rPr>
              <a:t>Children are not allowed to talk to each other from the moment the assessments are handed out, until they are collected after the test has ended.</a:t>
            </a:r>
            <a:endParaRPr sz="2400" i="0" u="none" strike="noStrike" cap="none">
              <a:solidFill>
                <a:srgbClr val="000000"/>
              </a:solidFill>
              <a:latin typeface="Calibri"/>
              <a:ea typeface="Calibri"/>
              <a:cs typeface="Calibri"/>
              <a:sym typeface="Calibri"/>
            </a:endParaRPr>
          </a:p>
          <a:p>
            <a:pPr marL="342900" marR="0" lvl="0" indent="-215900" algn="l" rtl="0">
              <a:lnSpc>
                <a:spcPct val="100000"/>
              </a:lnSpc>
              <a:spcBef>
                <a:spcPts val="0"/>
              </a:spcBef>
              <a:spcAft>
                <a:spcPts val="0"/>
              </a:spcAft>
              <a:buClr>
                <a:schemeClr val="dk1"/>
              </a:buClr>
              <a:buSzPts val="2000"/>
              <a:buFont typeface="Arial"/>
              <a:buNone/>
            </a:pPr>
            <a:endParaRPr sz="2400" i="0" u="none" strike="noStrike" cap="none">
              <a:solidFill>
                <a:schemeClr val="dk1"/>
              </a:solidFill>
              <a:latin typeface="Calibri"/>
              <a:ea typeface="Calibri"/>
              <a:cs typeface="Calibri"/>
              <a:sym typeface="Calibri"/>
            </a:endParaRPr>
          </a:p>
          <a:p>
            <a:pPr marL="342900" marR="0" lvl="0" indent="-368300" algn="l" rtl="0">
              <a:lnSpc>
                <a:spcPct val="100000"/>
              </a:lnSpc>
              <a:spcBef>
                <a:spcPts val="0"/>
              </a:spcBef>
              <a:spcAft>
                <a:spcPts val="0"/>
              </a:spcAft>
              <a:buClr>
                <a:schemeClr val="dk1"/>
              </a:buClr>
              <a:buSzPts val="2400"/>
              <a:buFont typeface="Calibri"/>
              <a:buChar char="•"/>
            </a:pPr>
            <a:r>
              <a:rPr lang="en-GB" sz="2400" i="0" u="none" strike="noStrike" cap="none">
                <a:solidFill>
                  <a:schemeClr val="dk1"/>
                </a:solidFill>
                <a:latin typeface="Calibri"/>
                <a:ea typeface="Calibri"/>
                <a:cs typeface="Calibri"/>
                <a:sym typeface="Calibri"/>
              </a:rPr>
              <a:t>Afterwards, the completed papers are sent away to be marked externally.</a:t>
            </a:r>
            <a:endParaRPr sz="2400" i="0" u="none" strike="noStrike" cap="none">
              <a:solidFill>
                <a:srgbClr val="000000"/>
              </a:solidFill>
              <a:latin typeface="Calibri"/>
              <a:ea typeface="Calibri"/>
              <a:cs typeface="Calibri"/>
              <a:sym typeface="Calibri"/>
            </a:endParaRPr>
          </a:p>
          <a:p>
            <a:pPr marL="342900" marR="0" lvl="0" indent="-215900" algn="l" rtl="0">
              <a:lnSpc>
                <a:spcPct val="100000"/>
              </a:lnSpc>
              <a:spcBef>
                <a:spcPts val="0"/>
              </a:spcBef>
              <a:spcAft>
                <a:spcPts val="0"/>
              </a:spcAft>
              <a:buClr>
                <a:schemeClr val="dk1"/>
              </a:buClr>
              <a:buSzPts val="2000"/>
              <a:buFont typeface="Arial"/>
              <a:buNone/>
            </a:pPr>
            <a:endParaRPr sz="2400" i="0" u="none" strike="noStrike" cap="none">
              <a:solidFill>
                <a:schemeClr val="dk1"/>
              </a:solidFill>
              <a:latin typeface="Calibri"/>
              <a:ea typeface="Calibri"/>
              <a:cs typeface="Calibri"/>
              <a:sym typeface="Calibri"/>
            </a:endParaRPr>
          </a:p>
          <a:p>
            <a:pPr marL="342900" marR="0" lvl="0" indent="-368300" algn="l" rtl="0">
              <a:lnSpc>
                <a:spcPct val="100000"/>
              </a:lnSpc>
              <a:spcBef>
                <a:spcPts val="0"/>
              </a:spcBef>
              <a:spcAft>
                <a:spcPts val="0"/>
              </a:spcAft>
              <a:buClr>
                <a:schemeClr val="dk1"/>
              </a:buClr>
              <a:buSzPts val="2400"/>
              <a:buFont typeface="Calibri"/>
              <a:buChar char="•"/>
            </a:pPr>
            <a:r>
              <a:rPr lang="en-GB" sz="2400" i="0" u="none" strike="noStrike" cap="none">
                <a:solidFill>
                  <a:schemeClr val="dk1"/>
                </a:solidFill>
                <a:latin typeface="Calibri"/>
                <a:ea typeface="Calibri"/>
                <a:cs typeface="Calibri"/>
                <a:sym typeface="Calibri"/>
              </a:rPr>
              <a:t>The children’s results are sent back to school</a:t>
            </a:r>
            <a:r>
              <a:rPr lang="en-GB" sz="2400">
                <a:solidFill>
                  <a:schemeClr val="dk1"/>
                </a:solidFill>
                <a:latin typeface="Calibri"/>
                <a:ea typeface="Calibri"/>
                <a:cs typeface="Calibri"/>
                <a:sym typeface="Calibri"/>
              </a:rPr>
              <a:t> </a:t>
            </a:r>
            <a:r>
              <a:rPr lang="en-GB" sz="2400" i="0" u="none" strike="noStrike" cap="none">
                <a:solidFill>
                  <a:schemeClr val="dk1"/>
                </a:solidFill>
                <a:latin typeface="Calibri"/>
                <a:ea typeface="Calibri"/>
                <a:cs typeface="Calibri"/>
                <a:sym typeface="Calibri"/>
              </a:rPr>
              <a:t>in July and will be reported to parents and carers as soon as they are ready.</a:t>
            </a:r>
            <a:endParaRPr sz="2400" i="0" u="none" strike="noStrike" cap="none">
              <a:solidFill>
                <a:schemeClr val="dk1"/>
              </a:solidFill>
              <a:latin typeface="Calibri"/>
              <a:ea typeface="Calibri"/>
              <a:cs typeface="Calibri"/>
              <a:sym typeface="Calibri"/>
            </a:endParaRPr>
          </a:p>
          <a:p>
            <a:pPr marL="342900" marR="0" lvl="0" indent="-215900" algn="l" rtl="0">
              <a:lnSpc>
                <a:spcPct val="100000"/>
              </a:lnSpc>
              <a:spcBef>
                <a:spcPts val="0"/>
              </a:spcBef>
              <a:spcAft>
                <a:spcPts val="0"/>
              </a:spcAft>
              <a:buClr>
                <a:schemeClr val="dk1"/>
              </a:buClr>
              <a:buSzPts val="2000"/>
              <a:buFont typeface="Arial"/>
              <a:buNone/>
            </a:pPr>
            <a:endParaRPr sz="20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400" i="0" u="none" strike="noStrike" cap="none">
              <a:solidFill>
                <a:srgbClr val="000000"/>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2b0e119e90e_0_21"/>
          <p:cNvSpPr txBox="1"/>
          <p:nvPr/>
        </p:nvSpPr>
        <p:spPr>
          <a:xfrm>
            <a:off x="255181" y="650204"/>
            <a:ext cx="46785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117" name="Google Shape;117;g2b0e119e90e_0_21"/>
          <p:cNvSpPr txBox="1"/>
          <p:nvPr/>
        </p:nvSpPr>
        <p:spPr>
          <a:xfrm>
            <a:off x="255175" y="1072700"/>
            <a:ext cx="11746500" cy="618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1" u="sng">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r>
              <a:rPr lang="en-GB" sz="1800" b="1" u="sng">
                <a:solidFill>
                  <a:schemeClr val="dk1"/>
                </a:solidFill>
                <a:latin typeface="Calibri"/>
                <a:ea typeface="Calibri"/>
                <a:cs typeface="Calibri"/>
                <a:sym typeface="Calibri"/>
              </a:rPr>
              <a:t>Specific arrangements for SATs:</a:t>
            </a:r>
            <a:endParaRPr sz="18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Children with additional needs, who have similar provision in their day-to-day learning at school, may be allotted specific arrangements, including:</a:t>
            </a: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25% </a:t>
            </a:r>
            <a:r>
              <a:rPr lang="en-GB" sz="1800" i="0" u="none" strike="noStrike" cap="none">
                <a:solidFill>
                  <a:schemeClr val="dk1"/>
                </a:solidFill>
                <a:latin typeface="Calibri"/>
                <a:ea typeface="Calibri"/>
                <a:cs typeface="Calibri"/>
                <a:sym typeface="Calibri"/>
              </a:rPr>
              <a:t>Additional (extra) time</a:t>
            </a:r>
            <a:endParaRPr sz="1800" i="0" u="none" strike="noStrike" cap="none">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180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Char char="•"/>
            </a:pPr>
            <a:r>
              <a:rPr lang="en-GB" sz="1800" i="0" u="none" strike="noStrike" cap="none">
                <a:solidFill>
                  <a:schemeClr val="dk1"/>
                </a:solidFill>
                <a:latin typeface="Calibri"/>
                <a:ea typeface="Calibri"/>
                <a:cs typeface="Calibri"/>
                <a:sym typeface="Calibri"/>
              </a:rPr>
              <a:t>Tests being opened early to be modified</a:t>
            </a:r>
            <a:endParaRPr sz="1800" i="0" u="none" strike="noStrike" cap="none">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180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Char char="•"/>
            </a:pPr>
            <a:r>
              <a:rPr lang="en-GB" sz="1800" i="0" u="none" strike="noStrike" cap="none">
                <a:solidFill>
                  <a:schemeClr val="dk1"/>
                </a:solidFill>
                <a:latin typeface="Calibri"/>
                <a:ea typeface="Calibri"/>
                <a:cs typeface="Calibri"/>
                <a:sym typeface="Calibri"/>
              </a:rPr>
              <a:t>An adult to read for them</a:t>
            </a:r>
            <a:endParaRPr sz="1800" i="0" u="none" strike="noStrike" cap="none">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180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Char char="•"/>
            </a:pPr>
            <a:r>
              <a:rPr lang="en-GB" sz="1800" i="0" u="none" strike="noStrike" cap="none">
                <a:solidFill>
                  <a:schemeClr val="dk1"/>
                </a:solidFill>
                <a:latin typeface="Calibri"/>
                <a:ea typeface="Calibri"/>
                <a:cs typeface="Calibri"/>
                <a:sym typeface="Calibri"/>
              </a:rPr>
              <a:t>An adult to scribe (write) for them</a:t>
            </a:r>
            <a:endParaRPr sz="1800" i="0" u="none" strike="noStrike" cap="none">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180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Char char="•"/>
            </a:pPr>
            <a:r>
              <a:rPr lang="en-GB" sz="1800" i="0" u="none" strike="noStrike" cap="none">
                <a:solidFill>
                  <a:schemeClr val="dk1"/>
                </a:solidFill>
                <a:latin typeface="Calibri"/>
                <a:ea typeface="Calibri"/>
                <a:cs typeface="Calibri"/>
                <a:sym typeface="Calibri"/>
              </a:rPr>
              <a:t>Written or spoken translations of the mathematics reasoning papers</a:t>
            </a:r>
            <a:endParaRPr sz="1800" i="0" u="none" strike="noStrike" cap="none">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180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Char char="•"/>
            </a:pPr>
            <a:r>
              <a:rPr lang="en-GB" sz="1800" i="0" u="none" strike="noStrike" cap="none">
                <a:solidFill>
                  <a:schemeClr val="dk1"/>
                </a:solidFill>
                <a:latin typeface="Calibri"/>
                <a:ea typeface="Calibri"/>
                <a:cs typeface="Calibri"/>
                <a:sym typeface="Calibri"/>
              </a:rPr>
              <a:t>The use of prompts or rest breaks</a:t>
            </a:r>
            <a:endParaRPr sz="1800" i="0" u="none" strike="noStrike" cap="none">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180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Char char="•"/>
            </a:pPr>
            <a:r>
              <a:rPr lang="en-GB" sz="1800" i="0" u="none" strike="noStrike" cap="none">
                <a:solidFill>
                  <a:schemeClr val="dk1"/>
                </a:solidFill>
                <a:latin typeface="Calibri"/>
                <a:ea typeface="Calibri"/>
                <a:cs typeface="Calibri"/>
                <a:sym typeface="Calibri"/>
              </a:rPr>
              <a:t>Arrangements for children who are ill or injured at the time of the tests</a:t>
            </a:r>
            <a:endParaRPr sz="1800" i="0" u="none" strike="noStrike" cap="none">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dk1"/>
              </a:buClr>
              <a:buSzPts val="1800"/>
              <a:buFont typeface="Arial"/>
              <a:buNone/>
            </a:pP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en-GB" sz="1800" i="0" u="none" strike="noStrike" cap="none">
                <a:solidFill>
                  <a:schemeClr val="dk1"/>
                </a:solidFill>
                <a:latin typeface="Calibri"/>
                <a:ea typeface="Calibri"/>
                <a:cs typeface="Calibri"/>
                <a:sym typeface="Calibri"/>
              </a:rPr>
              <a:t>We will begin the process of organising specific access arrangements for our pupils and will be in touch with parents of children who we will be applying for in the coming weeks.</a:t>
            </a:r>
            <a:endParaRPr sz="18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b0e119e90e_0_26"/>
          <p:cNvSpPr txBox="1"/>
          <p:nvPr/>
        </p:nvSpPr>
        <p:spPr>
          <a:xfrm>
            <a:off x="396881" y="990278"/>
            <a:ext cx="44523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omic Sans MS"/>
              <a:ea typeface="Comic Sans MS"/>
              <a:cs typeface="Comic Sans MS"/>
              <a:sym typeface="Comic Sans MS"/>
            </a:endParaRPr>
          </a:p>
        </p:txBody>
      </p:sp>
      <p:sp>
        <p:nvSpPr>
          <p:cNvPr id="123" name="Google Shape;123;g2b0e119e90e_0_26"/>
          <p:cNvSpPr txBox="1"/>
          <p:nvPr/>
        </p:nvSpPr>
        <p:spPr>
          <a:xfrm>
            <a:off x="165125" y="1359575"/>
            <a:ext cx="11889900" cy="634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GB" sz="2200" b="1" u="sng">
                <a:solidFill>
                  <a:schemeClr val="dk1"/>
                </a:solidFill>
                <a:latin typeface="Calibri"/>
                <a:ea typeface="Calibri"/>
                <a:cs typeface="Calibri"/>
                <a:sym typeface="Calibri"/>
              </a:rPr>
              <a:t>What sort of results are reported?</a:t>
            </a:r>
            <a:endParaRPr sz="2200" b="1" u="sng">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GB" sz="2200" i="0" u="none" strike="noStrike" cap="none">
                <a:solidFill>
                  <a:schemeClr val="dk1"/>
                </a:solidFill>
                <a:latin typeface="Calibri"/>
                <a:ea typeface="Calibri"/>
                <a:cs typeface="Calibri"/>
                <a:sym typeface="Calibri"/>
              </a:rPr>
              <a:t>Once marked, the tests will be given the following scores:</a:t>
            </a:r>
            <a:endParaRPr sz="2200" i="0" u="none" strike="noStrike" cap="none">
              <a:solidFill>
                <a:srgbClr val="000000"/>
              </a:solidFill>
              <a:latin typeface="Calibri"/>
              <a:ea typeface="Calibri"/>
              <a:cs typeface="Calibri"/>
              <a:sym typeface="Calibri"/>
            </a:endParaRPr>
          </a:p>
          <a:p>
            <a:pPr marL="457200" marR="0" lvl="0" indent="-368300" algn="l" rtl="0">
              <a:lnSpc>
                <a:spcPct val="100000"/>
              </a:lnSpc>
              <a:spcBef>
                <a:spcPts val="0"/>
              </a:spcBef>
              <a:spcAft>
                <a:spcPts val="0"/>
              </a:spcAft>
              <a:buClr>
                <a:schemeClr val="dk1"/>
              </a:buClr>
              <a:buSzPts val="2200"/>
              <a:buFont typeface="Calibri"/>
              <a:buChar char="●"/>
            </a:pPr>
            <a:r>
              <a:rPr lang="en-GB" sz="2200" i="0" u="none" strike="noStrike" cap="none">
                <a:solidFill>
                  <a:schemeClr val="dk1"/>
                </a:solidFill>
                <a:latin typeface="Calibri"/>
                <a:ea typeface="Calibri"/>
                <a:cs typeface="Calibri"/>
                <a:sym typeface="Calibri"/>
              </a:rPr>
              <a:t>A raw score (the total number of marks achieved for each paper)</a:t>
            </a:r>
            <a:endParaRPr sz="2200" i="0" u="none" strike="noStrike" cap="none">
              <a:solidFill>
                <a:srgbClr val="000000"/>
              </a:solidFill>
              <a:latin typeface="Calibri"/>
              <a:ea typeface="Calibri"/>
              <a:cs typeface="Calibri"/>
              <a:sym typeface="Calibri"/>
            </a:endParaRPr>
          </a:p>
          <a:p>
            <a:pPr marL="457200" marR="0" lvl="0" indent="-368300" algn="l" rtl="0">
              <a:lnSpc>
                <a:spcPct val="100000"/>
              </a:lnSpc>
              <a:spcBef>
                <a:spcPts val="0"/>
              </a:spcBef>
              <a:spcAft>
                <a:spcPts val="0"/>
              </a:spcAft>
              <a:buClr>
                <a:schemeClr val="dk1"/>
              </a:buClr>
              <a:buSzPts val="2200"/>
              <a:buFont typeface="Calibri"/>
              <a:buChar char="●"/>
            </a:pPr>
            <a:r>
              <a:rPr lang="en-GB" sz="2200" i="0" u="none" strike="noStrike" cap="none">
                <a:solidFill>
                  <a:schemeClr val="dk1"/>
                </a:solidFill>
                <a:latin typeface="Calibri"/>
                <a:ea typeface="Calibri"/>
                <a:cs typeface="Calibri"/>
                <a:sym typeface="Calibri"/>
              </a:rPr>
              <a:t>A scaled score (which is explained below)</a:t>
            </a:r>
            <a:endParaRPr sz="2200" i="0" u="none" strike="noStrike" cap="none">
              <a:solidFill>
                <a:srgbClr val="000000"/>
              </a:solidFill>
              <a:latin typeface="Calibri"/>
              <a:ea typeface="Calibri"/>
              <a:cs typeface="Calibri"/>
              <a:sym typeface="Calibri"/>
            </a:endParaRPr>
          </a:p>
          <a:p>
            <a:pPr marL="457200" marR="0" lvl="0" indent="-368300" algn="l" rtl="0">
              <a:lnSpc>
                <a:spcPct val="100000"/>
              </a:lnSpc>
              <a:spcBef>
                <a:spcPts val="0"/>
              </a:spcBef>
              <a:spcAft>
                <a:spcPts val="0"/>
              </a:spcAft>
              <a:buClr>
                <a:schemeClr val="dk1"/>
              </a:buClr>
              <a:buSzPts val="2200"/>
              <a:buFont typeface="Calibri"/>
              <a:buChar char="●"/>
            </a:pPr>
            <a:r>
              <a:rPr lang="en-GB" sz="2200" i="0" u="none" strike="noStrike" cap="none">
                <a:solidFill>
                  <a:schemeClr val="dk1"/>
                </a:solidFill>
                <a:latin typeface="Calibri"/>
                <a:ea typeface="Calibri"/>
                <a:cs typeface="Calibri"/>
                <a:sym typeface="Calibri"/>
              </a:rPr>
              <a:t>A judgement of whether the National Standard has been met. </a:t>
            </a:r>
            <a:endParaRPr sz="22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GB" sz="2200" i="0" u="none" strike="noStrike" cap="none">
                <a:solidFill>
                  <a:schemeClr val="dk1"/>
                </a:solidFill>
                <a:latin typeface="Calibri"/>
                <a:ea typeface="Calibri"/>
                <a:cs typeface="Calibri"/>
                <a:sym typeface="Calibri"/>
              </a:rPr>
              <a:t>After marking each test, the external markers will convert each raw score into a scaled score to show whether each child is working below, at or above the national standard. Scaled scores change each year depending on the difficulty experienced nationally of the papers that year. </a:t>
            </a:r>
            <a:endParaRPr sz="2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GB" sz="2200" i="0" u="none" strike="noStrike" cap="none">
                <a:solidFill>
                  <a:schemeClr val="dk1"/>
                </a:solidFill>
                <a:latin typeface="Calibri"/>
                <a:ea typeface="Calibri"/>
                <a:cs typeface="Calibri"/>
                <a:sym typeface="Calibri"/>
              </a:rPr>
              <a:t>When the scaled score is given, it is given in a range from 80 to 120. </a:t>
            </a:r>
            <a:endParaRPr sz="22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GB" sz="2200" i="0" u="none" strike="noStrike" cap="none">
                <a:solidFill>
                  <a:srgbClr val="FF0000"/>
                </a:solidFill>
                <a:latin typeface="Calibri"/>
                <a:ea typeface="Calibri"/>
                <a:cs typeface="Calibri"/>
                <a:sym typeface="Calibri"/>
              </a:rPr>
              <a:t>A scaled score of 100 or more is meeting the national standard. </a:t>
            </a:r>
            <a:endParaRPr sz="220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GB" sz="2200" i="0" u="none" strike="noStrike" cap="none">
                <a:solidFill>
                  <a:schemeClr val="dk1"/>
                </a:solidFill>
                <a:latin typeface="Calibri"/>
                <a:ea typeface="Calibri"/>
                <a:cs typeface="Calibri"/>
                <a:sym typeface="Calibri"/>
              </a:rPr>
              <a:t>There are no separate tests for higher achieving pupils; however, </a:t>
            </a:r>
            <a:r>
              <a:rPr lang="en-GB" sz="2200" i="0" u="none" strike="noStrike" cap="none">
                <a:solidFill>
                  <a:srgbClr val="FF0000"/>
                </a:solidFill>
                <a:latin typeface="Calibri"/>
                <a:ea typeface="Calibri"/>
                <a:cs typeface="Calibri"/>
                <a:sym typeface="Calibri"/>
              </a:rPr>
              <a:t>a scaled score of 110 - 120 would show that a child is working above the national standard known as working at greater depth.</a:t>
            </a:r>
            <a:endParaRPr sz="2200" i="0" u="none" strike="noStrike" cap="none">
              <a:solidFill>
                <a:srgbClr val="FF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g2b0e119e90e_0_31"/>
          <p:cNvPicPr preferRelativeResize="0"/>
          <p:nvPr/>
        </p:nvPicPr>
        <p:blipFill rotWithShape="1">
          <a:blip r:embed="rId3">
            <a:alphaModFix/>
          </a:blip>
          <a:srcRect/>
          <a:stretch/>
        </p:blipFill>
        <p:spPr>
          <a:xfrm>
            <a:off x="-39475" y="-48575"/>
            <a:ext cx="5640175" cy="6938900"/>
          </a:xfrm>
          <a:prstGeom prst="rect">
            <a:avLst/>
          </a:prstGeom>
          <a:noFill/>
          <a:ln>
            <a:noFill/>
          </a:ln>
        </p:spPr>
      </p:pic>
      <p:pic>
        <p:nvPicPr>
          <p:cNvPr id="129" name="Google Shape;129;g2b0e119e90e_0_31"/>
          <p:cNvPicPr preferRelativeResize="0"/>
          <p:nvPr/>
        </p:nvPicPr>
        <p:blipFill rotWithShape="1">
          <a:blip r:embed="rId4">
            <a:alphaModFix/>
          </a:blip>
          <a:srcRect/>
          <a:stretch/>
        </p:blipFill>
        <p:spPr>
          <a:xfrm>
            <a:off x="5600700" y="-48575"/>
            <a:ext cx="6632906" cy="4552000"/>
          </a:xfrm>
          <a:prstGeom prst="rect">
            <a:avLst/>
          </a:prstGeom>
          <a:noFill/>
          <a:ln>
            <a:noFill/>
          </a:ln>
        </p:spPr>
      </p:pic>
      <p:sp>
        <p:nvSpPr>
          <p:cNvPr id="130" name="Google Shape;130;g2b0e119e90e_0_31"/>
          <p:cNvSpPr txBox="1"/>
          <p:nvPr/>
        </p:nvSpPr>
        <p:spPr>
          <a:xfrm>
            <a:off x="6217920" y="4846320"/>
            <a:ext cx="5532000" cy="1077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GB" sz="3200" i="0" u="none" strike="noStrike" cap="none">
                <a:solidFill>
                  <a:schemeClr val="dk1"/>
                </a:solidFill>
                <a:latin typeface="Calibri"/>
                <a:ea typeface="Calibri"/>
                <a:cs typeface="Calibri"/>
                <a:sym typeface="Calibri"/>
              </a:rPr>
              <a:t>Example of a previous Maths scaled score conversion table</a:t>
            </a:r>
            <a:endParaRPr sz="320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5" name="Google Shape;135;g2b0e119e90e_0_37"/>
          <p:cNvPicPr preferRelativeResize="0"/>
          <p:nvPr/>
        </p:nvPicPr>
        <p:blipFill rotWithShape="1">
          <a:blip r:embed="rId3">
            <a:alphaModFix/>
          </a:blip>
          <a:srcRect/>
          <a:stretch/>
        </p:blipFill>
        <p:spPr>
          <a:xfrm>
            <a:off x="-48575" y="-75900"/>
            <a:ext cx="12326925" cy="69339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2287</Words>
  <Application>Microsoft Macintosh PowerPoint</Application>
  <PresentationFormat>Widescreen</PresentationFormat>
  <Paragraphs>203</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Dathan</dc:creator>
  <cp:lastModifiedBy>Amy Smith</cp:lastModifiedBy>
  <cp:revision>1</cp:revision>
  <dcterms:created xsi:type="dcterms:W3CDTF">2023-10-24T09:13:37Z</dcterms:created>
  <dcterms:modified xsi:type="dcterms:W3CDTF">2024-01-24T12:42:04Z</dcterms:modified>
</cp:coreProperties>
</file>