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2FA0DF-5681-4265-A0C6-5A59CA59708A}">
  <a:tblStyle styleId="{4F2FA0DF-5681-4265-A0C6-5A59CA59708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b208f0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b208f0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94234fde5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94234fd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9a342f52d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d9a342f52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9a342f52d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d9a342f52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9a342f52d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9a342f52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d9a342f52d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d9a342f52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94234fde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d94234fd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d9a342f52d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d9a342f52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4" name="Google Shape;14;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0" name="Google Shape;70;p1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1" name="Google Shape;71;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77" name="Google Shape;77;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6"/>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4" name="Google Shape;44;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50" name="Google Shape;50;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1" name="Google Shape;51;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1" name="Google Shape;61;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2" name="Google Shape;62;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3" name="Google Shape;63;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4" name="Google Shape;64;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gl.co.uk/en-gb/adventure-holidays/centres/boreatton-par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CC33"/>
              </a:buClr>
              <a:buSzPts val="4400"/>
              <a:buFont typeface="Comic Sans MS"/>
              <a:buNone/>
            </a:pPr>
            <a:br>
              <a:rPr lang="en-US" sz="4400" b="0" i="0" u="none">
                <a:solidFill>
                  <a:srgbClr val="33CC33"/>
                </a:solidFill>
                <a:latin typeface="Comic Sans MS"/>
                <a:ea typeface="Comic Sans MS"/>
                <a:cs typeface="Comic Sans MS"/>
                <a:sym typeface="Comic Sans MS"/>
              </a:rPr>
            </a:br>
            <a:r>
              <a:rPr lang="en-US" sz="4400" b="0" i="0" u="none">
                <a:solidFill>
                  <a:srgbClr val="FF0000"/>
                </a:solidFill>
                <a:latin typeface="Comic Sans MS"/>
                <a:ea typeface="Comic Sans MS"/>
                <a:cs typeface="Comic Sans MS"/>
                <a:sym typeface="Comic Sans MS"/>
              </a:rPr>
              <a:t>Lickey Hills Primary School</a:t>
            </a:r>
            <a:endParaRPr/>
          </a:p>
        </p:txBody>
      </p:sp>
      <p:sp>
        <p:nvSpPr>
          <p:cNvPr id="85" name="Google Shape;85;p13"/>
          <p:cNvSpPr txBox="1">
            <a:spLocks noGrp="1"/>
          </p:cNvSpPr>
          <p:nvPr>
            <p:ph type="subTitle" idx="1"/>
          </p:nvPr>
        </p:nvSpPr>
        <p:spPr>
          <a:xfrm>
            <a:off x="1371600" y="40767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3200"/>
              <a:buFont typeface="Comic Sans MS"/>
              <a:buNone/>
            </a:pPr>
            <a:r>
              <a:rPr lang="en-US" sz="3200" b="0" i="0" u="none">
                <a:solidFill>
                  <a:srgbClr val="FF0000"/>
                </a:solidFill>
                <a:latin typeface="Comic Sans MS"/>
                <a:ea typeface="Comic Sans MS"/>
                <a:cs typeface="Comic Sans MS"/>
                <a:sym typeface="Comic Sans MS"/>
              </a:rPr>
              <a:t>PGL Boreatton Park visit</a:t>
            </a:r>
            <a:endParaRPr/>
          </a:p>
          <a:p>
            <a:pPr marL="0" lvl="0" indent="0" algn="ctr" rtl="0">
              <a:lnSpc>
                <a:spcPct val="100000"/>
              </a:lnSpc>
              <a:spcBef>
                <a:spcPts val="640"/>
              </a:spcBef>
              <a:spcAft>
                <a:spcPts val="0"/>
              </a:spcAft>
              <a:buClr>
                <a:srgbClr val="FF0000"/>
              </a:buClr>
              <a:buSzPts val="3200"/>
              <a:buFont typeface="Comic Sans MS"/>
              <a:buNone/>
            </a:pPr>
            <a:r>
              <a:rPr lang="en-US">
                <a:solidFill>
                  <a:srgbClr val="FF0000"/>
                </a:solidFill>
                <a:latin typeface="Comic Sans MS"/>
                <a:ea typeface="Comic Sans MS"/>
                <a:cs typeface="Comic Sans MS"/>
                <a:sym typeface="Comic Sans MS"/>
              </a:rPr>
              <a:t>5th-9th June 2023</a:t>
            </a:r>
            <a:endParaRPr/>
          </a:p>
        </p:txBody>
      </p:sp>
      <p:pic>
        <p:nvPicPr>
          <p:cNvPr id="86" name="Google Shape;86;p13"/>
          <p:cNvPicPr preferRelativeResize="0"/>
          <p:nvPr/>
        </p:nvPicPr>
        <p:blipFill rotWithShape="1">
          <a:blip r:embed="rId3">
            <a:alphaModFix/>
          </a:blip>
          <a:srcRect/>
          <a:stretch/>
        </p:blipFill>
        <p:spPr>
          <a:xfrm>
            <a:off x="6096000" y="620712"/>
            <a:ext cx="2362200" cy="1314450"/>
          </a:xfrm>
          <a:prstGeom prst="rect">
            <a:avLst/>
          </a:prstGeom>
          <a:noFill/>
          <a:ln>
            <a:noFill/>
          </a:ln>
        </p:spPr>
      </p:pic>
      <p:pic>
        <p:nvPicPr>
          <p:cNvPr id="87" name="Google Shape;87;p13"/>
          <p:cNvPicPr preferRelativeResize="0"/>
          <p:nvPr/>
        </p:nvPicPr>
        <p:blipFill rotWithShape="1">
          <a:blip r:embed="rId4">
            <a:alphaModFix/>
          </a:blip>
          <a:srcRect/>
          <a:stretch/>
        </p:blipFill>
        <p:spPr>
          <a:xfrm>
            <a:off x="468312" y="333375"/>
            <a:ext cx="1943100" cy="213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FF0000"/>
                </a:solidFill>
                <a:latin typeface="Comic Sans MS"/>
                <a:ea typeface="Comic Sans MS"/>
                <a:cs typeface="Comic Sans MS"/>
                <a:sym typeface="Comic Sans MS"/>
              </a:rPr>
              <a:t>Miscellaneous</a:t>
            </a:r>
            <a:endParaRPr b="1">
              <a:solidFill>
                <a:srgbClr val="FF0000"/>
              </a:solidFill>
              <a:latin typeface="Comic Sans MS"/>
              <a:ea typeface="Comic Sans MS"/>
              <a:cs typeface="Comic Sans MS"/>
              <a:sym typeface="Comic Sans MS"/>
            </a:endParaRPr>
          </a:p>
        </p:txBody>
      </p:sp>
      <p:sp>
        <p:nvSpPr>
          <p:cNvPr id="142" name="Google Shape;142;p2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a:solidFill>
                  <a:srgbClr val="FF0000"/>
                </a:solidFill>
                <a:latin typeface="Comic Sans MS"/>
                <a:ea typeface="Comic Sans MS"/>
                <a:cs typeface="Comic Sans MS"/>
                <a:sym typeface="Comic Sans MS"/>
              </a:rPr>
              <a:t>Your child may bring ONE SMALLteddy bear with them if they wish. </a:t>
            </a:r>
            <a:endParaRPr sz="2500">
              <a:solidFill>
                <a:srgbClr val="FF0000"/>
              </a:solidFill>
              <a:latin typeface="Comic Sans MS"/>
              <a:ea typeface="Comic Sans MS"/>
              <a:cs typeface="Comic Sans MS"/>
              <a:sym typeface="Comic Sans MS"/>
            </a:endParaRPr>
          </a:p>
          <a:p>
            <a:pPr marL="0" lvl="0" indent="0" algn="l" rtl="0">
              <a:spcBef>
                <a:spcPts val="360"/>
              </a:spcBef>
              <a:spcAft>
                <a:spcPts val="0"/>
              </a:spcAft>
              <a:buNone/>
            </a:pPr>
            <a:r>
              <a:rPr lang="en-US" sz="2500">
                <a:solidFill>
                  <a:srgbClr val="FF0000"/>
                </a:solidFill>
                <a:latin typeface="Comic Sans MS"/>
                <a:ea typeface="Comic Sans MS"/>
                <a:cs typeface="Comic Sans MS"/>
                <a:sym typeface="Comic Sans MS"/>
              </a:rPr>
              <a:t> However, they are NOT allowed to bring the following items:</a:t>
            </a:r>
            <a:endParaRPr sz="2500">
              <a:solidFill>
                <a:srgbClr val="FF0000"/>
              </a:solidFill>
              <a:latin typeface="Comic Sans MS"/>
              <a:ea typeface="Comic Sans MS"/>
              <a:cs typeface="Comic Sans MS"/>
              <a:sym typeface="Comic Sans MS"/>
            </a:endParaRPr>
          </a:p>
          <a:p>
            <a:pPr marL="457200" lvl="0" indent="-387350" algn="l" rtl="0">
              <a:spcBef>
                <a:spcPts val="360"/>
              </a:spcBef>
              <a:spcAft>
                <a:spcPts val="0"/>
              </a:spcAft>
              <a:buClr>
                <a:srgbClr val="FF0000"/>
              </a:buClr>
              <a:buSzPts val="2500"/>
              <a:buFont typeface="Comic Sans MS"/>
              <a:buAutoNum type="arabicPeriod"/>
            </a:pPr>
            <a:r>
              <a:rPr lang="en-US" sz="2500">
                <a:solidFill>
                  <a:srgbClr val="FF0000"/>
                </a:solidFill>
                <a:latin typeface="Comic Sans MS"/>
                <a:ea typeface="Comic Sans MS"/>
                <a:cs typeface="Comic Sans MS"/>
                <a:sym typeface="Comic Sans MS"/>
              </a:rPr>
              <a:t>Sweets, crisps or chocolates.</a:t>
            </a:r>
            <a:endParaRPr sz="2500">
              <a:solidFill>
                <a:srgbClr val="FF0000"/>
              </a:solidFill>
              <a:latin typeface="Comic Sans MS"/>
              <a:ea typeface="Comic Sans MS"/>
              <a:cs typeface="Comic Sans MS"/>
              <a:sym typeface="Comic Sans MS"/>
            </a:endParaRPr>
          </a:p>
          <a:p>
            <a:pPr marL="457200" lvl="0" indent="-387350" algn="l" rtl="0">
              <a:spcBef>
                <a:spcPts val="0"/>
              </a:spcBef>
              <a:spcAft>
                <a:spcPts val="0"/>
              </a:spcAft>
              <a:buClr>
                <a:srgbClr val="FF0000"/>
              </a:buClr>
              <a:buSzPts val="2500"/>
              <a:buFont typeface="Comic Sans MS"/>
              <a:buAutoNum type="arabicPeriod"/>
            </a:pPr>
            <a:r>
              <a:rPr lang="en-US" sz="2500">
                <a:solidFill>
                  <a:srgbClr val="FF0000"/>
                </a:solidFill>
                <a:latin typeface="Comic Sans MS"/>
                <a:ea typeface="Comic Sans MS"/>
                <a:cs typeface="Comic Sans MS"/>
                <a:sym typeface="Comic Sans MS"/>
              </a:rPr>
              <a:t>Mobile phones.</a:t>
            </a:r>
            <a:endParaRPr sz="2500">
              <a:solidFill>
                <a:srgbClr val="FF0000"/>
              </a:solidFill>
              <a:latin typeface="Comic Sans MS"/>
              <a:ea typeface="Comic Sans MS"/>
              <a:cs typeface="Comic Sans MS"/>
              <a:sym typeface="Comic Sans MS"/>
            </a:endParaRPr>
          </a:p>
          <a:p>
            <a:pPr marL="457200" lvl="0" indent="-387350" algn="l" rtl="0">
              <a:spcBef>
                <a:spcPts val="0"/>
              </a:spcBef>
              <a:spcAft>
                <a:spcPts val="0"/>
              </a:spcAft>
              <a:buClr>
                <a:srgbClr val="FF0000"/>
              </a:buClr>
              <a:buSzPts val="2500"/>
              <a:buFont typeface="Comic Sans MS"/>
              <a:buAutoNum type="arabicPeriod"/>
            </a:pPr>
            <a:r>
              <a:rPr lang="en-US" sz="2500">
                <a:solidFill>
                  <a:srgbClr val="FF0000"/>
                </a:solidFill>
                <a:latin typeface="Comic Sans MS"/>
                <a:ea typeface="Comic Sans MS"/>
                <a:cs typeface="Comic Sans MS"/>
                <a:sym typeface="Comic Sans MS"/>
              </a:rPr>
              <a:t>Tablets/SmartWatches </a:t>
            </a:r>
            <a:endParaRPr sz="2500">
              <a:solidFill>
                <a:srgbClr val="FF0000"/>
              </a:solidFill>
              <a:latin typeface="Comic Sans MS"/>
              <a:ea typeface="Comic Sans MS"/>
              <a:cs typeface="Comic Sans MS"/>
              <a:sym typeface="Comic Sans MS"/>
            </a:endParaRPr>
          </a:p>
          <a:p>
            <a:pPr marL="457200" lvl="0" indent="-387350" algn="l" rtl="0">
              <a:spcBef>
                <a:spcPts val="0"/>
              </a:spcBef>
              <a:spcAft>
                <a:spcPts val="0"/>
              </a:spcAft>
              <a:buClr>
                <a:srgbClr val="FF0000"/>
              </a:buClr>
              <a:buSzPts val="2500"/>
              <a:buFont typeface="Comic Sans MS"/>
              <a:buAutoNum type="arabicPeriod"/>
            </a:pPr>
            <a:r>
              <a:rPr lang="en-US" sz="2500">
                <a:solidFill>
                  <a:srgbClr val="FF0000"/>
                </a:solidFill>
                <a:latin typeface="Comic Sans MS"/>
                <a:ea typeface="Comic Sans MS"/>
                <a:cs typeface="Comic Sans MS"/>
                <a:sym typeface="Comic Sans MS"/>
              </a:rPr>
              <a:t>Nintendo switch, Vitas or any other hand held games console.</a:t>
            </a:r>
            <a:endParaRPr sz="2500">
              <a:solidFill>
                <a:srgbClr val="FF0000"/>
              </a:solidFill>
              <a:latin typeface="Comic Sans MS"/>
              <a:ea typeface="Comic Sans MS"/>
              <a:cs typeface="Comic Sans MS"/>
              <a:sym typeface="Comic Sans MS"/>
            </a:endParaRPr>
          </a:p>
          <a:p>
            <a:pPr marL="457200" lvl="0" indent="-387350" algn="l" rtl="0">
              <a:spcBef>
                <a:spcPts val="0"/>
              </a:spcBef>
              <a:spcAft>
                <a:spcPts val="0"/>
              </a:spcAft>
              <a:buClr>
                <a:srgbClr val="FF0000"/>
              </a:buClr>
              <a:buSzPts val="2500"/>
              <a:buFont typeface="Comic Sans MS"/>
              <a:buAutoNum type="arabicPeriod"/>
            </a:pPr>
            <a:r>
              <a:rPr lang="en-US" sz="2500">
                <a:solidFill>
                  <a:srgbClr val="FF0000"/>
                </a:solidFill>
                <a:latin typeface="Comic Sans MS"/>
                <a:ea typeface="Comic Sans MS"/>
                <a:cs typeface="Comic Sans MS"/>
                <a:sym typeface="Comic Sans MS"/>
              </a:rPr>
              <a:t>If it is expensive or electrical, it is best not to take it!</a:t>
            </a:r>
            <a:endParaRPr sz="2500">
              <a:solidFill>
                <a:srgbClr val="FF0000"/>
              </a:solidFill>
              <a:latin typeface="Comic Sans MS"/>
              <a:ea typeface="Comic Sans MS"/>
              <a:cs typeface="Comic Sans MS"/>
              <a:sym typeface="Comic Sans MS"/>
            </a:endParaRPr>
          </a:p>
          <a:p>
            <a:pPr marL="0" lvl="0" indent="0" algn="l" rtl="0">
              <a:spcBef>
                <a:spcPts val="360"/>
              </a:spcBef>
              <a:spcAft>
                <a:spcPts val="0"/>
              </a:spcAft>
              <a:buNone/>
            </a:pPr>
            <a:endParaRPr sz="2500">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0000"/>
                </a:solidFill>
                <a:latin typeface="Comic Sans MS"/>
                <a:ea typeface="Comic Sans MS"/>
                <a:cs typeface="Comic Sans MS"/>
                <a:sym typeface="Comic Sans MS"/>
              </a:rPr>
              <a:t>Medication and Consent Forms</a:t>
            </a:r>
            <a:endParaRPr>
              <a:solidFill>
                <a:srgbClr val="FF0000"/>
              </a:solidFill>
              <a:latin typeface="Comic Sans MS"/>
              <a:ea typeface="Comic Sans MS"/>
              <a:cs typeface="Comic Sans MS"/>
              <a:sym typeface="Comic Sans MS"/>
            </a:endParaRPr>
          </a:p>
        </p:txBody>
      </p:sp>
      <p:sp>
        <p:nvSpPr>
          <p:cNvPr id="148" name="Google Shape;148;p23"/>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a:solidFill>
                  <a:srgbClr val="FF0000"/>
                </a:solidFill>
                <a:latin typeface="Comic Sans MS"/>
                <a:ea typeface="Comic Sans MS"/>
                <a:cs typeface="Comic Sans MS"/>
                <a:sym typeface="Comic Sans MS"/>
              </a:rPr>
              <a:t>These will be sent via parentmail in the near future and you will be notified.  If you do not receive this please inform us and we will sort this.</a:t>
            </a:r>
            <a:endParaRPr>
              <a:solidFill>
                <a:srgbClr val="FF0000"/>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0000"/>
                </a:solidFill>
                <a:latin typeface="Comic Sans MS"/>
                <a:ea typeface="Comic Sans MS"/>
                <a:cs typeface="Comic Sans MS"/>
                <a:sym typeface="Comic Sans MS"/>
              </a:rPr>
              <a:t>Monday 5th June - Drop Off</a:t>
            </a:r>
            <a:endParaRPr>
              <a:solidFill>
                <a:srgbClr val="FF0000"/>
              </a:solidFill>
              <a:latin typeface="Comic Sans MS"/>
              <a:ea typeface="Comic Sans MS"/>
              <a:cs typeface="Comic Sans MS"/>
              <a:sym typeface="Comic Sans MS"/>
            </a:endParaRPr>
          </a:p>
        </p:txBody>
      </p:sp>
      <p:sp>
        <p:nvSpPr>
          <p:cNvPr id="154" name="Google Shape;154;p24"/>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3000">
                <a:solidFill>
                  <a:srgbClr val="FF0000"/>
                </a:solidFill>
                <a:latin typeface="Comic Sans MS"/>
                <a:ea typeface="Comic Sans MS"/>
                <a:cs typeface="Comic Sans MS"/>
                <a:sym typeface="Comic Sans MS"/>
              </a:rPr>
              <a:t>Your child will need to be dropped off outside the school office at 12:00 on Monday 5th June. We will be departing as close to 12:30 as possible. Please make sure any medication is in a bag with the dosage/times to be taken and given to Mrs Green. The children will all need a packed lunch to be eaten when we arrive. If there are any problems with this please let us know as soon as possible. </a:t>
            </a:r>
            <a:endParaRPr sz="3000">
              <a:solidFill>
                <a:srgbClr val="FF0000"/>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0000"/>
                </a:solidFill>
                <a:latin typeface="Comic Sans MS"/>
                <a:ea typeface="Comic Sans MS"/>
                <a:cs typeface="Comic Sans MS"/>
                <a:sym typeface="Comic Sans MS"/>
              </a:rPr>
              <a:t>Friday 9 th June - Picking Up</a:t>
            </a:r>
            <a:endParaRPr>
              <a:solidFill>
                <a:srgbClr val="FF0000"/>
              </a:solidFill>
              <a:latin typeface="Comic Sans MS"/>
              <a:ea typeface="Comic Sans MS"/>
              <a:cs typeface="Comic Sans MS"/>
              <a:sym typeface="Comic Sans MS"/>
            </a:endParaRPr>
          </a:p>
        </p:txBody>
      </p:sp>
      <p:sp>
        <p:nvSpPr>
          <p:cNvPr id="160" name="Google Shape;160;p2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solidFill>
                  <a:srgbClr val="FF0000"/>
                </a:solidFill>
                <a:latin typeface="Comic Sans MS"/>
                <a:ea typeface="Comic Sans MS"/>
                <a:cs typeface="Comic Sans MS"/>
                <a:sym typeface="Comic Sans MS"/>
              </a:rPr>
              <a:t>We will be aiming to leave PGL at around 13:00 - 13:30  after lunch and will be arriving back at school between 14:30 - 15:20, traffic depending. We will let all parents and carers know when we depart PGL for a live update</a:t>
            </a:r>
            <a:r>
              <a:rPr lang="en-US">
                <a:solidFill>
                  <a:srgbClr val="FF0000"/>
                </a:solidFill>
              </a:rPr>
              <a:t>.</a:t>
            </a: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457200" y="28718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0000"/>
                </a:solidFill>
                <a:latin typeface="Comic Sans MS"/>
                <a:ea typeface="Comic Sans MS"/>
                <a:cs typeface="Comic Sans MS"/>
                <a:sym typeface="Comic Sans MS"/>
              </a:rPr>
              <a:t>Any Questions?</a:t>
            </a:r>
            <a:endParaRPr>
              <a:solidFill>
                <a:srgbClr val="FF0000"/>
              </a:solidFill>
              <a:latin typeface="Comic Sans MS"/>
              <a:ea typeface="Comic Sans MS"/>
              <a:cs typeface="Comic Sans MS"/>
              <a:sym typeface="Comic Sans MS"/>
            </a:endParaRPr>
          </a:p>
        </p:txBody>
      </p:sp>
      <p:sp>
        <p:nvSpPr>
          <p:cNvPr id="166" name="Google Shape;166;p26"/>
          <p:cNvSpPr txBox="1">
            <a:spLocks noGrp="1"/>
          </p:cNvSpPr>
          <p:nvPr>
            <p:ph type="body" idx="1"/>
          </p:nvPr>
        </p:nvSpPr>
        <p:spPr>
          <a:xfrm>
            <a:off x="657800" y="2816350"/>
            <a:ext cx="8229600" cy="4526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a:solidFill>
                  <a:srgbClr val="FF0000"/>
                </a:solidFill>
                <a:latin typeface="Comic Sans MS"/>
                <a:ea typeface="Comic Sans MS"/>
                <a:cs typeface="Comic Sans MS"/>
                <a:sym typeface="Comic Sans MS"/>
              </a:rPr>
              <a:t>Thank you for your time!</a:t>
            </a:r>
            <a:endParaRPr>
              <a:solidFill>
                <a:srgbClr val="FF0000"/>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0000"/>
                </a:solidFill>
                <a:latin typeface="Comic Sans MS"/>
                <a:ea typeface="Comic Sans MS"/>
                <a:cs typeface="Comic Sans MS"/>
                <a:sym typeface="Comic Sans MS"/>
              </a:rPr>
              <a:t>It is coming around fast!</a:t>
            </a:r>
            <a:endParaRPr>
              <a:solidFill>
                <a:srgbClr val="FF0000"/>
              </a:solidFill>
              <a:latin typeface="Comic Sans MS"/>
              <a:ea typeface="Comic Sans MS"/>
              <a:cs typeface="Comic Sans MS"/>
              <a:sym typeface="Comic Sans MS"/>
            </a:endParaRPr>
          </a:p>
        </p:txBody>
      </p:sp>
      <p:sp>
        <p:nvSpPr>
          <p:cNvPr id="93" name="Google Shape;93;p14"/>
          <p:cNvSpPr txBox="1">
            <a:spLocks noGrp="1"/>
          </p:cNvSpPr>
          <p:nvPr>
            <p:ph type="body" idx="1"/>
          </p:nvPr>
        </p:nvSpPr>
        <p:spPr>
          <a:xfrm>
            <a:off x="407050" y="1311825"/>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500">
                <a:solidFill>
                  <a:srgbClr val="FF0000"/>
                </a:solidFill>
                <a:latin typeface="Comic Sans MS"/>
                <a:ea typeface="Comic Sans MS"/>
                <a:cs typeface="Comic Sans MS"/>
                <a:sym typeface="Comic Sans MS"/>
              </a:rPr>
              <a:t> This meeting aims to answer all questions you may have and will cover the following:</a:t>
            </a:r>
            <a:endParaRPr sz="2500">
              <a:solidFill>
                <a:srgbClr val="FF0000"/>
              </a:solidFill>
              <a:latin typeface="Comic Sans MS"/>
              <a:ea typeface="Comic Sans MS"/>
              <a:cs typeface="Comic Sans MS"/>
              <a:sym typeface="Comic Sans MS"/>
            </a:endParaRPr>
          </a:p>
          <a:p>
            <a:pPr marL="457200" lvl="0" indent="-374650" algn="l" rtl="0">
              <a:spcBef>
                <a:spcPts val="360"/>
              </a:spcBef>
              <a:spcAft>
                <a:spcPts val="0"/>
              </a:spcAft>
              <a:buClr>
                <a:srgbClr val="FF0000"/>
              </a:buClr>
              <a:buSzPts val="2300"/>
              <a:buFont typeface="Comic Sans MS"/>
              <a:buChar char="•"/>
            </a:pPr>
            <a:r>
              <a:rPr lang="en-US" sz="2300">
                <a:solidFill>
                  <a:srgbClr val="FF0000"/>
                </a:solidFill>
                <a:latin typeface="Comic Sans MS"/>
                <a:ea typeface="Comic Sans MS"/>
                <a:cs typeface="Comic Sans MS"/>
                <a:sym typeface="Comic Sans MS"/>
              </a:rPr>
              <a:t>Introduction of the wonderful staff attending</a:t>
            </a:r>
            <a:endParaRPr sz="2300">
              <a:solidFill>
                <a:srgbClr val="FF0000"/>
              </a:solidFill>
              <a:latin typeface="Comic Sans MS"/>
              <a:ea typeface="Comic Sans MS"/>
              <a:cs typeface="Comic Sans MS"/>
              <a:sym typeface="Comic Sans MS"/>
            </a:endParaRPr>
          </a:p>
          <a:p>
            <a:pPr marL="457200" lvl="0" indent="-374650" algn="l" rtl="0">
              <a:spcBef>
                <a:spcPts val="0"/>
              </a:spcBef>
              <a:spcAft>
                <a:spcPts val="0"/>
              </a:spcAft>
              <a:buClr>
                <a:srgbClr val="FF0000"/>
              </a:buClr>
              <a:buSzPts val="2300"/>
              <a:buFont typeface="Comic Sans MS"/>
              <a:buChar char="•"/>
            </a:pPr>
            <a:r>
              <a:rPr lang="en-US" sz="2300">
                <a:solidFill>
                  <a:srgbClr val="FF0000"/>
                </a:solidFill>
                <a:latin typeface="Comic Sans MS"/>
                <a:ea typeface="Comic Sans MS"/>
                <a:cs typeface="Comic Sans MS"/>
                <a:sym typeface="Comic Sans MS"/>
              </a:rPr>
              <a:t>Aims of the course </a:t>
            </a:r>
            <a:endParaRPr sz="2300">
              <a:solidFill>
                <a:srgbClr val="FF0000"/>
              </a:solidFill>
              <a:latin typeface="Comic Sans MS"/>
              <a:ea typeface="Comic Sans MS"/>
              <a:cs typeface="Comic Sans MS"/>
              <a:sym typeface="Comic Sans MS"/>
            </a:endParaRPr>
          </a:p>
          <a:p>
            <a:pPr marL="457200" lvl="0" indent="-374650" algn="l" rtl="0">
              <a:spcBef>
                <a:spcPts val="0"/>
              </a:spcBef>
              <a:spcAft>
                <a:spcPts val="0"/>
              </a:spcAft>
              <a:buClr>
                <a:srgbClr val="FF0000"/>
              </a:buClr>
              <a:buSzPts val="2300"/>
              <a:buFont typeface="Comic Sans MS"/>
              <a:buChar char="•"/>
            </a:pPr>
            <a:r>
              <a:rPr lang="en-US" sz="2300">
                <a:solidFill>
                  <a:srgbClr val="FF0000"/>
                </a:solidFill>
                <a:latin typeface="Comic Sans MS"/>
                <a:ea typeface="Comic Sans MS"/>
                <a:cs typeface="Comic Sans MS"/>
                <a:sym typeface="Comic Sans MS"/>
              </a:rPr>
              <a:t>Glimpse of the site at Boreatton Park. </a:t>
            </a:r>
            <a:endParaRPr sz="2300">
              <a:solidFill>
                <a:srgbClr val="FF0000"/>
              </a:solidFill>
              <a:latin typeface="Comic Sans MS"/>
              <a:ea typeface="Comic Sans MS"/>
              <a:cs typeface="Comic Sans MS"/>
              <a:sym typeface="Comic Sans MS"/>
            </a:endParaRPr>
          </a:p>
          <a:p>
            <a:pPr marL="457200" lvl="0" indent="-374650" algn="l" rtl="0">
              <a:spcBef>
                <a:spcPts val="0"/>
              </a:spcBef>
              <a:spcAft>
                <a:spcPts val="0"/>
              </a:spcAft>
              <a:buClr>
                <a:srgbClr val="FF0000"/>
              </a:buClr>
              <a:buSzPts val="2300"/>
              <a:buFont typeface="Comic Sans MS"/>
              <a:buChar char="•"/>
            </a:pPr>
            <a:r>
              <a:rPr lang="en-US" sz="2300">
                <a:solidFill>
                  <a:srgbClr val="FF0000"/>
                </a:solidFill>
                <a:latin typeface="Comic Sans MS"/>
                <a:ea typeface="Comic Sans MS"/>
                <a:cs typeface="Comic Sans MS"/>
                <a:sym typeface="Comic Sans MS"/>
              </a:rPr>
              <a:t>What activities the children may be doing</a:t>
            </a:r>
            <a:endParaRPr sz="2300">
              <a:solidFill>
                <a:srgbClr val="FF0000"/>
              </a:solidFill>
              <a:latin typeface="Comic Sans MS"/>
              <a:ea typeface="Comic Sans MS"/>
              <a:cs typeface="Comic Sans MS"/>
              <a:sym typeface="Comic Sans MS"/>
            </a:endParaRPr>
          </a:p>
          <a:p>
            <a:pPr marL="457200" lvl="0" indent="-374650" algn="l" rtl="0">
              <a:spcBef>
                <a:spcPts val="0"/>
              </a:spcBef>
              <a:spcAft>
                <a:spcPts val="0"/>
              </a:spcAft>
              <a:buClr>
                <a:srgbClr val="FF0000"/>
              </a:buClr>
              <a:buSzPts val="2300"/>
              <a:buFont typeface="Comic Sans MS"/>
              <a:buChar char="•"/>
            </a:pPr>
            <a:r>
              <a:rPr lang="en-US" sz="2300">
                <a:solidFill>
                  <a:srgbClr val="FF0000"/>
                </a:solidFill>
                <a:latin typeface="Comic Sans MS"/>
                <a:ea typeface="Comic Sans MS"/>
                <a:cs typeface="Comic Sans MS"/>
                <a:sym typeface="Comic Sans MS"/>
              </a:rPr>
              <a:t>What a day will look like at PGL</a:t>
            </a:r>
            <a:endParaRPr sz="2300">
              <a:solidFill>
                <a:srgbClr val="FF0000"/>
              </a:solidFill>
              <a:latin typeface="Comic Sans MS"/>
              <a:ea typeface="Comic Sans MS"/>
              <a:cs typeface="Comic Sans MS"/>
              <a:sym typeface="Comic Sans MS"/>
            </a:endParaRPr>
          </a:p>
          <a:p>
            <a:pPr marL="457200" lvl="0" indent="-374650" algn="l" rtl="0">
              <a:spcBef>
                <a:spcPts val="0"/>
              </a:spcBef>
              <a:spcAft>
                <a:spcPts val="0"/>
              </a:spcAft>
              <a:buClr>
                <a:srgbClr val="FF0000"/>
              </a:buClr>
              <a:buSzPts val="2300"/>
              <a:buFont typeface="Comic Sans MS"/>
              <a:buChar char="•"/>
            </a:pPr>
            <a:r>
              <a:rPr lang="en-US" sz="2300">
                <a:solidFill>
                  <a:srgbClr val="FF0000"/>
                </a:solidFill>
                <a:latin typeface="Comic Sans MS"/>
                <a:ea typeface="Comic Sans MS"/>
                <a:cs typeface="Comic Sans MS"/>
                <a:sym typeface="Comic Sans MS"/>
              </a:rPr>
              <a:t>Timings for drop off on Monday 5th June and pickup on Friday 9th June 2022</a:t>
            </a:r>
            <a:endParaRPr sz="2300">
              <a:solidFill>
                <a:srgbClr val="FF0000"/>
              </a:solidFill>
              <a:latin typeface="Comic Sans MS"/>
              <a:ea typeface="Comic Sans MS"/>
              <a:cs typeface="Comic Sans MS"/>
              <a:sym typeface="Comic Sans MS"/>
            </a:endParaRPr>
          </a:p>
          <a:p>
            <a:pPr marL="457200" lvl="0" indent="-374650" algn="l" rtl="0">
              <a:spcBef>
                <a:spcPts val="0"/>
              </a:spcBef>
              <a:spcAft>
                <a:spcPts val="0"/>
              </a:spcAft>
              <a:buClr>
                <a:srgbClr val="FF0000"/>
              </a:buClr>
              <a:buSzPts val="2300"/>
              <a:buFont typeface="Comic Sans MS"/>
              <a:buChar char="•"/>
            </a:pPr>
            <a:r>
              <a:rPr lang="en-US" sz="2300">
                <a:solidFill>
                  <a:srgbClr val="FF0000"/>
                </a:solidFill>
                <a:latin typeface="Comic Sans MS"/>
                <a:ea typeface="Comic Sans MS"/>
                <a:cs typeface="Comic Sans MS"/>
                <a:sym typeface="Comic Sans MS"/>
              </a:rPr>
              <a:t>Common enquiries </a:t>
            </a:r>
            <a:endParaRPr sz="2300">
              <a:solidFill>
                <a:srgbClr val="FF0000"/>
              </a:solidFill>
              <a:latin typeface="Comic Sans MS"/>
              <a:ea typeface="Comic Sans MS"/>
              <a:cs typeface="Comic Sans MS"/>
              <a:sym typeface="Comic Sans MS"/>
            </a:endParaRPr>
          </a:p>
          <a:p>
            <a:pPr marL="457200" lvl="0" indent="-374650" algn="l" rtl="0">
              <a:spcBef>
                <a:spcPts val="0"/>
              </a:spcBef>
              <a:spcAft>
                <a:spcPts val="0"/>
              </a:spcAft>
              <a:buClr>
                <a:srgbClr val="FF0000"/>
              </a:buClr>
              <a:buSzPts val="2300"/>
              <a:buFont typeface="Comic Sans MS"/>
              <a:buChar char="•"/>
            </a:pPr>
            <a:r>
              <a:rPr lang="en-US" sz="2300">
                <a:solidFill>
                  <a:srgbClr val="FF0000"/>
                </a:solidFill>
                <a:latin typeface="Comic Sans MS"/>
                <a:ea typeface="Comic Sans MS"/>
                <a:cs typeface="Comic Sans MS"/>
                <a:sym typeface="Comic Sans MS"/>
              </a:rPr>
              <a:t>An opportunity to ask any questions. </a:t>
            </a:r>
            <a:endParaRPr sz="2300">
              <a:solidFill>
                <a:srgbClr val="FF0000"/>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FF0000"/>
                </a:solidFill>
                <a:latin typeface="Comic Sans MS"/>
                <a:ea typeface="Comic Sans MS"/>
                <a:cs typeface="Comic Sans MS"/>
                <a:sym typeface="Comic Sans MS"/>
              </a:rPr>
              <a:t>The staff</a:t>
            </a:r>
            <a:endParaRPr b="1">
              <a:solidFill>
                <a:srgbClr val="FF0000"/>
              </a:solidFill>
              <a:latin typeface="Comic Sans MS"/>
              <a:ea typeface="Comic Sans MS"/>
              <a:cs typeface="Comic Sans MS"/>
              <a:sym typeface="Comic Sans MS"/>
            </a:endParaRPr>
          </a:p>
        </p:txBody>
      </p:sp>
      <p:sp>
        <p:nvSpPr>
          <p:cNvPr id="99" name="Google Shape;99;p15"/>
          <p:cNvSpPr txBox="1">
            <a:spLocks noGrp="1"/>
          </p:cNvSpPr>
          <p:nvPr>
            <p:ph type="body" idx="1"/>
          </p:nvPr>
        </p:nvSpPr>
        <p:spPr>
          <a:xfrm>
            <a:off x="457200" y="1165950"/>
            <a:ext cx="8229600" cy="4526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endParaRPr sz="3800" b="1">
              <a:solidFill>
                <a:srgbClr val="FF0000"/>
              </a:solidFill>
              <a:latin typeface="Comic Sans MS"/>
              <a:ea typeface="Comic Sans MS"/>
              <a:cs typeface="Comic Sans MS"/>
              <a:sym typeface="Comic Sans MS"/>
            </a:endParaRPr>
          </a:p>
          <a:p>
            <a:pPr marL="0" lvl="0" indent="0" algn="ctr" rtl="0">
              <a:spcBef>
                <a:spcPts val="360"/>
              </a:spcBef>
              <a:spcAft>
                <a:spcPts val="0"/>
              </a:spcAft>
              <a:buNone/>
            </a:pPr>
            <a:r>
              <a:rPr lang="en-US" sz="3800" b="1">
                <a:solidFill>
                  <a:srgbClr val="FF0000"/>
                </a:solidFill>
                <a:latin typeface="Comic Sans MS"/>
                <a:ea typeface="Comic Sans MS"/>
                <a:cs typeface="Comic Sans MS"/>
                <a:sym typeface="Comic Sans MS"/>
              </a:rPr>
              <a:t>Mr Weston (Tuesday to Friday)</a:t>
            </a:r>
            <a:endParaRPr sz="3800" b="1">
              <a:solidFill>
                <a:srgbClr val="FF0000"/>
              </a:solidFill>
              <a:latin typeface="Comic Sans MS"/>
              <a:ea typeface="Comic Sans MS"/>
              <a:cs typeface="Comic Sans MS"/>
              <a:sym typeface="Comic Sans MS"/>
            </a:endParaRPr>
          </a:p>
          <a:p>
            <a:pPr marL="0" lvl="0" indent="0" algn="ctr" rtl="0">
              <a:spcBef>
                <a:spcPts val="360"/>
              </a:spcBef>
              <a:spcAft>
                <a:spcPts val="0"/>
              </a:spcAft>
              <a:buNone/>
            </a:pPr>
            <a:r>
              <a:rPr lang="en-US" sz="3800" b="1">
                <a:solidFill>
                  <a:srgbClr val="FF0000"/>
                </a:solidFill>
                <a:latin typeface="Comic Sans MS"/>
                <a:ea typeface="Comic Sans MS"/>
                <a:cs typeface="Comic Sans MS"/>
                <a:sym typeface="Comic Sans MS"/>
              </a:rPr>
              <a:t>Miss Williams</a:t>
            </a:r>
            <a:endParaRPr sz="3800" b="1">
              <a:solidFill>
                <a:srgbClr val="FF0000"/>
              </a:solidFill>
              <a:latin typeface="Comic Sans MS"/>
              <a:ea typeface="Comic Sans MS"/>
              <a:cs typeface="Comic Sans MS"/>
              <a:sym typeface="Comic Sans MS"/>
            </a:endParaRPr>
          </a:p>
          <a:p>
            <a:pPr marL="0" lvl="0" indent="0" algn="ctr" rtl="0">
              <a:spcBef>
                <a:spcPts val="360"/>
              </a:spcBef>
              <a:spcAft>
                <a:spcPts val="0"/>
              </a:spcAft>
              <a:buNone/>
            </a:pPr>
            <a:r>
              <a:rPr lang="en-US" sz="3800" b="1">
                <a:solidFill>
                  <a:srgbClr val="FF0000"/>
                </a:solidFill>
                <a:latin typeface="Comic Sans MS"/>
                <a:ea typeface="Comic Sans MS"/>
                <a:cs typeface="Comic Sans MS"/>
                <a:sym typeface="Comic Sans MS"/>
              </a:rPr>
              <a:t>Miss Smith</a:t>
            </a:r>
            <a:endParaRPr sz="3800" b="1">
              <a:solidFill>
                <a:srgbClr val="FF0000"/>
              </a:solidFill>
              <a:latin typeface="Comic Sans MS"/>
              <a:ea typeface="Comic Sans MS"/>
              <a:cs typeface="Comic Sans MS"/>
              <a:sym typeface="Comic Sans MS"/>
            </a:endParaRPr>
          </a:p>
          <a:p>
            <a:pPr marL="0" lvl="0" indent="0" algn="ctr" rtl="0">
              <a:spcBef>
                <a:spcPts val="360"/>
              </a:spcBef>
              <a:spcAft>
                <a:spcPts val="0"/>
              </a:spcAft>
              <a:buNone/>
            </a:pPr>
            <a:r>
              <a:rPr lang="en-US" sz="3800" b="1">
                <a:solidFill>
                  <a:srgbClr val="FF0000"/>
                </a:solidFill>
                <a:latin typeface="Comic Sans MS"/>
                <a:ea typeface="Comic Sans MS"/>
                <a:cs typeface="Comic Sans MS"/>
                <a:sym typeface="Comic Sans MS"/>
              </a:rPr>
              <a:t>Mr Holloway </a:t>
            </a:r>
            <a:endParaRPr sz="3800" b="1">
              <a:solidFill>
                <a:srgbClr val="FF0000"/>
              </a:solidFill>
              <a:latin typeface="Comic Sans MS"/>
              <a:ea typeface="Comic Sans MS"/>
              <a:cs typeface="Comic Sans MS"/>
              <a:sym typeface="Comic Sans MS"/>
            </a:endParaRPr>
          </a:p>
          <a:p>
            <a:pPr marL="0" lvl="0" indent="0" algn="ctr" rtl="0">
              <a:spcBef>
                <a:spcPts val="360"/>
              </a:spcBef>
              <a:spcAft>
                <a:spcPts val="0"/>
              </a:spcAft>
              <a:buNone/>
            </a:pPr>
            <a:r>
              <a:rPr lang="en-US" sz="3800" b="1">
                <a:solidFill>
                  <a:srgbClr val="FF0000"/>
                </a:solidFill>
                <a:latin typeface="Comic Sans MS"/>
                <a:ea typeface="Comic Sans MS"/>
                <a:cs typeface="Comic Sans MS"/>
                <a:sym typeface="Comic Sans MS"/>
              </a:rPr>
              <a:t>Mrs Green </a:t>
            </a:r>
            <a:endParaRPr sz="3800" b="1">
              <a:solidFill>
                <a:srgbClr val="FF0000"/>
              </a:solidFill>
              <a:latin typeface="Comic Sans MS"/>
              <a:ea typeface="Comic Sans MS"/>
              <a:cs typeface="Comic Sans MS"/>
              <a:sym typeface="Comic Sans MS"/>
            </a:endParaRPr>
          </a:p>
          <a:p>
            <a:pPr marL="0" lvl="0" indent="0" algn="ctr" rtl="0">
              <a:spcBef>
                <a:spcPts val="360"/>
              </a:spcBef>
              <a:spcAft>
                <a:spcPts val="0"/>
              </a:spcAft>
              <a:buNone/>
            </a:pPr>
            <a:r>
              <a:rPr lang="en-US" sz="3800" b="1">
                <a:solidFill>
                  <a:srgbClr val="FF0000"/>
                </a:solidFill>
                <a:latin typeface="Comic Sans MS"/>
                <a:ea typeface="Comic Sans MS"/>
                <a:cs typeface="Comic Sans MS"/>
                <a:sym typeface="Comic Sans MS"/>
              </a:rPr>
              <a:t> Mrs Williams</a:t>
            </a:r>
            <a:endParaRPr sz="3800" b="1">
              <a:solidFill>
                <a:srgbClr val="FF0000"/>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400"/>
              <a:buFont typeface="Comic Sans MS"/>
              <a:buNone/>
            </a:pPr>
            <a:r>
              <a:rPr lang="en-US" sz="4400" b="0" i="0" u="none">
                <a:solidFill>
                  <a:srgbClr val="FF0000"/>
                </a:solidFill>
                <a:latin typeface="Comic Sans MS"/>
                <a:ea typeface="Comic Sans MS"/>
                <a:cs typeface="Comic Sans MS"/>
                <a:sym typeface="Comic Sans MS"/>
              </a:rPr>
              <a:t>Aims of the course</a:t>
            </a:r>
            <a:endParaRPr/>
          </a:p>
        </p:txBody>
      </p:sp>
      <p:sp>
        <p:nvSpPr>
          <p:cNvPr id="105" name="Google Shape;105;p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FF0000"/>
              </a:buClr>
              <a:buSzPts val="2400"/>
              <a:buFont typeface="Comic Sans MS"/>
              <a:buChar char="•"/>
            </a:pPr>
            <a:r>
              <a:rPr lang="en-US" sz="2400" b="0" i="0" u="none">
                <a:solidFill>
                  <a:srgbClr val="FF0000"/>
                </a:solidFill>
                <a:latin typeface="Comic Sans MS"/>
                <a:ea typeface="Comic Sans MS"/>
                <a:cs typeface="Comic Sans MS"/>
                <a:sym typeface="Comic Sans MS"/>
              </a:rPr>
              <a:t>To become more independent, for example; </a:t>
            </a:r>
            <a:endParaRPr/>
          </a:p>
          <a:p>
            <a:pPr marL="342900" lvl="0" indent="-342900" algn="l" rtl="0">
              <a:lnSpc>
                <a:spcPct val="100000"/>
              </a:lnSpc>
              <a:spcBef>
                <a:spcPts val="480"/>
              </a:spcBef>
              <a:spcAft>
                <a:spcPts val="0"/>
              </a:spcAft>
              <a:buClr>
                <a:srgbClr val="FF0000"/>
              </a:buClr>
              <a:buSzPts val="2400"/>
              <a:buFont typeface="Comic Sans MS"/>
              <a:buChar char="•"/>
            </a:pPr>
            <a:r>
              <a:rPr lang="en-US" sz="2400" b="0" i="0" u="none">
                <a:solidFill>
                  <a:srgbClr val="FF0000"/>
                </a:solidFill>
                <a:latin typeface="Comic Sans MS"/>
                <a:ea typeface="Comic Sans MS"/>
                <a:cs typeface="Comic Sans MS"/>
                <a:sym typeface="Comic Sans MS"/>
              </a:rPr>
              <a:t>making their own beds, sorting out their own clothes, deciding when to shower – please encourage this! </a:t>
            </a:r>
            <a:endParaRPr/>
          </a:p>
          <a:p>
            <a:pPr marL="342900" lvl="0" indent="-342900" algn="l" rtl="0">
              <a:lnSpc>
                <a:spcPct val="100000"/>
              </a:lnSpc>
              <a:spcBef>
                <a:spcPts val="480"/>
              </a:spcBef>
              <a:spcAft>
                <a:spcPts val="0"/>
              </a:spcAft>
              <a:buClr>
                <a:srgbClr val="FF0000"/>
              </a:buClr>
              <a:buSzPts val="2400"/>
              <a:buFont typeface="Comic Sans MS"/>
              <a:buChar char="•"/>
            </a:pPr>
            <a:r>
              <a:rPr lang="en-US" sz="2400" b="0" i="0" u="none">
                <a:solidFill>
                  <a:srgbClr val="FF0000"/>
                </a:solidFill>
                <a:latin typeface="Comic Sans MS"/>
                <a:ea typeface="Comic Sans MS"/>
                <a:cs typeface="Comic Sans MS"/>
                <a:sym typeface="Comic Sans MS"/>
              </a:rPr>
              <a:t>To challenge themselves during activities.</a:t>
            </a:r>
            <a:endParaRPr/>
          </a:p>
          <a:p>
            <a:pPr marL="342900" lvl="0" indent="-342900" algn="l" rtl="0">
              <a:lnSpc>
                <a:spcPct val="100000"/>
              </a:lnSpc>
              <a:spcBef>
                <a:spcPts val="480"/>
              </a:spcBef>
              <a:spcAft>
                <a:spcPts val="0"/>
              </a:spcAft>
              <a:buClr>
                <a:srgbClr val="FF0000"/>
              </a:buClr>
              <a:buSzPts val="2400"/>
              <a:buFont typeface="Comic Sans MS"/>
              <a:buChar char="•"/>
            </a:pPr>
            <a:r>
              <a:rPr lang="en-US" sz="2400" b="0" i="0" u="none">
                <a:solidFill>
                  <a:srgbClr val="FF0000"/>
                </a:solidFill>
                <a:latin typeface="Comic Sans MS"/>
                <a:ea typeface="Comic Sans MS"/>
                <a:cs typeface="Comic Sans MS"/>
                <a:sym typeface="Comic Sans MS"/>
              </a:rPr>
              <a:t>To work </a:t>
            </a:r>
            <a:r>
              <a:rPr lang="en-US" sz="2400">
                <a:solidFill>
                  <a:srgbClr val="FF0000"/>
                </a:solidFill>
                <a:latin typeface="Comic Sans MS"/>
                <a:ea typeface="Comic Sans MS"/>
                <a:cs typeface="Comic Sans MS"/>
                <a:sym typeface="Comic Sans MS"/>
              </a:rPr>
              <a:t>co-operatively</a:t>
            </a:r>
            <a:r>
              <a:rPr lang="en-US" sz="2400" b="0" i="0" u="none">
                <a:solidFill>
                  <a:srgbClr val="FF0000"/>
                </a:solidFill>
                <a:latin typeface="Comic Sans MS"/>
                <a:ea typeface="Comic Sans MS"/>
                <a:cs typeface="Comic Sans MS"/>
                <a:sym typeface="Comic Sans MS"/>
              </a:rPr>
              <a:t> as part of a team.</a:t>
            </a:r>
            <a:endParaRPr/>
          </a:p>
          <a:p>
            <a:pPr marL="342900" lvl="0" indent="-342900" algn="l" rtl="0">
              <a:lnSpc>
                <a:spcPct val="100000"/>
              </a:lnSpc>
              <a:spcBef>
                <a:spcPts val="480"/>
              </a:spcBef>
              <a:spcAft>
                <a:spcPts val="0"/>
              </a:spcAft>
              <a:buClr>
                <a:srgbClr val="FF0000"/>
              </a:buClr>
              <a:buSzPts val="2400"/>
              <a:buFont typeface="Comic Sans MS"/>
              <a:buChar char="•"/>
            </a:pPr>
            <a:r>
              <a:rPr lang="en-US" sz="2400" b="0" i="0" u="none">
                <a:solidFill>
                  <a:srgbClr val="FF0000"/>
                </a:solidFill>
                <a:latin typeface="Comic Sans MS"/>
                <a:ea typeface="Comic Sans MS"/>
                <a:cs typeface="Comic Sans MS"/>
                <a:sym typeface="Comic Sans MS"/>
              </a:rPr>
              <a:t>To support the other children in their groups.</a:t>
            </a:r>
            <a:endParaRPr/>
          </a:p>
          <a:p>
            <a:pPr marL="342900" lvl="0" indent="-342900" algn="l" rtl="0">
              <a:lnSpc>
                <a:spcPct val="100000"/>
              </a:lnSpc>
              <a:spcBef>
                <a:spcPts val="480"/>
              </a:spcBef>
              <a:spcAft>
                <a:spcPts val="0"/>
              </a:spcAft>
              <a:buClr>
                <a:srgbClr val="FF0000"/>
              </a:buClr>
              <a:buSzPts val="2400"/>
              <a:buFont typeface="Comic Sans MS"/>
              <a:buChar char="•"/>
            </a:pPr>
            <a:r>
              <a:rPr lang="en-US" sz="2400" b="1" i="0" u="sng">
                <a:solidFill>
                  <a:srgbClr val="FF0000"/>
                </a:solidFill>
                <a:latin typeface="Comic Sans MS"/>
                <a:ea typeface="Comic Sans MS"/>
                <a:cs typeface="Comic Sans MS"/>
                <a:sym typeface="Comic Sans MS"/>
              </a:rPr>
              <a:t>To let their dorm sleep at night.</a:t>
            </a:r>
            <a:endParaRPr/>
          </a:p>
          <a:p>
            <a:pPr marL="342900" lvl="0" indent="-342900" algn="l" rtl="0">
              <a:lnSpc>
                <a:spcPct val="100000"/>
              </a:lnSpc>
              <a:spcBef>
                <a:spcPts val="480"/>
              </a:spcBef>
              <a:spcAft>
                <a:spcPts val="0"/>
              </a:spcAft>
              <a:buClr>
                <a:srgbClr val="FF0000"/>
              </a:buClr>
              <a:buSzPts val="2400"/>
              <a:buFont typeface="Comic Sans MS"/>
              <a:buChar char="•"/>
            </a:pPr>
            <a:r>
              <a:rPr lang="en-US" sz="2400" b="0" i="0" u="none">
                <a:solidFill>
                  <a:srgbClr val="FF0000"/>
                </a:solidFill>
                <a:latin typeface="Comic Sans MS"/>
                <a:ea typeface="Comic Sans MS"/>
                <a:cs typeface="Comic Sans MS"/>
                <a:sym typeface="Comic Sans MS"/>
              </a:rPr>
              <a:t>To pitch in with duties and tidiness of their dorms.</a:t>
            </a:r>
            <a:endParaRPr/>
          </a:p>
          <a:p>
            <a:pPr marL="342900" lvl="0" indent="-342900" algn="l" rtl="0">
              <a:lnSpc>
                <a:spcPct val="100000"/>
              </a:lnSpc>
              <a:spcBef>
                <a:spcPts val="480"/>
              </a:spcBef>
              <a:spcAft>
                <a:spcPts val="0"/>
              </a:spcAft>
              <a:buClr>
                <a:srgbClr val="FF0000"/>
              </a:buClr>
              <a:buSzPts val="2400"/>
              <a:buFont typeface="Comic Sans MS"/>
              <a:buChar char="•"/>
            </a:pPr>
            <a:r>
              <a:rPr lang="en-US" sz="2400" b="0" i="0" u="none">
                <a:solidFill>
                  <a:srgbClr val="FF0000"/>
                </a:solidFill>
                <a:latin typeface="Comic Sans MS"/>
                <a:ea typeface="Comic Sans MS"/>
                <a:cs typeface="Comic Sans MS"/>
                <a:sym typeface="Comic Sans MS"/>
              </a:rPr>
              <a:t>To help those who are struggling.</a:t>
            </a:r>
            <a:endParaRPr/>
          </a:p>
          <a:p>
            <a:pPr marL="342900" lvl="0" indent="-342900" algn="l" rtl="0">
              <a:lnSpc>
                <a:spcPct val="100000"/>
              </a:lnSpc>
              <a:spcBef>
                <a:spcPts val="480"/>
              </a:spcBef>
              <a:spcAft>
                <a:spcPts val="0"/>
              </a:spcAft>
              <a:buClr>
                <a:srgbClr val="FF0000"/>
              </a:buClr>
              <a:buSzPts val="2400"/>
              <a:buFont typeface="Comic Sans MS"/>
              <a:buChar char="•"/>
            </a:pPr>
            <a:r>
              <a:rPr lang="en-US" sz="2400" b="0" i="0" u="none">
                <a:solidFill>
                  <a:srgbClr val="FF0000"/>
                </a:solidFill>
                <a:latin typeface="Comic Sans MS"/>
                <a:ea typeface="Comic Sans MS"/>
                <a:cs typeface="Comic Sans MS"/>
                <a:sym typeface="Comic Sans MS"/>
              </a:rPr>
              <a:t>To </a:t>
            </a:r>
            <a:r>
              <a:rPr lang="en-US" sz="2400">
                <a:solidFill>
                  <a:srgbClr val="FF0000"/>
                </a:solidFill>
                <a:latin typeface="Comic Sans MS"/>
                <a:ea typeface="Comic Sans MS"/>
                <a:cs typeface="Comic Sans MS"/>
                <a:sym typeface="Comic Sans MS"/>
              </a:rPr>
              <a:t>celebrate coming to the end of primary school </a:t>
            </a:r>
            <a:r>
              <a:rPr lang="en-US" sz="2400" b="0" i="0" u="none">
                <a:solidFill>
                  <a:srgbClr val="FF0000"/>
                </a:solidFill>
                <a:latin typeface="Comic Sans MS"/>
                <a:ea typeface="Comic Sans MS"/>
                <a:cs typeface="Comic Sans MS"/>
                <a:sym typeface="Comic Sans MS"/>
              </a:rPr>
              <a:t>as a year group.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xEl>
                                              <p:pRg st="1" end="1"/>
                                            </p:txEl>
                                          </p:spTgt>
                                        </p:tgtEl>
                                        <p:attrNameLst>
                                          <p:attrName>style.visibility</p:attrName>
                                        </p:attrNameLst>
                                      </p:cBhvr>
                                      <p:to>
                                        <p:strVal val="visible"/>
                                      </p:to>
                                    </p:set>
                                    <p:animEffect transition="in" filter="fade">
                                      <p:cBhvr>
                                        <p:cTn id="12" dur="5000"/>
                                        <p:tgtEl>
                                          <p:spTgt spid="1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xEl>
                                              <p:pRg st="2" end="2"/>
                                            </p:txEl>
                                          </p:spTgt>
                                        </p:tgtEl>
                                        <p:attrNameLst>
                                          <p:attrName>style.visibility</p:attrName>
                                        </p:attrNameLst>
                                      </p:cBhvr>
                                      <p:to>
                                        <p:strVal val="visible"/>
                                      </p:to>
                                    </p:set>
                                    <p:animEffect transition="in" filter="fade">
                                      <p:cBhvr>
                                        <p:cTn id="17" dur="5000"/>
                                        <p:tgtEl>
                                          <p:spTgt spid="1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xEl>
                                              <p:pRg st="3" end="3"/>
                                            </p:txEl>
                                          </p:spTgt>
                                        </p:tgtEl>
                                        <p:attrNameLst>
                                          <p:attrName>style.visibility</p:attrName>
                                        </p:attrNameLst>
                                      </p:cBhvr>
                                      <p:to>
                                        <p:strVal val="visible"/>
                                      </p:to>
                                    </p:set>
                                    <p:animEffect transition="in" filter="fade">
                                      <p:cBhvr>
                                        <p:cTn id="22" dur="5000"/>
                                        <p:tgtEl>
                                          <p:spTgt spid="1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xEl>
                                              <p:pRg st="4" end="4"/>
                                            </p:txEl>
                                          </p:spTgt>
                                        </p:tgtEl>
                                        <p:attrNameLst>
                                          <p:attrName>style.visibility</p:attrName>
                                        </p:attrNameLst>
                                      </p:cBhvr>
                                      <p:to>
                                        <p:strVal val="visible"/>
                                      </p:to>
                                    </p:set>
                                    <p:animEffect transition="in" filter="fade">
                                      <p:cBhvr>
                                        <p:cTn id="27" dur="5000"/>
                                        <p:tgtEl>
                                          <p:spTgt spid="1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
                                            <p:txEl>
                                              <p:pRg st="5" end="5"/>
                                            </p:txEl>
                                          </p:spTgt>
                                        </p:tgtEl>
                                        <p:attrNameLst>
                                          <p:attrName>style.visibility</p:attrName>
                                        </p:attrNameLst>
                                      </p:cBhvr>
                                      <p:to>
                                        <p:strVal val="visible"/>
                                      </p:to>
                                    </p:set>
                                    <p:animEffect transition="in" filter="fade">
                                      <p:cBhvr>
                                        <p:cTn id="32" dur="5000"/>
                                        <p:tgtEl>
                                          <p:spTgt spid="1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
                                            <p:txEl>
                                              <p:pRg st="6" end="6"/>
                                            </p:txEl>
                                          </p:spTgt>
                                        </p:tgtEl>
                                        <p:attrNameLst>
                                          <p:attrName>style.visibility</p:attrName>
                                        </p:attrNameLst>
                                      </p:cBhvr>
                                      <p:to>
                                        <p:strVal val="visible"/>
                                      </p:to>
                                    </p:set>
                                    <p:animEffect transition="in" filter="fade">
                                      <p:cBhvr>
                                        <p:cTn id="37" dur="5000"/>
                                        <p:tgtEl>
                                          <p:spTgt spid="10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5">
                                            <p:txEl>
                                              <p:pRg st="7" end="7"/>
                                            </p:txEl>
                                          </p:spTgt>
                                        </p:tgtEl>
                                        <p:attrNameLst>
                                          <p:attrName>style.visibility</p:attrName>
                                        </p:attrNameLst>
                                      </p:cBhvr>
                                      <p:to>
                                        <p:strVal val="visible"/>
                                      </p:to>
                                    </p:set>
                                    <p:animEffect transition="in" filter="fade">
                                      <p:cBhvr>
                                        <p:cTn id="42" dur="5000"/>
                                        <p:tgtEl>
                                          <p:spTgt spid="10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5">
                                            <p:txEl>
                                              <p:pRg st="8" end="8"/>
                                            </p:txEl>
                                          </p:spTgt>
                                        </p:tgtEl>
                                        <p:attrNameLst>
                                          <p:attrName>style.visibility</p:attrName>
                                        </p:attrNameLst>
                                      </p:cBhvr>
                                      <p:to>
                                        <p:strVal val="visible"/>
                                      </p:to>
                                    </p:set>
                                    <p:animEffect transition="in" filter="fade">
                                      <p:cBhvr>
                                        <p:cTn id="47" dur="5000"/>
                                        <p:tgtEl>
                                          <p:spTgt spid="1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0000"/>
                </a:solidFill>
                <a:latin typeface="Comic Sans MS"/>
                <a:ea typeface="Comic Sans MS"/>
                <a:cs typeface="Comic Sans MS"/>
                <a:sym typeface="Comic Sans MS"/>
              </a:rPr>
              <a:t>Boreatton Park </a:t>
            </a:r>
            <a:endParaRPr>
              <a:solidFill>
                <a:srgbClr val="FF0000"/>
              </a:solidFill>
              <a:latin typeface="Comic Sans MS"/>
              <a:ea typeface="Comic Sans MS"/>
              <a:cs typeface="Comic Sans MS"/>
              <a:sym typeface="Comic Sans MS"/>
            </a:endParaRPr>
          </a:p>
        </p:txBody>
      </p:sp>
      <p:sp>
        <p:nvSpPr>
          <p:cNvPr id="111" name="Google Shape;111;p17"/>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solidFill>
                  <a:srgbClr val="FF0000"/>
                </a:solidFill>
                <a:latin typeface="Comic Sans MS"/>
                <a:ea typeface="Comic Sans MS"/>
                <a:cs typeface="Comic Sans MS"/>
                <a:sym typeface="Comic Sans MS"/>
              </a:rPr>
              <a:t>On the website there is a virtual tour of the site - this is the website if you want to have a look at home too.</a:t>
            </a:r>
            <a:endParaRPr>
              <a:solidFill>
                <a:srgbClr val="FF0000"/>
              </a:solidFill>
              <a:latin typeface="Comic Sans MS"/>
              <a:ea typeface="Comic Sans MS"/>
              <a:cs typeface="Comic Sans MS"/>
              <a:sym typeface="Comic Sans MS"/>
            </a:endParaRPr>
          </a:p>
          <a:p>
            <a:pPr marL="0" lvl="0" indent="0" algn="l" rtl="0">
              <a:spcBef>
                <a:spcPts val="360"/>
              </a:spcBef>
              <a:spcAft>
                <a:spcPts val="0"/>
              </a:spcAft>
              <a:buNone/>
            </a:pPr>
            <a:endParaRPr>
              <a:solidFill>
                <a:srgbClr val="FF0000"/>
              </a:solidFill>
              <a:latin typeface="Comic Sans MS"/>
              <a:ea typeface="Comic Sans MS"/>
              <a:cs typeface="Comic Sans MS"/>
              <a:sym typeface="Comic Sans MS"/>
            </a:endParaRPr>
          </a:p>
          <a:p>
            <a:pPr marL="0" lvl="0" indent="0" algn="l" rtl="0">
              <a:spcBef>
                <a:spcPts val="360"/>
              </a:spcBef>
              <a:spcAft>
                <a:spcPts val="0"/>
              </a:spcAft>
              <a:buNone/>
            </a:pPr>
            <a:r>
              <a:rPr lang="en-US" u="sng">
                <a:solidFill>
                  <a:schemeClr val="hlink"/>
                </a:solidFill>
                <a:latin typeface="Comic Sans MS"/>
                <a:ea typeface="Comic Sans MS"/>
                <a:cs typeface="Comic Sans MS"/>
                <a:sym typeface="Comic Sans MS"/>
                <a:hlinkClick r:id="rId3"/>
              </a:rPr>
              <a:t>https://www.pgl.co.uk/en-gb/adventure-holidays/centres/boreatton-park</a:t>
            </a:r>
            <a:endParaRPr>
              <a:solidFill>
                <a:srgbClr val="FF0000"/>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323850" y="1428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3CC33"/>
              </a:buClr>
              <a:buSzPts val="4400"/>
              <a:buFont typeface="Comic Sans MS"/>
              <a:buNone/>
            </a:pPr>
            <a:r>
              <a:rPr lang="en-US" sz="4400" b="0" i="0" u="none">
                <a:solidFill>
                  <a:srgbClr val="33CC33"/>
                </a:solidFill>
                <a:latin typeface="Comic Sans MS"/>
                <a:ea typeface="Comic Sans MS"/>
                <a:cs typeface="Comic Sans MS"/>
                <a:sym typeface="Comic Sans MS"/>
              </a:rPr>
              <a:t> </a:t>
            </a:r>
            <a:r>
              <a:rPr lang="en-US" sz="4400" b="0" i="0" u="none">
                <a:solidFill>
                  <a:srgbClr val="FF0000"/>
                </a:solidFill>
                <a:latin typeface="Comic Sans MS"/>
                <a:ea typeface="Comic Sans MS"/>
                <a:cs typeface="Comic Sans MS"/>
                <a:sym typeface="Comic Sans MS"/>
              </a:rPr>
              <a:t>Activities - We will </a:t>
            </a:r>
            <a:r>
              <a:rPr lang="en-US">
                <a:solidFill>
                  <a:srgbClr val="FF0000"/>
                </a:solidFill>
                <a:latin typeface="Comic Sans MS"/>
                <a:ea typeface="Comic Sans MS"/>
                <a:cs typeface="Comic Sans MS"/>
                <a:sym typeface="Comic Sans MS"/>
              </a:rPr>
              <a:t>find out 4 weeks before we go!</a:t>
            </a:r>
            <a:endParaRPr>
              <a:solidFill>
                <a:srgbClr val="FF0000"/>
              </a:solidFill>
              <a:latin typeface="Comic Sans MS"/>
              <a:ea typeface="Comic Sans MS"/>
              <a:cs typeface="Comic Sans MS"/>
              <a:sym typeface="Comic Sans MS"/>
            </a:endParaRPr>
          </a:p>
        </p:txBody>
      </p:sp>
      <p:sp>
        <p:nvSpPr>
          <p:cNvPr id="117" name="Google Shape;117;p18"/>
          <p:cNvSpPr txBox="1"/>
          <p:nvPr/>
        </p:nvSpPr>
        <p:spPr>
          <a:xfrm>
            <a:off x="383600" y="1429275"/>
            <a:ext cx="8229600" cy="514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Raft Building </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Orienteering </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Challenge Course</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Canoeing </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Zip Wire </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Rifle Shooting </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Archery</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Abseiling </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High Ropes Course </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Low Ropes Course </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Climbing Wall </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Giant Swing </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Trapeze</a:t>
            </a:r>
            <a:endParaRPr sz="23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US" sz="2300">
                <a:solidFill>
                  <a:srgbClr val="FF0000"/>
                </a:solidFill>
                <a:latin typeface="Comic Sans MS"/>
                <a:ea typeface="Comic Sans MS"/>
                <a:cs typeface="Comic Sans MS"/>
                <a:sym typeface="Comic Sans MS"/>
              </a:rPr>
              <a:t>Kayaking</a:t>
            </a:r>
            <a:endParaRPr sz="2300">
              <a:solidFill>
                <a:srgbClr val="FF0000"/>
              </a:solidFill>
              <a:latin typeface="Comic Sans MS"/>
              <a:ea typeface="Comic Sans MS"/>
              <a:cs typeface="Comic Sans MS"/>
              <a:sym typeface="Comic Sans MS"/>
            </a:endParaRPr>
          </a:p>
        </p:txBody>
      </p:sp>
      <p:pic>
        <p:nvPicPr>
          <p:cNvPr id="118" name="Google Shape;118;p18"/>
          <p:cNvPicPr preferRelativeResize="0"/>
          <p:nvPr/>
        </p:nvPicPr>
        <p:blipFill>
          <a:blip r:embed="rId3">
            <a:alphaModFix/>
          </a:blip>
          <a:stretch>
            <a:fillRect/>
          </a:stretch>
        </p:blipFill>
        <p:spPr>
          <a:xfrm>
            <a:off x="4112300" y="2294363"/>
            <a:ext cx="4805200" cy="270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19087" y="-285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3600"/>
              <a:buFont typeface="Comic Sans MS"/>
              <a:buNone/>
            </a:pPr>
            <a:r>
              <a:rPr lang="en-US" sz="3600" b="1" i="0" u="none">
                <a:solidFill>
                  <a:srgbClr val="FF0000"/>
                </a:solidFill>
                <a:latin typeface="Comic Sans MS"/>
                <a:ea typeface="Comic Sans MS"/>
                <a:cs typeface="Comic Sans MS"/>
                <a:sym typeface="Comic Sans MS"/>
              </a:rPr>
              <a:t>A Sample Day </a:t>
            </a:r>
            <a:endParaRPr/>
          </a:p>
        </p:txBody>
      </p:sp>
      <p:graphicFrame>
        <p:nvGraphicFramePr>
          <p:cNvPr id="124" name="Google Shape;124;p19"/>
          <p:cNvGraphicFramePr/>
          <p:nvPr/>
        </p:nvGraphicFramePr>
        <p:xfrm>
          <a:off x="468312" y="908050"/>
          <a:ext cx="3000000" cy="3000000"/>
        </p:xfrm>
        <a:graphic>
          <a:graphicData uri="http://schemas.openxmlformats.org/drawingml/2006/table">
            <a:tbl>
              <a:tblPr>
                <a:noFill/>
                <a:tableStyleId>{4F2FA0DF-5681-4265-A0C6-5A59CA59708A}</a:tableStyleId>
              </a:tblPr>
              <a:tblGrid>
                <a:gridCol w="4181475">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185725">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Typical timings</a:t>
                      </a:r>
                      <a:endParaRPr/>
                    </a:p>
                  </a:txBody>
                  <a:tcPr marL="25725" marR="25725" marT="12850" marB="12850" anchor="ctr">
                    <a:lnT w="12700" cap="flat" cmpd="sng">
                      <a:solidFill>
                        <a:srgbClr val="000000"/>
                      </a:solidFill>
                      <a:prstDash val="solid"/>
                      <a:round/>
                      <a:headEnd type="none" w="sm" len="sm"/>
                      <a:tailEnd type="none" w="sm" len="sm"/>
                    </a:lnT>
                    <a:lnB w="9525" cap="flat" cmpd="sng">
                      <a:solidFill>
                        <a:srgbClr val="78D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Activities</a:t>
                      </a:r>
                      <a:endParaRPr/>
                    </a:p>
                  </a:txBody>
                  <a:tcPr marL="25725" marR="25725" marT="12850" marB="12850" anchor="ctr">
                    <a:lnT w="9525" cap="flat" cmpd="sng">
                      <a:solidFill>
                        <a:srgbClr val="40D222"/>
                      </a:solidFill>
                      <a:prstDash val="solid"/>
                      <a:round/>
                      <a:headEnd type="none" w="sm" len="sm"/>
                      <a:tailEnd type="none" w="sm" len="sm"/>
                    </a:lnT>
                    <a:lnB w="9525" cap="flat" cmpd="sng">
                      <a:solidFill>
                        <a:srgbClr val="78D222"/>
                      </a:solidFill>
                      <a:prstDash val="solid"/>
                      <a:round/>
                      <a:headEnd type="none" w="sm" len="sm"/>
                      <a:tailEnd type="none" w="sm" len="sm"/>
                    </a:lnB>
                  </a:tcPr>
                </a:tc>
                <a:extLst>
                  <a:ext uri="{0D108BD9-81ED-4DB2-BD59-A6C34878D82A}">
                    <a16:rowId xmlns:a16="http://schemas.microsoft.com/office/drawing/2014/main" val="10000"/>
                  </a:ext>
                </a:extLst>
              </a:tr>
              <a:tr h="346075">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07:00</a:t>
                      </a:r>
                      <a:endParaRPr/>
                    </a:p>
                  </a:txBody>
                  <a:tcPr marL="25725" marR="25725" marT="12850" marB="12850" anchor="ctr">
                    <a:lnT w="9525" cap="flat" cmpd="sng">
                      <a:solidFill>
                        <a:srgbClr val="78D222"/>
                      </a:solidFill>
                      <a:prstDash val="solid"/>
                      <a:round/>
                      <a:headEnd type="none" w="sm" len="sm"/>
                      <a:tailEnd type="none" w="sm" len="sm"/>
                    </a:lnT>
                    <a:lnB w="9525" cap="flat" cmpd="sng">
                      <a:solidFill>
                        <a:srgbClr val="C0D5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Your Group Leader will wake you up so that you can get up and get ready for the day ahead.</a:t>
                      </a:r>
                      <a:endParaRPr/>
                    </a:p>
                  </a:txBody>
                  <a:tcPr marL="25725" marR="25725" marT="12850" marB="12850" anchor="ctr">
                    <a:lnT w="9525" cap="flat" cmpd="sng">
                      <a:solidFill>
                        <a:srgbClr val="78D222"/>
                      </a:solidFill>
                      <a:prstDash val="solid"/>
                      <a:round/>
                      <a:headEnd type="none" w="sm" len="sm"/>
                      <a:tailEnd type="none" w="sm" len="sm"/>
                    </a:lnT>
                    <a:lnB w="9525" cap="flat" cmpd="sng">
                      <a:solidFill>
                        <a:srgbClr val="C0D522"/>
                      </a:solidFill>
                      <a:prstDash val="solid"/>
                      <a:round/>
                      <a:headEnd type="none" w="sm" len="sm"/>
                      <a:tailEnd type="none" w="sm" len="sm"/>
                    </a:lnB>
                  </a:tcPr>
                </a:tc>
                <a:extLst>
                  <a:ext uri="{0D108BD9-81ED-4DB2-BD59-A6C34878D82A}">
                    <a16:rowId xmlns:a16="http://schemas.microsoft.com/office/drawing/2014/main" val="10001"/>
                  </a:ext>
                </a:extLst>
              </a:tr>
              <a:tr h="1052500">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08:00</a:t>
                      </a:r>
                      <a:endParaRPr/>
                    </a:p>
                  </a:txBody>
                  <a:tcPr marL="25725" marR="25725" marT="12850" marB="12850" anchor="ctr">
                    <a:lnT w="9525" cap="flat" cmpd="sng">
                      <a:solidFill>
                        <a:srgbClr val="C0D522"/>
                      </a:solidFill>
                      <a:prstDash val="solid"/>
                      <a:round/>
                      <a:headEnd type="none" w="sm" len="sm"/>
                      <a:tailEnd type="none" w="sm" len="sm"/>
                    </a:lnT>
                    <a:lnB w="9525" cap="flat" cmpd="sng">
                      <a:solidFill>
                        <a:srgbClr val="40D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Off to the dining room with the rest of your group to fuel up for the day, you’ll need plenty of energy to keep you going. Breakfast includes cereals, toast, yogurts, porridge, and cooked breakfast – you choose!</a:t>
                      </a:r>
                      <a:br>
                        <a:rPr lang="en-US" sz="1000" b="0" i="0" u="none" strike="noStrike" cap="none">
                          <a:solidFill>
                            <a:srgbClr val="FF0000"/>
                          </a:solidFill>
                          <a:latin typeface="Comic Sans MS"/>
                          <a:ea typeface="Comic Sans MS"/>
                          <a:cs typeface="Comic Sans MS"/>
                          <a:sym typeface="Comic Sans MS"/>
                        </a:rPr>
                      </a:br>
                      <a:r>
                        <a:rPr lang="en-US" sz="1000" b="0" i="0" u="none" strike="noStrike" cap="none">
                          <a:solidFill>
                            <a:srgbClr val="FF0000"/>
                          </a:solidFill>
                          <a:latin typeface="Comic Sans MS"/>
                          <a:ea typeface="Comic Sans MS"/>
                          <a:cs typeface="Comic Sans MS"/>
                          <a:sym typeface="Comic Sans MS"/>
                        </a:rPr>
                        <a:t>Don’t forget to refill your drinks bottle before you head off to your first activity.</a:t>
                      </a:r>
                      <a:endParaRPr/>
                    </a:p>
                  </a:txBody>
                  <a:tcPr marL="25725" marR="25725" marT="12850" marB="12850" anchor="ctr">
                    <a:lnT w="9525" cap="flat" cmpd="sng">
                      <a:solidFill>
                        <a:srgbClr val="C0D522"/>
                      </a:solidFill>
                      <a:prstDash val="solid"/>
                      <a:round/>
                      <a:headEnd type="none" w="sm" len="sm"/>
                      <a:tailEnd type="none" w="sm" len="sm"/>
                    </a:lnT>
                    <a:lnB w="9525" cap="flat" cmpd="sng">
                      <a:solidFill>
                        <a:srgbClr val="40D222"/>
                      </a:solidFill>
                      <a:prstDash val="solid"/>
                      <a:round/>
                      <a:headEnd type="none" w="sm" len="sm"/>
                      <a:tailEnd type="none" w="sm" len="sm"/>
                    </a:lnB>
                  </a:tcPr>
                </a:tc>
                <a:extLst>
                  <a:ext uri="{0D108BD9-81ED-4DB2-BD59-A6C34878D82A}">
                    <a16:rowId xmlns:a16="http://schemas.microsoft.com/office/drawing/2014/main" val="10002"/>
                  </a:ext>
                </a:extLst>
              </a:tr>
              <a:tr h="346075">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09:15</a:t>
                      </a:r>
                      <a:br>
                        <a:rPr lang="en-US" sz="1000" b="0" i="0" u="none" strike="noStrike" cap="none">
                          <a:solidFill>
                            <a:srgbClr val="FF0000"/>
                          </a:solidFill>
                          <a:latin typeface="Comic Sans MS"/>
                          <a:ea typeface="Comic Sans MS"/>
                          <a:cs typeface="Comic Sans MS"/>
                          <a:sym typeface="Comic Sans MS"/>
                        </a:rPr>
                      </a:br>
                      <a:r>
                        <a:rPr lang="en-US" sz="1000" b="0" i="0" u="none" strike="noStrike" cap="none">
                          <a:solidFill>
                            <a:srgbClr val="FF0000"/>
                          </a:solidFill>
                          <a:latin typeface="Comic Sans MS"/>
                          <a:ea typeface="Comic Sans MS"/>
                          <a:cs typeface="Comic Sans MS"/>
                          <a:sym typeface="Comic Sans MS"/>
                        </a:rPr>
                        <a:t>Session 1</a:t>
                      </a:r>
                      <a:endParaRPr/>
                    </a:p>
                  </a:txBody>
                  <a:tcPr marL="25725" marR="25725" marT="12850" marB="12850" anchor="ctr">
                    <a:lnT w="9525" cap="flat" cmpd="sng">
                      <a:solidFill>
                        <a:srgbClr val="40D222"/>
                      </a:solidFill>
                      <a:prstDash val="solid"/>
                      <a:round/>
                      <a:headEnd type="none" w="sm" len="sm"/>
                      <a:tailEnd type="none" w="sm" len="sm"/>
                    </a:lnT>
                    <a:lnB w="9525" cap="flat" cmpd="sng">
                      <a:solidFill>
                        <a:srgbClr val="78D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Giant Swing</a:t>
                      </a:r>
                      <a:endParaRPr/>
                    </a:p>
                  </a:txBody>
                  <a:tcPr marL="25725" marR="25725" marT="12850" marB="12850" anchor="ctr">
                    <a:lnT w="9525" cap="flat" cmpd="sng">
                      <a:solidFill>
                        <a:srgbClr val="40D222"/>
                      </a:solidFill>
                      <a:prstDash val="solid"/>
                      <a:round/>
                      <a:headEnd type="none" w="sm" len="sm"/>
                      <a:tailEnd type="none" w="sm" len="sm"/>
                    </a:lnT>
                    <a:lnB w="9525" cap="flat" cmpd="sng">
                      <a:solidFill>
                        <a:srgbClr val="78D222"/>
                      </a:solidFill>
                      <a:prstDash val="solid"/>
                      <a:round/>
                      <a:headEnd type="none" w="sm" len="sm"/>
                      <a:tailEnd type="none" w="sm" len="sm"/>
                    </a:lnB>
                  </a:tcPr>
                </a:tc>
                <a:extLst>
                  <a:ext uri="{0D108BD9-81ED-4DB2-BD59-A6C34878D82A}">
                    <a16:rowId xmlns:a16="http://schemas.microsoft.com/office/drawing/2014/main" val="10003"/>
                  </a:ext>
                </a:extLst>
              </a:tr>
              <a:tr h="346075">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10:45</a:t>
                      </a:r>
                      <a:endParaRPr/>
                    </a:p>
                  </a:txBody>
                  <a:tcPr marL="25725" marR="25725" marT="12850" marB="12850" anchor="ctr">
                    <a:lnT w="9525" cap="flat" cmpd="sng">
                      <a:solidFill>
                        <a:srgbClr val="78D222"/>
                      </a:solidFill>
                      <a:prstDash val="solid"/>
                      <a:round/>
                      <a:headEnd type="none" w="sm" len="sm"/>
                      <a:tailEnd type="none" w="sm" len="sm"/>
                    </a:lnT>
                    <a:lnB w="9525" cap="flat" cmpd="sng">
                      <a:solidFill>
                        <a:srgbClr val="40D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Break. Catch your breath and have a quick drink before your next session.</a:t>
                      </a:r>
                      <a:endParaRPr/>
                    </a:p>
                  </a:txBody>
                  <a:tcPr marL="25725" marR="25725" marT="12850" marB="12850" anchor="ctr">
                    <a:lnT w="9525" cap="flat" cmpd="sng">
                      <a:solidFill>
                        <a:srgbClr val="78D222"/>
                      </a:solidFill>
                      <a:prstDash val="solid"/>
                      <a:round/>
                      <a:headEnd type="none" w="sm" len="sm"/>
                      <a:tailEnd type="none" w="sm" len="sm"/>
                    </a:lnT>
                    <a:lnB w="9525" cap="flat" cmpd="sng">
                      <a:solidFill>
                        <a:srgbClr val="40D222"/>
                      </a:solidFill>
                      <a:prstDash val="solid"/>
                      <a:round/>
                      <a:headEnd type="none" w="sm" len="sm"/>
                      <a:tailEnd type="none" w="sm" len="sm"/>
                    </a:lnB>
                  </a:tcPr>
                </a:tc>
                <a:extLst>
                  <a:ext uri="{0D108BD9-81ED-4DB2-BD59-A6C34878D82A}">
                    <a16:rowId xmlns:a16="http://schemas.microsoft.com/office/drawing/2014/main" val="10004"/>
                  </a:ext>
                </a:extLst>
              </a:tr>
              <a:tr h="344475">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11:00</a:t>
                      </a:r>
                      <a:br>
                        <a:rPr lang="en-US" sz="1000" b="0" i="0" u="none" strike="noStrike" cap="none">
                          <a:solidFill>
                            <a:srgbClr val="FF0000"/>
                          </a:solidFill>
                          <a:latin typeface="Comic Sans MS"/>
                          <a:ea typeface="Comic Sans MS"/>
                          <a:cs typeface="Comic Sans MS"/>
                          <a:sym typeface="Comic Sans MS"/>
                        </a:rPr>
                      </a:br>
                      <a:r>
                        <a:rPr lang="en-US" sz="1000" b="0" i="0" u="none" strike="noStrike" cap="none">
                          <a:solidFill>
                            <a:srgbClr val="FF0000"/>
                          </a:solidFill>
                          <a:latin typeface="Comic Sans MS"/>
                          <a:ea typeface="Comic Sans MS"/>
                          <a:cs typeface="Comic Sans MS"/>
                          <a:sym typeface="Comic Sans MS"/>
                        </a:rPr>
                        <a:t>Session 2</a:t>
                      </a:r>
                      <a:endParaRPr/>
                    </a:p>
                  </a:txBody>
                  <a:tcPr marL="25725" marR="25725" marT="12850" marB="12850" anchor="ctr">
                    <a:lnT w="9525" cap="flat" cmpd="sng">
                      <a:solidFill>
                        <a:srgbClr val="40D222"/>
                      </a:solidFill>
                      <a:prstDash val="solid"/>
                      <a:round/>
                      <a:headEnd type="none" w="sm" len="sm"/>
                      <a:tailEnd type="none" w="sm" len="sm"/>
                    </a:lnT>
                    <a:lnB w="9525" cap="flat" cmpd="sng">
                      <a:solidFill>
                        <a:srgbClr val="30CF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a:solidFill>
                            <a:srgbClr val="FF0000"/>
                          </a:solidFill>
                          <a:latin typeface="Comic Sans MS"/>
                          <a:ea typeface="Comic Sans MS"/>
                          <a:cs typeface="Comic Sans MS"/>
                          <a:sym typeface="Comic Sans MS"/>
                        </a:rPr>
                        <a:t>High Ropes Course </a:t>
                      </a:r>
                      <a:endParaRPr/>
                    </a:p>
                  </a:txBody>
                  <a:tcPr marL="25725" marR="25725" marT="12850" marB="12850" anchor="ctr">
                    <a:lnT w="9525" cap="flat" cmpd="sng">
                      <a:solidFill>
                        <a:srgbClr val="40D222"/>
                      </a:solidFill>
                      <a:prstDash val="solid"/>
                      <a:round/>
                      <a:headEnd type="none" w="sm" len="sm"/>
                      <a:tailEnd type="none" w="sm" len="sm"/>
                    </a:lnT>
                    <a:lnB w="9525" cap="flat" cmpd="sng">
                      <a:solidFill>
                        <a:srgbClr val="30CF22"/>
                      </a:solidFill>
                      <a:prstDash val="solid"/>
                      <a:round/>
                      <a:headEnd type="none" w="sm" len="sm"/>
                      <a:tailEnd type="none" w="sm" len="sm"/>
                    </a:lnB>
                  </a:tcPr>
                </a:tc>
                <a:extLst>
                  <a:ext uri="{0D108BD9-81ED-4DB2-BD59-A6C34878D82A}">
                    <a16:rowId xmlns:a16="http://schemas.microsoft.com/office/drawing/2014/main" val="10005"/>
                  </a:ext>
                </a:extLst>
              </a:tr>
              <a:tr h="666750">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12:30-14:00</a:t>
                      </a:r>
                      <a:endParaRPr/>
                    </a:p>
                  </a:txBody>
                  <a:tcPr marL="25725" marR="25725" marT="12850" marB="12850" anchor="ctr">
                    <a:lnT w="9525" cap="flat" cmpd="sng">
                      <a:solidFill>
                        <a:srgbClr val="30CF22"/>
                      </a:solidFill>
                      <a:prstDash val="solid"/>
                      <a:round/>
                      <a:headEnd type="none" w="sm" len="sm"/>
                      <a:tailEnd type="none" w="sm" len="sm"/>
                    </a:lnT>
                    <a:lnB w="9525" cap="flat" cmpd="sng">
                      <a:solidFill>
                        <a:srgbClr val="30CF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Worked up an appetite? Great – it’s time to replenish your energy stores with the dining room.</a:t>
                      </a:r>
                      <a:endParaRPr/>
                    </a:p>
                  </a:txBody>
                  <a:tcPr marL="25725" marR="25725" marT="12850" marB="12850" anchor="ctr">
                    <a:lnT w="9525" cap="flat" cmpd="sng">
                      <a:solidFill>
                        <a:srgbClr val="30CF22"/>
                      </a:solidFill>
                      <a:prstDash val="solid"/>
                      <a:round/>
                      <a:headEnd type="none" w="sm" len="sm"/>
                      <a:tailEnd type="none" w="sm" len="sm"/>
                    </a:lnT>
                    <a:lnB w="9525" cap="flat" cmpd="sng">
                      <a:solidFill>
                        <a:srgbClr val="30CF22"/>
                      </a:solidFill>
                      <a:prstDash val="solid"/>
                      <a:round/>
                      <a:headEnd type="none" w="sm" len="sm"/>
                      <a:tailEnd type="none" w="sm" len="sm"/>
                    </a:lnB>
                  </a:tcPr>
                </a:tc>
                <a:extLst>
                  <a:ext uri="{0D108BD9-81ED-4DB2-BD59-A6C34878D82A}">
                    <a16:rowId xmlns:a16="http://schemas.microsoft.com/office/drawing/2014/main" val="10006"/>
                  </a:ext>
                </a:extLst>
              </a:tr>
              <a:tr h="346075">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14:15</a:t>
                      </a:r>
                      <a:br>
                        <a:rPr lang="en-US" sz="1000" b="0" i="0" u="none" strike="noStrike" cap="none">
                          <a:solidFill>
                            <a:srgbClr val="FF0000"/>
                          </a:solidFill>
                          <a:latin typeface="Comic Sans MS"/>
                          <a:ea typeface="Comic Sans MS"/>
                          <a:cs typeface="Comic Sans MS"/>
                          <a:sym typeface="Comic Sans MS"/>
                        </a:rPr>
                      </a:br>
                      <a:r>
                        <a:rPr lang="en-US" sz="1000" b="0" i="0" u="none" strike="noStrike" cap="none">
                          <a:solidFill>
                            <a:srgbClr val="FF0000"/>
                          </a:solidFill>
                          <a:latin typeface="Comic Sans MS"/>
                          <a:ea typeface="Comic Sans MS"/>
                          <a:cs typeface="Comic Sans MS"/>
                          <a:sym typeface="Comic Sans MS"/>
                        </a:rPr>
                        <a:t>Session 3</a:t>
                      </a:r>
                      <a:endParaRPr/>
                    </a:p>
                  </a:txBody>
                  <a:tcPr marL="25725" marR="25725" marT="12850" marB="12850" anchor="ctr">
                    <a:lnT w="9525" cap="flat" cmpd="sng">
                      <a:solidFill>
                        <a:srgbClr val="30CF22"/>
                      </a:solidFill>
                      <a:prstDash val="solid"/>
                      <a:round/>
                      <a:headEnd type="none" w="sm" len="sm"/>
                      <a:tailEnd type="none" w="sm" len="sm"/>
                    </a:lnT>
                    <a:lnB w="9525" cap="flat" cmpd="sng">
                      <a:solidFill>
                        <a:srgbClr val="F8D5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Archery</a:t>
                      </a:r>
                      <a:endParaRPr/>
                    </a:p>
                  </a:txBody>
                  <a:tcPr marL="25725" marR="25725" marT="12850" marB="12850" anchor="ctr">
                    <a:lnT w="9525" cap="flat" cmpd="sng">
                      <a:solidFill>
                        <a:srgbClr val="30CF22"/>
                      </a:solidFill>
                      <a:prstDash val="solid"/>
                      <a:round/>
                      <a:headEnd type="none" w="sm" len="sm"/>
                      <a:tailEnd type="none" w="sm" len="sm"/>
                    </a:lnT>
                    <a:lnB w="9525" cap="flat" cmpd="sng">
                      <a:solidFill>
                        <a:srgbClr val="F8D522"/>
                      </a:solidFill>
                      <a:prstDash val="solid"/>
                      <a:round/>
                      <a:headEnd type="none" w="sm" len="sm"/>
                      <a:tailEnd type="none" w="sm" len="sm"/>
                    </a:lnB>
                  </a:tcPr>
                </a:tc>
                <a:extLst>
                  <a:ext uri="{0D108BD9-81ED-4DB2-BD59-A6C34878D82A}">
                    <a16:rowId xmlns:a16="http://schemas.microsoft.com/office/drawing/2014/main" val="10007"/>
                  </a:ext>
                </a:extLst>
              </a:tr>
              <a:tr h="344475">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15:45-16:00</a:t>
                      </a:r>
                      <a:endParaRPr/>
                    </a:p>
                  </a:txBody>
                  <a:tcPr marL="25725" marR="25725" marT="12850" marB="12850" anchor="ctr">
                    <a:lnT w="9525" cap="flat" cmpd="sng">
                      <a:solidFill>
                        <a:srgbClr val="F8D522"/>
                      </a:solidFill>
                      <a:prstDash val="solid"/>
                      <a:round/>
                      <a:headEnd type="none" w="sm" len="sm"/>
                      <a:tailEnd type="none" w="sm" len="sm"/>
                    </a:lnT>
                    <a:lnB w="9525" cap="flat" cmpd="sng">
                      <a:solidFill>
                        <a:srgbClr val="68CF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A chance for a breather and a drink before your Groupie takes you to your next activity.</a:t>
                      </a:r>
                      <a:endParaRPr/>
                    </a:p>
                  </a:txBody>
                  <a:tcPr marL="25725" marR="25725" marT="12850" marB="12850" anchor="ctr">
                    <a:lnT w="9525" cap="flat" cmpd="sng">
                      <a:solidFill>
                        <a:srgbClr val="F8D522"/>
                      </a:solidFill>
                      <a:prstDash val="solid"/>
                      <a:round/>
                      <a:headEnd type="none" w="sm" len="sm"/>
                      <a:tailEnd type="none" w="sm" len="sm"/>
                    </a:lnT>
                    <a:lnB w="9525" cap="flat" cmpd="sng">
                      <a:solidFill>
                        <a:srgbClr val="68CF22"/>
                      </a:solidFill>
                      <a:prstDash val="solid"/>
                      <a:round/>
                      <a:headEnd type="none" w="sm" len="sm"/>
                      <a:tailEnd type="none" w="sm" len="sm"/>
                    </a:lnB>
                  </a:tcPr>
                </a:tc>
                <a:extLst>
                  <a:ext uri="{0D108BD9-81ED-4DB2-BD59-A6C34878D82A}">
                    <a16:rowId xmlns:a16="http://schemas.microsoft.com/office/drawing/2014/main" val="10008"/>
                  </a:ext>
                </a:extLst>
              </a:tr>
              <a:tr h="346075">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16:00</a:t>
                      </a:r>
                      <a:br>
                        <a:rPr lang="en-US" sz="1000" b="0" i="0" u="none" strike="noStrike" cap="none">
                          <a:solidFill>
                            <a:srgbClr val="FF0000"/>
                          </a:solidFill>
                          <a:latin typeface="Comic Sans MS"/>
                          <a:ea typeface="Comic Sans MS"/>
                          <a:cs typeface="Comic Sans MS"/>
                          <a:sym typeface="Comic Sans MS"/>
                        </a:rPr>
                      </a:br>
                      <a:r>
                        <a:rPr lang="en-US" sz="1000" b="0" i="0" u="none" strike="noStrike" cap="none">
                          <a:solidFill>
                            <a:srgbClr val="FF0000"/>
                          </a:solidFill>
                          <a:latin typeface="Comic Sans MS"/>
                          <a:ea typeface="Comic Sans MS"/>
                          <a:cs typeface="Comic Sans MS"/>
                          <a:sym typeface="Comic Sans MS"/>
                        </a:rPr>
                        <a:t>Session 4</a:t>
                      </a:r>
                      <a:endParaRPr/>
                    </a:p>
                  </a:txBody>
                  <a:tcPr marL="25725" marR="25725" marT="12850" marB="12850" anchor="ctr">
                    <a:lnT w="9525" cap="flat" cmpd="sng">
                      <a:solidFill>
                        <a:srgbClr val="68CF22"/>
                      </a:solidFill>
                      <a:prstDash val="solid"/>
                      <a:round/>
                      <a:headEnd type="none" w="sm" len="sm"/>
                      <a:tailEnd type="none" w="sm" len="sm"/>
                    </a:lnT>
                    <a:lnB w="9525" cap="flat" cmpd="sng">
                      <a:solidFill>
                        <a:srgbClr val="C0D5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Orienteering </a:t>
                      </a:r>
                      <a:endParaRPr/>
                    </a:p>
                  </a:txBody>
                  <a:tcPr marL="25725" marR="25725" marT="12850" marB="12850" anchor="ctr">
                    <a:lnT w="9525" cap="flat" cmpd="sng">
                      <a:solidFill>
                        <a:srgbClr val="68CF22"/>
                      </a:solidFill>
                      <a:prstDash val="solid"/>
                      <a:round/>
                      <a:headEnd type="none" w="sm" len="sm"/>
                      <a:tailEnd type="none" w="sm" len="sm"/>
                    </a:lnT>
                    <a:lnB w="9525" cap="flat" cmpd="sng">
                      <a:solidFill>
                        <a:srgbClr val="C0D522"/>
                      </a:solidFill>
                      <a:prstDash val="solid"/>
                      <a:round/>
                      <a:headEnd type="none" w="sm" len="sm"/>
                      <a:tailEnd type="none" w="sm" len="sm"/>
                    </a:lnB>
                  </a:tcPr>
                </a:tc>
                <a:extLst>
                  <a:ext uri="{0D108BD9-81ED-4DB2-BD59-A6C34878D82A}">
                    <a16:rowId xmlns:a16="http://schemas.microsoft.com/office/drawing/2014/main" val="10009"/>
                  </a:ext>
                </a:extLst>
              </a:tr>
              <a:tr h="506400">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18:00</a:t>
                      </a:r>
                      <a:endParaRPr/>
                    </a:p>
                  </a:txBody>
                  <a:tcPr marL="25725" marR="25725" marT="12850" marB="12850" anchor="ctr">
                    <a:lnT w="9525" cap="flat" cmpd="sng">
                      <a:solidFill>
                        <a:srgbClr val="C0D522"/>
                      </a:solidFill>
                      <a:prstDash val="solid"/>
                      <a:round/>
                      <a:headEnd type="none" w="sm" len="sm"/>
                      <a:tailEnd type="none" w="sm" len="sm"/>
                    </a:lnT>
                    <a:lnB w="9525" cap="flat" cmpd="sng">
                      <a:solidFill>
                        <a:srgbClr val="78D2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Time to eat again – a different menu each day (and did we mention, often evening meals come with a hot pudding too – or you can stick with fruit if you prefer).</a:t>
                      </a:r>
                      <a:endParaRPr/>
                    </a:p>
                  </a:txBody>
                  <a:tcPr marL="25725" marR="25725" marT="12850" marB="12850" anchor="ctr">
                    <a:lnT w="9525" cap="flat" cmpd="sng">
                      <a:solidFill>
                        <a:srgbClr val="C0D522"/>
                      </a:solidFill>
                      <a:prstDash val="solid"/>
                      <a:round/>
                      <a:headEnd type="none" w="sm" len="sm"/>
                      <a:tailEnd type="none" w="sm" len="sm"/>
                    </a:lnT>
                    <a:lnB w="9525" cap="flat" cmpd="sng">
                      <a:solidFill>
                        <a:srgbClr val="78D222"/>
                      </a:solidFill>
                      <a:prstDash val="solid"/>
                      <a:round/>
                      <a:headEnd type="none" w="sm" len="sm"/>
                      <a:tailEnd type="none" w="sm" len="sm"/>
                    </a:lnB>
                  </a:tcPr>
                </a:tc>
                <a:extLst>
                  <a:ext uri="{0D108BD9-81ED-4DB2-BD59-A6C34878D82A}">
                    <a16:rowId xmlns:a16="http://schemas.microsoft.com/office/drawing/2014/main" val="10010"/>
                  </a:ext>
                </a:extLst>
              </a:tr>
              <a:tr h="504825">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19:00</a:t>
                      </a:r>
                      <a:endParaRPr/>
                    </a:p>
                  </a:txBody>
                  <a:tcPr marL="25725" marR="25725" marT="12850" marB="12850" anchor="ctr">
                    <a:lnT w="9525" cap="flat" cmpd="sng">
                      <a:solidFill>
                        <a:srgbClr val="78D222"/>
                      </a:solidFill>
                      <a:prstDash val="solid"/>
                      <a:round/>
                      <a:headEnd type="none" w="sm" len="sm"/>
                      <a:tailEnd type="none" w="sm" len="sm"/>
                    </a:lnT>
                    <a:lnB w="9525" cap="flat" cmpd="sng">
                      <a:solidFill>
                        <a:srgbClr val="28D12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Talent shows, campfires, quizzes and much more – your evening entertainment programme gives you the chance to get together with everyone else in your group and have some laughs.</a:t>
                      </a:r>
                      <a:endParaRPr/>
                    </a:p>
                  </a:txBody>
                  <a:tcPr marL="25725" marR="25725" marT="12850" marB="12850" anchor="ctr">
                    <a:lnT w="9525" cap="flat" cmpd="sng">
                      <a:solidFill>
                        <a:srgbClr val="78D222"/>
                      </a:solidFill>
                      <a:prstDash val="solid"/>
                      <a:round/>
                      <a:headEnd type="none" w="sm" len="sm"/>
                      <a:tailEnd type="none" w="sm" len="sm"/>
                    </a:lnT>
                    <a:lnB w="9525" cap="flat" cmpd="sng">
                      <a:solidFill>
                        <a:srgbClr val="28D122"/>
                      </a:solidFill>
                      <a:prstDash val="solid"/>
                      <a:round/>
                      <a:headEnd type="none" w="sm" len="sm"/>
                      <a:tailEnd type="none" w="sm" len="sm"/>
                    </a:lnB>
                  </a:tcPr>
                </a:tc>
                <a:extLst>
                  <a:ext uri="{0D108BD9-81ED-4DB2-BD59-A6C34878D82A}">
                    <a16:rowId xmlns:a16="http://schemas.microsoft.com/office/drawing/2014/main" val="10011"/>
                  </a:ext>
                </a:extLst>
              </a:tr>
              <a:tr h="506400">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21:00-2</a:t>
                      </a:r>
                      <a:r>
                        <a:rPr lang="en-US" sz="1000">
                          <a:solidFill>
                            <a:srgbClr val="FF0000"/>
                          </a:solidFill>
                          <a:latin typeface="Comic Sans MS"/>
                          <a:ea typeface="Comic Sans MS"/>
                          <a:cs typeface="Comic Sans MS"/>
                          <a:sym typeface="Comic Sans MS"/>
                        </a:rPr>
                        <a:t>1:30</a:t>
                      </a:r>
                      <a:endParaRPr/>
                    </a:p>
                  </a:txBody>
                  <a:tcPr marL="25725" marR="25725" marT="12850" marB="12850" anchor="ctr">
                    <a:lnT w="9525" cap="flat" cmpd="sng">
                      <a:solidFill>
                        <a:srgbClr val="28D122"/>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FF0000"/>
                        </a:buClr>
                        <a:buSzPts val="1000"/>
                        <a:buFont typeface="Comic Sans MS"/>
                        <a:buNone/>
                      </a:pPr>
                      <a:r>
                        <a:rPr lang="en-US" sz="1000" b="0" i="0" u="none" strike="noStrike" cap="none">
                          <a:solidFill>
                            <a:srgbClr val="FF0000"/>
                          </a:solidFill>
                          <a:latin typeface="Comic Sans MS"/>
                          <a:ea typeface="Comic Sans MS"/>
                          <a:cs typeface="Comic Sans MS"/>
                          <a:sym typeface="Comic Sans MS"/>
                        </a:rPr>
                        <a:t>Bedtime. </a:t>
                      </a:r>
                      <a:r>
                        <a:rPr lang="en-US" sz="1000">
                          <a:solidFill>
                            <a:srgbClr val="FF0000"/>
                          </a:solidFill>
                          <a:latin typeface="Comic Sans MS"/>
                          <a:ea typeface="Comic Sans MS"/>
                          <a:cs typeface="Comic Sans MS"/>
                          <a:sym typeface="Comic Sans MS"/>
                        </a:rPr>
                        <a:t>I</a:t>
                      </a:r>
                      <a:r>
                        <a:rPr lang="en-US" sz="1000" b="0" i="0" u="none" strike="noStrike" cap="none">
                          <a:solidFill>
                            <a:srgbClr val="FF0000"/>
                          </a:solidFill>
                          <a:latin typeface="Comic Sans MS"/>
                          <a:ea typeface="Comic Sans MS"/>
                          <a:cs typeface="Comic Sans MS"/>
                          <a:sym typeface="Comic Sans MS"/>
                        </a:rPr>
                        <a:t>t’s lights out and time to sleep ready to do it all over again tomorrow!</a:t>
                      </a:r>
                      <a:endParaRPr/>
                    </a:p>
                  </a:txBody>
                  <a:tcPr marL="25725" marR="25725" marT="12850" marB="12850" anchor="ctr">
                    <a:lnT w="9525" cap="flat" cmpd="sng">
                      <a:solidFill>
                        <a:srgbClr val="28D122"/>
                      </a:solidFill>
                      <a:prstDash val="solid"/>
                      <a:round/>
                      <a:headEnd type="none" w="sm" len="sm"/>
                      <a:tailEnd type="none" w="sm" len="sm"/>
                    </a:lnT>
                  </a:tcPr>
                </a:tc>
                <a:extLst>
                  <a:ext uri="{0D108BD9-81ED-4DB2-BD59-A6C34878D82A}">
                    <a16:rowId xmlns:a16="http://schemas.microsoft.com/office/drawing/2014/main" val="1001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400"/>
              <a:buFont typeface="Comic Sans MS"/>
              <a:buNone/>
            </a:pPr>
            <a:r>
              <a:rPr lang="en-US" sz="4400" b="0" i="0" u="none">
                <a:solidFill>
                  <a:srgbClr val="FF0000"/>
                </a:solidFill>
                <a:latin typeface="Comic Sans MS"/>
                <a:ea typeface="Comic Sans MS"/>
                <a:cs typeface="Comic Sans MS"/>
                <a:sym typeface="Comic Sans MS"/>
              </a:rPr>
              <a:t>Clothing and Equipment</a:t>
            </a:r>
            <a:endParaRPr/>
          </a:p>
        </p:txBody>
      </p:sp>
      <p:sp>
        <p:nvSpPr>
          <p:cNvPr id="130" name="Google Shape;130;p2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A WARM SLEEPING BAG AND A PILLOW.</a:t>
            </a:r>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An anorak or coat.</a:t>
            </a:r>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sng">
                <a:solidFill>
                  <a:srgbClr val="FF0000"/>
                </a:solidFill>
                <a:latin typeface="Comic Sans MS"/>
                <a:ea typeface="Comic Sans MS"/>
                <a:cs typeface="Comic Sans MS"/>
                <a:sym typeface="Comic Sans MS"/>
              </a:rPr>
              <a:t>At least</a:t>
            </a:r>
            <a:r>
              <a:rPr lang="en-US" sz="1800" b="1" i="0" u="none">
                <a:solidFill>
                  <a:srgbClr val="FF0000"/>
                </a:solidFill>
                <a:latin typeface="Comic Sans MS"/>
                <a:ea typeface="Comic Sans MS"/>
                <a:cs typeface="Comic Sans MS"/>
                <a:sym typeface="Comic Sans MS"/>
              </a:rPr>
              <a:t> 3 pairs of loose fitting trousers (tracksuit bottoms are ideal – no jeans!)</a:t>
            </a:r>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4 or 5 T-shirts.</a:t>
            </a:r>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3 or 4 jumpers, sweatshirts or tracksuit tops.</a:t>
            </a:r>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At least 5 pairs of socks (preferably more) and adequate changes of underwear (including 2 pairs of thick woollen socks).</a:t>
            </a:r>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Night dress/pyjamas.</a:t>
            </a:r>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A pair of gloves and a woolly hat.</a:t>
            </a:r>
            <a:endParaRPr sz="1800" b="1" i="0" u="none">
              <a:solidFill>
                <a:srgbClr val="FF0000"/>
              </a:solidFill>
              <a:latin typeface="Comic Sans MS"/>
              <a:ea typeface="Comic Sans MS"/>
              <a:cs typeface="Comic Sans MS"/>
              <a:sym typeface="Comic Sans MS"/>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a:solidFill>
                  <a:srgbClr val="FF0000"/>
                </a:solidFill>
                <a:latin typeface="Comic Sans MS"/>
                <a:ea typeface="Comic Sans MS"/>
                <a:cs typeface="Comic Sans MS"/>
                <a:sym typeface="Comic Sans MS"/>
              </a:rPr>
              <a:t>Sunhat/Cap</a:t>
            </a:r>
            <a:endParaRPr sz="1800" b="1">
              <a:solidFill>
                <a:srgbClr val="FF0000"/>
              </a:solidFill>
              <a:latin typeface="Comic Sans MS"/>
              <a:ea typeface="Comic Sans MS"/>
              <a:cs typeface="Comic Sans MS"/>
              <a:sym typeface="Comic Sans MS"/>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Toiletries (no spray deodorants), 2 towels and a plastic bag for wet clothes!</a:t>
            </a:r>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Lunch box</a:t>
            </a:r>
            <a:r>
              <a:rPr lang="en-US" sz="1800" b="1">
                <a:solidFill>
                  <a:srgbClr val="FF0000"/>
                </a:solidFill>
                <a:latin typeface="Comic Sans MS"/>
                <a:ea typeface="Comic Sans MS"/>
                <a:cs typeface="Comic Sans MS"/>
                <a:sym typeface="Comic Sans MS"/>
              </a:rPr>
              <a:t>, water bottle </a:t>
            </a:r>
            <a:r>
              <a:rPr lang="en-US" sz="1800" b="1" i="0" u="none">
                <a:solidFill>
                  <a:srgbClr val="FF0000"/>
                </a:solidFill>
                <a:latin typeface="Comic Sans MS"/>
                <a:ea typeface="Comic Sans MS"/>
                <a:cs typeface="Comic Sans MS"/>
                <a:sym typeface="Comic Sans MS"/>
              </a:rPr>
              <a:t>and torch if possible.</a:t>
            </a:r>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Trainers (plus 1 old pair for water activities or “River Shoes”).</a:t>
            </a:r>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i="0" u="none">
                <a:solidFill>
                  <a:srgbClr val="FF0000"/>
                </a:solidFill>
                <a:latin typeface="Comic Sans MS"/>
                <a:ea typeface="Comic Sans MS"/>
                <a:cs typeface="Comic Sans MS"/>
                <a:sym typeface="Comic Sans MS"/>
              </a:rPr>
              <a:t>A rucksack.</a:t>
            </a:r>
            <a:endParaRPr sz="1800" b="1" i="0" u="none">
              <a:solidFill>
                <a:srgbClr val="FF0000"/>
              </a:solidFill>
              <a:latin typeface="Comic Sans MS"/>
              <a:ea typeface="Comic Sans MS"/>
              <a:cs typeface="Comic Sans MS"/>
              <a:sym typeface="Comic Sans MS"/>
            </a:endParaRPr>
          </a:p>
          <a:p>
            <a:pPr marL="342900" lvl="0" indent="-342900" algn="l" rtl="0">
              <a:lnSpc>
                <a:spcPct val="90000"/>
              </a:lnSpc>
              <a:spcBef>
                <a:spcPts val="360"/>
              </a:spcBef>
              <a:spcAft>
                <a:spcPts val="0"/>
              </a:spcAft>
              <a:buClr>
                <a:srgbClr val="FF0000"/>
              </a:buClr>
              <a:buSzPts val="1800"/>
              <a:buFont typeface="Comic Sans MS"/>
              <a:buChar char="•"/>
            </a:pPr>
            <a:r>
              <a:rPr lang="en-US" sz="1800" b="1">
                <a:solidFill>
                  <a:srgbClr val="FF0000"/>
                </a:solidFill>
                <a:latin typeface="Comic Sans MS"/>
                <a:ea typeface="Comic Sans MS"/>
                <a:cs typeface="Comic Sans MS"/>
                <a:sym typeface="Comic Sans MS"/>
              </a:rPr>
              <a:t>SUNCREAM </a:t>
            </a:r>
            <a:endParaRPr sz="1800" b="1">
              <a:solidFill>
                <a:srgbClr val="FF0000"/>
              </a:solidFill>
              <a:latin typeface="Comic Sans MS"/>
              <a:ea typeface="Comic Sans MS"/>
              <a:cs typeface="Comic Sans MS"/>
              <a:sym typeface="Comic Sans MS"/>
            </a:endParaRPr>
          </a:p>
          <a:p>
            <a:pPr marL="342900" lvl="0" indent="-228600" algn="l" rtl="0">
              <a:spcBef>
                <a:spcPts val="360"/>
              </a:spcBef>
              <a:spcAft>
                <a:spcPts val="0"/>
              </a:spcAft>
              <a:buClr>
                <a:schemeClr val="dk1"/>
              </a:buClr>
              <a:buSzPts val="1800"/>
              <a:buFont typeface="Arial"/>
              <a:buNone/>
            </a:pPr>
            <a:endParaRPr sz="1800" b="1" i="0" u="none">
              <a:solidFill>
                <a:srgbClr val="FF00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2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2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2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2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2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2000"/>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xEl>
                                              <p:pRg st="6" end="6"/>
                                            </p:txEl>
                                          </p:spTgt>
                                        </p:tgtEl>
                                        <p:attrNameLst>
                                          <p:attrName>style.visibility</p:attrName>
                                        </p:attrNameLst>
                                      </p:cBhvr>
                                      <p:to>
                                        <p:strVal val="visible"/>
                                      </p:to>
                                    </p:set>
                                    <p:animEffect transition="in" filter="fade">
                                      <p:cBhvr>
                                        <p:cTn id="37" dur="2000"/>
                                        <p:tgtEl>
                                          <p:spTgt spid="1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0">
                                            <p:txEl>
                                              <p:pRg st="7" end="7"/>
                                            </p:txEl>
                                          </p:spTgt>
                                        </p:tgtEl>
                                        <p:attrNameLst>
                                          <p:attrName>style.visibility</p:attrName>
                                        </p:attrNameLst>
                                      </p:cBhvr>
                                      <p:to>
                                        <p:strVal val="visible"/>
                                      </p:to>
                                    </p:set>
                                    <p:animEffect transition="in" filter="fade">
                                      <p:cBhvr>
                                        <p:cTn id="42" dur="2000"/>
                                        <p:tgtEl>
                                          <p:spTgt spid="1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
                                            <p:txEl>
                                              <p:pRg st="8" end="8"/>
                                            </p:txEl>
                                          </p:spTgt>
                                        </p:tgtEl>
                                        <p:attrNameLst>
                                          <p:attrName>style.visibility</p:attrName>
                                        </p:attrNameLst>
                                      </p:cBhvr>
                                      <p:to>
                                        <p:strVal val="visible"/>
                                      </p:to>
                                    </p:set>
                                    <p:animEffect transition="in" filter="fade">
                                      <p:cBhvr>
                                        <p:cTn id="47" dur="2000"/>
                                        <p:tgtEl>
                                          <p:spTgt spid="13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0">
                                            <p:txEl>
                                              <p:pRg st="9" end="9"/>
                                            </p:txEl>
                                          </p:spTgt>
                                        </p:tgtEl>
                                        <p:attrNameLst>
                                          <p:attrName>style.visibility</p:attrName>
                                        </p:attrNameLst>
                                      </p:cBhvr>
                                      <p:to>
                                        <p:strVal val="visible"/>
                                      </p:to>
                                    </p:set>
                                    <p:animEffect transition="in" filter="fade">
                                      <p:cBhvr>
                                        <p:cTn id="52" dur="2000"/>
                                        <p:tgtEl>
                                          <p:spTgt spid="13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0">
                                            <p:txEl>
                                              <p:pRg st="10" end="10"/>
                                            </p:txEl>
                                          </p:spTgt>
                                        </p:tgtEl>
                                        <p:attrNameLst>
                                          <p:attrName>style.visibility</p:attrName>
                                        </p:attrNameLst>
                                      </p:cBhvr>
                                      <p:to>
                                        <p:strVal val="visible"/>
                                      </p:to>
                                    </p:set>
                                    <p:animEffect transition="in" filter="fade">
                                      <p:cBhvr>
                                        <p:cTn id="57" dur="2000"/>
                                        <p:tgtEl>
                                          <p:spTgt spid="13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0">
                                            <p:txEl>
                                              <p:pRg st="11" end="11"/>
                                            </p:txEl>
                                          </p:spTgt>
                                        </p:tgtEl>
                                        <p:attrNameLst>
                                          <p:attrName>style.visibility</p:attrName>
                                        </p:attrNameLst>
                                      </p:cBhvr>
                                      <p:to>
                                        <p:strVal val="visible"/>
                                      </p:to>
                                    </p:set>
                                    <p:animEffect transition="in" filter="fade">
                                      <p:cBhvr>
                                        <p:cTn id="62" dur="2000"/>
                                        <p:tgtEl>
                                          <p:spTgt spid="13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0">
                                            <p:txEl>
                                              <p:pRg st="12" end="12"/>
                                            </p:txEl>
                                          </p:spTgt>
                                        </p:tgtEl>
                                        <p:attrNameLst>
                                          <p:attrName>style.visibility</p:attrName>
                                        </p:attrNameLst>
                                      </p:cBhvr>
                                      <p:to>
                                        <p:strVal val="visible"/>
                                      </p:to>
                                    </p:set>
                                    <p:animEffect transition="in" filter="fade">
                                      <p:cBhvr>
                                        <p:cTn id="67" dur="2000"/>
                                        <p:tgtEl>
                                          <p:spTgt spid="13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0">
                                            <p:txEl>
                                              <p:pRg st="13" end="13"/>
                                            </p:txEl>
                                          </p:spTgt>
                                        </p:tgtEl>
                                        <p:attrNameLst>
                                          <p:attrName>style.visibility</p:attrName>
                                        </p:attrNameLst>
                                      </p:cBhvr>
                                      <p:to>
                                        <p:strVal val="visible"/>
                                      </p:to>
                                    </p:set>
                                    <p:animEffect transition="in" filter="fade">
                                      <p:cBhvr>
                                        <p:cTn id="72" dur="2000"/>
                                        <p:tgtEl>
                                          <p:spTgt spid="13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0">
                                            <p:txEl>
                                              <p:pRg st="14" end="14"/>
                                            </p:txEl>
                                          </p:spTgt>
                                        </p:tgtEl>
                                        <p:attrNameLst>
                                          <p:attrName>style.visibility</p:attrName>
                                        </p:attrNameLst>
                                      </p:cBhvr>
                                      <p:to>
                                        <p:strVal val="visible"/>
                                      </p:to>
                                    </p:set>
                                    <p:animEffect transition="in" filter="fade">
                                      <p:cBhvr>
                                        <p:cTn id="77" dur="2000"/>
                                        <p:tgtEl>
                                          <p:spTgt spid="13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4400"/>
              <a:buFont typeface="Comic Sans MS"/>
              <a:buNone/>
            </a:pPr>
            <a:r>
              <a:rPr lang="en-US" sz="4400" b="1" i="0" u="none">
                <a:solidFill>
                  <a:srgbClr val="FF0000"/>
                </a:solidFill>
                <a:latin typeface="Comic Sans MS"/>
                <a:ea typeface="Comic Sans MS"/>
                <a:cs typeface="Comic Sans MS"/>
                <a:sym typeface="Comic Sans MS"/>
              </a:rPr>
              <a:t>Common enquiries</a:t>
            </a:r>
            <a:endParaRPr/>
          </a:p>
        </p:txBody>
      </p:sp>
      <p:sp>
        <p:nvSpPr>
          <p:cNvPr id="136" name="Google Shape;136;p2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FF0000"/>
              </a:buClr>
              <a:buSzPts val="2000"/>
              <a:buFont typeface="Comic Sans MS"/>
              <a:buChar char="•"/>
            </a:pPr>
            <a:r>
              <a:rPr lang="en-US" sz="2000" b="1" i="0" u="none">
                <a:solidFill>
                  <a:srgbClr val="FF0000"/>
                </a:solidFill>
                <a:latin typeface="Comic Sans MS"/>
                <a:ea typeface="Comic Sans MS"/>
                <a:cs typeface="Comic Sans MS"/>
                <a:sym typeface="Comic Sans MS"/>
              </a:rPr>
              <a:t>Pocket money</a:t>
            </a:r>
            <a:r>
              <a:rPr lang="en-US" sz="2000" b="1">
                <a:solidFill>
                  <a:srgbClr val="FF0000"/>
                </a:solidFill>
                <a:latin typeface="Comic Sans MS"/>
                <a:ea typeface="Comic Sans MS"/>
                <a:cs typeface="Comic Sans MS"/>
                <a:sym typeface="Comic Sans MS"/>
              </a:rPr>
              <a:t>:</a:t>
            </a:r>
            <a:endParaRPr/>
          </a:p>
          <a:p>
            <a:pPr marL="342900" lvl="0" indent="-342900" algn="l" rtl="0">
              <a:lnSpc>
                <a:spcPct val="80000"/>
              </a:lnSpc>
              <a:spcBef>
                <a:spcPts val="400"/>
              </a:spcBef>
              <a:spcAft>
                <a:spcPts val="0"/>
              </a:spcAft>
              <a:buClr>
                <a:srgbClr val="FF0000"/>
              </a:buClr>
              <a:buSzPts val="2000"/>
              <a:buFont typeface="Comic Sans MS"/>
              <a:buNone/>
            </a:pPr>
            <a:r>
              <a:rPr lang="en-US" sz="2000" b="1" i="0" u="none">
                <a:solidFill>
                  <a:srgbClr val="FF0000"/>
                </a:solidFill>
                <a:latin typeface="Comic Sans MS"/>
                <a:ea typeface="Comic Sans MS"/>
                <a:cs typeface="Comic Sans MS"/>
                <a:sym typeface="Comic Sans MS"/>
              </a:rPr>
              <a:t>£10 is more than enough for the week.  Shop will be open on final day.</a:t>
            </a:r>
            <a:endParaRPr/>
          </a:p>
          <a:p>
            <a:pPr marL="342900" lvl="0" indent="-342900" algn="l" rtl="0">
              <a:lnSpc>
                <a:spcPct val="80000"/>
              </a:lnSpc>
              <a:spcBef>
                <a:spcPts val="400"/>
              </a:spcBef>
              <a:spcAft>
                <a:spcPts val="0"/>
              </a:spcAft>
              <a:buClr>
                <a:schemeClr val="dk1"/>
              </a:buClr>
              <a:buSzPts val="2000"/>
              <a:buFont typeface="Arial"/>
              <a:buNone/>
            </a:pPr>
            <a:endParaRPr sz="2000" b="1" i="0" u="none">
              <a:solidFill>
                <a:srgbClr val="FF0000"/>
              </a:solidFill>
              <a:latin typeface="Comic Sans MS"/>
              <a:ea typeface="Comic Sans MS"/>
              <a:cs typeface="Comic Sans MS"/>
              <a:sym typeface="Comic Sans MS"/>
            </a:endParaRPr>
          </a:p>
          <a:p>
            <a:pPr marL="342900" lvl="0" indent="-342900" algn="l" rtl="0">
              <a:lnSpc>
                <a:spcPct val="80000"/>
              </a:lnSpc>
              <a:spcBef>
                <a:spcPts val="400"/>
              </a:spcBef>
              <a:spcAft>
                <a:spcPts val="0"/>
              </a:spcAft>
              <a:buClr>
                <a:srgbClr val="FF0000"/>
              </a:buClr>
              <a:buSzPts val="2000"/>
              <a:buFont typeface="Comic Sans MS"/>
              <a:buChar char="•"/>
            </a:pPr>
            <a:r>
              <a:rPr lang="en-US" sz="2000" b="1" i="0" u="none">
                <a:solidFill>
                  <a:srgbClr val="FF0000"/>
                </a:solidFill>
                <a:latin typeface="Comic Sans MS"/>
                <a:ea typeface="Comic Sans MS"/>
                <a:cs typeface="Comic Sans MS"/>
                <a:sym typeface="Comic Sans MS"/>
              </a:rPr>
              <a:t>Supervision</a:t>
            </a:r>
            <a:r>
              <a:rPr lang="en-US" sz="2000" b="1">
                <a:solidFill>
                  <a:srgbClr val="FF0000"/>
                </a:solidFill>
                <a:latin typeface="Comic Sans MS"/>
                <a:ea typeface="Comic Sans MS"/>
                <a:cs typeface="Comic Sans MS"/>
                <a:sym typeface="Comic Sans MS"/>
              </a:rPr>
              <a:t>:</a:t>
            </a:r>
            <a:endParaRPr/>
          </a:p>
          <a:p>
            <a:pPr marL="342900" lvl="0" indent="-342900" algn="l" rtl="0">
              <a:lnSpc>
                <a:spcPct val="80000"/>
              </a:lnSpc>
              <a:spcBef>
                <a:spcPts val="400"/>
              </a:spcBef>
              <a:spcAft>
                <a:spcPts val="0"/>
              </a:spcAft>
              <a:buClr>
                <a:srgbClr val="FF0000"/>
              </a:buClr>
              <a:buSzPts val="2000"/>
              <a:buFont typeface="Comic Sans MS"/>
              <a:buNone/>
            </a:pPr>
            <a:r>
              <a:rPr lang="en-US" sz="2000" b="1" i="0" u="none">
                <a:solidFill>
                  <a:srgbClr val="FF0000"/>
                </a:solidFill>
                <a:latin typeface="Comic Sans MS"/>
                <a:ea typeface="Comic Sans MS"/>
                <a:cs typeface="Comic Sans MS"/>
                <a:sym typeface="Comic Sans MS"/>
              </a:rPr>
              <a:t>All activities will always be led by experienced and qualified PGL staff.</a:t>
            </a:r>
            <a:endParaRPr/>
          </a:p>
          <a:p>
            <a:pPr marL="342900" lvl="0" indent="-342900" algn="l" rtl="0">
              <a:lnSpc>
                <a:spcPct val="80000"/>
              </a:lnSpc>
              <a:spcBef>
                <a:spcPts val="400"/>
              </a:spcBef>
              <a:spcAft>
                <a:spcPts val="0"/>
              </a:spcAft>
              <a:buClr>
                <a:schemeClr val="dk1"/>
              </a:buClr>
              <a:buSzPts val="2000"/>
              <a:buFont typeface="Arial"/>
              <a:buNone/>
            </a:pPr>
            <a:endParaRPr sz="2000" b="1" i="0" u="none">
              <a:solidFill>
                <a:srgbClr val="FF0000"/>
              </a:solidFill>
              <a:latin typeface="Comic Sans MS"/>
              <a:ea typeface="Comic Sans MS"/>
              <a:cs typeface="Comic Sans MS"/>
              <a:sym typeface="Comic Sans MS"/>
            </a:endParaRPr>
          </a:p>
          <a:p>
            <a:pPr marL="342900" lvl="0" indent="-342900" algn="l" rtl="0">
              <a:lnSpc>
                <a:spcPct val="80000"/>
              </a:lnSpc>
              <a:spcBef>
                <a:spcPts val="400"/>
              </a:spcBef>
              <a:spcAft>
                <a:spcPts val="0"/>
              </a:spcAft>
              <a:buClr>
                <a:srgbClr val="FF0000"/>
              </a:buClr>
              <a:buSzPts val="2000"/>
              <a:buFont typeface="Comic Sans MS"/>
              <a:buChar char="•"/>
            </a:pPr>
            <a:r>
              <a:rPr lang="en-US" sz="2000" b="1" i="0" u="none">
                <a:solidFill>
                  <a:srgbClr val="FF0000"/>
                </a:solidFill>
                <a:latin typeface="Comic Sans MS"/>
                <a:ea typeface="Comic Sans MS"/>
                <a:cs typeface="Comic Sans MS"/>
                <a:sym typeface="Comic Sans MS"/>
              </a:rPr>
              <a:t>Emergencies</a:t>
            </a:r>
            <a:r>
              <a:rPr lang="en-US" sz="2000" b="1">
                <a:solidFill>
                  <a:srgbClr val="FF0000"/>
                </a:solidFill>
                <a:latin typeface="Comic Sans MS"/>
                <a:ea typeface="Comic Sans MS"/>
                <a:cs typeface="Comic Sans MS"/>
                <a:sym typeface="Comic Sans MS"/>
              </a:rPr>
              <a:t>:</a:t>
            </a:r>
            <a:endParaRPr/>
          </a:p>
          <a:p>
            <a:pPr marL="342900" lvl="0" indent="-342900" algn="l" rtl="0">
              <a:lnSpc>
                <a:spcPct val="80000"/>
              </a:lnSpc>
              <a:spcBef>
                <a:spcPts val="400"/>
              </a:spcBef>
              <a:spcAft>
                <a:spcPts val="0"/>
              </a:spcAft>
              <a:buClr>
                <a:schemeClr val="dk1"/>
              </a:buClr>
              <a:buSzPts val="2000"/>
              <a:buFont typeface="Arial"/>
              <a:buNone/>
            </a:pPr>
            <a:endParaRPr sz="2000" b="1" i="0" u="none">
              <a:solidFill>
                <a:srgbClr val="FF0000"/>
              </a:solidFill>
              <a:latin typeface="Comic Sans MS"/>
              <a:ea typeface="Comic Sans MS"/>
              <a:cs typeface="Comic Sans MS"/>
              <a:sym typeface="Comic Sans MS"/>
            </a:endParaRPr>
          </a:p>
          <a:p>
            <a:pPr marL="342900" lvl="0" indent="-342900" algn="l" rtl="0">
              <a:lnSpc>
                <a:spcPct val="80000"/>
              </a:lnSpc>
              <a:spcBef>
                <a:spcPts val="400"/>
              </a:spcBef>
              <a:spcAft>
                <a:spcPts val="0"/>
              </a:spcAft>
              <a:buClr>
                <a:srgbClr val="FF0000"/>
              </a:buClr>
              <a:buSzPts val="2000"/>
              <a:buFont typeface="Comic Sans MS"/>
              <a:buNone/>
            </a:pPr>
            <a:r>
              <a:rPr lang="en-US" sz="2000" b="1" i="0" u="none">
                <a:solidFill>
                  <a:srgbClr val="FF0000"/>
                </a:solidFill>
                <a:latin typeface="Comic Sans MS"/>
                <a:ea typeface="Comic Sans MS"/>
                <a:cs typeface="Comic Sans MS"/>
                <a:sym typeface="Comic Sans MS"/>
              </a:rPr>
              <a:t>Should you need to contact me or your child in an emergency please ring the school first and someone will ring me.</a:t>
            </a:r>
            <a:endParaRPr/>
          </a:p>
          <a:p>
            <a:pPr marL="342900" lvl="0" indent="-342900" algn="l" rtl="0">
              <a:lnSpc>
                <a:spcPct val="80000"/>
              </a:lnSpc>
              <a:spcBef>
                <a:spcPts val="400"/>
              </a:spcBef>
              <a:spcAft>
                <a:spcPts val="0"/>
              </a:spcAft>
              <a:buClr>
                <a:srgbClr val="FF0000"/>
              </a:buClr>
              <a:buSzPts val="2000"/>
              <a:buFont typeface="Comic Sans MS"/>
              <a:buNone/>
            </a:pPr>
            <a:r>
              <a:rPr lang="en-US" sz="2000" b="1" i="0" u="none">
                <a:solidFill>
                  <a:srgbClr val="FF0000"/>
                </a:solidFill>
                <a:latin typeface="Comic Sans MS"/>
                <a:ea typeface="Comic Sans MS"/>
                <a:cs typeface="Comic Sans MS"/>
                <a:sym typeface="Comic Sans MS"/>
              </a:rPr>
              <a:t>If I need to contact you I will ring the number given on the form.</a:t>
            </a:r>
            <a:endParaRPr/>
          </a:p>
          <a:p>
            <a:pPr marL="342900" lvl="0" indent="-342900" algn="l" rtl="0">
              <a:lnSpc>
                <a:spcPct val="80000"/>
              </a:lnSpc>
              <a:spcBef>
                <a:spcPts val="400"/>
              </a:spcBef>
              <a:spcAft>
                <a:spcPts val="0"/>
              </a:spcAft>
              <a:buClr>
                <a:srgbClr val="FF0000"/>
              </a:buClr>
              <a:buSzPts val="2000"/>
              <a:buFont typeface="Comic Sans MS"/>
              <a:buNone/>
            </a:pPr>
            <a:r>
              <a:rPr lang="en-US" sz="2000" b="1" i="0" u="none">
                <a:solidFill>
                  <a:srgbClr val="FF0000"/>
                </a:solidFill>
                <a:latin typeface="Comic Sans MS"/>
                <a:ea typeface="Comic Sans MS"/>
                <a:cs typeface="Comic Sans MS"/>
                <a:sym typeface="Comic Sans MS"/>
              </a:rPr>
              <a:t>Regular updates will be sent to school and then will be text out to you.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Effect transition="in" filter="fade">
                                      <p:cBhvr>
                                        <p:cTn id="7" dur="800"/>
                                        <p:tgtEl>
                                          <p:spTgt spid="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1" end="1"/>
                                            </p:txEl>
                                          </p:spTgt>
                                        </p:tgtEl>
                                        <p:attrNameLst>
                                          <p:attrName>style.visibility</p:attrName>
                                        </p:attrNameLst>
                                      </p:cBhvr>
                                      <p:to>
                                        <p:strVal val="visible"/>
                                      </p:to>
                                    </p:set>
                                    <p:animEffect transition="in" filter="fade">
                                      <p:cBhvr>
                                        <p:cTn id="12" dur="800"/>
                                        <p:tgtEl>
                                          <p:spTgt spid="1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2" end="2"/>
                                            </p:txEl>
                                          </p:spTgt>
                                        </p:tgtEl>
                                        <p:attrNameLst>
                                          <p:attrName>style.visibility</p:attrName>
                                        </p:attrNameLst>
                                      </p:cBhvr>
                                      <p:to>
                                        <p:strVal val="visible"/>
                                      </p:to>
                                    </p:set>
                                    <p:animEffect transition="in" filter="fade">
                                      <p:cBhvr>
                                        <p:cTn id="17" dur="800"/>
                                        <p:tgtEl>
                                          <p:spTgt spid="1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3" end="3"/>
                                            </p:txEl>
                                          </p:spTgt>
                                        </p:tgtEl>
                                        <p:attrNameLst>
                                          <p:attrName>style.visibility</p:attrName>
                                        </p:attrNameLst>
                                      </p:cBhvr>
                                      <p:to>
                                        <p:strVal val="visible"/>
                                      </p:to>
                                    </p:set>
                                    <p:animEffect transition="in" filter="fade">
                                      <p:cBhvr>
                                        <p:cTn id="22" dur="800"/>
                                        <p:tgtEl>
                                          <p:spTgt spid="1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4" end="4"/>
                                            </p:txEl>
                                          </p:spTgt>
                                        </p:tgtEl>
                                        <p:attrNameLst>
                                          <p:attrName>style.visibility</p:attrName>
                                        </p:attrNameLst>
                                      </p:cBhvr>
                                      <p:to>
                                        <p:strVal val="visible"/>
                                      </p:to>
                                    </p:set>
                                    <p:animEffect transition="in" filter="fade">
                                      <p:cBhvr>
                                        <p:cTn id="27" dur="800"/>
                                        <p:tgtEl>
                                          <p:spTgt spid="1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5" end="5"/>
                                            </p:txEl>
                                          </p:spTgt>
                                        </p:tgtEl>
                                        <p:attrNameLst>
                                          <p:attrName>style.visibility</p:attrName>
                                        </p:attrNameLst>
                                      </p:cBhvr>
                                      <p:to>
                                        <p:strVal val="visible"/>
                                      </p:to>
                                    </p:set>
                                    <p:animEffect transition="in" filter="fade">
                                      <p:cBhvr>
                                        <p:cTn id="32" dur="800"/>
                                        <p:tgtEl>
                                          <p:spTgt spid="1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6">
                                            <p:txEl>
                                              <p:pRg st="6" end="6"/>
                                            </p:txEl>
                                          </p:spTgt>
                                        </p:tgtEl>
                                        <p:attrNameLst>
                                          <p:attrName>style.visibility</p:attrName>
                                        </p:attrNameLst>
                                      </p:cBhvr>
                                      <p:to>
                                        <p:strVal val="visible"/>
                                      </p:to>
                                    </p:set>
                                    <p:animEffect transition="in" filter="fade">
                                      <p:cBhvr>
                                        <p:cTn id="37" dur="800"/>
                                        <p:tgtEl>
                                          <p:spTgt spid="1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6">
                                            <p:txEl>
                                              <p:pRg st="7" end="7"/>
                                            </p:txEl>
                                          </p:spTgt>
                                        </p:tgtEl>
                                        <p:attrNameLst>
                                          <p:attrName>style.visibility</p:attrName>
                                        </p:attrNameLst>
                                      </p:cBhvr>
                                      <p:to>
                                        <p:strVal val="visible"/>
                                      </p:to>
                                    </p:set>
                                    <p:animEffect transition="in" filter="fade">
                                      <p:cBhvr>
                                        <p:cTn id="42" dur="800"/>
                                        <p:tgtEl>
                                          <p:spTgt spid="13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6">
                                            <p:txEl>
                                              <p:pRg st="8" end="8"/>
                                            </p:txEl>
                                          </p:spTgt>
                                        </p:tgtEl>
                                        <p:attrNameLst>
                                          <p:attrName>style.visibility</p:attrName>
                                        </p:attrNameLst>
                                      </p:cBhvr>
                                      <p:to>
                                        <p:strVal val="visible"/>
                                      </p:to>
                                    </p:set>
                                    <p:animEffect transition="in" filter="fade">
                                      <p:cBhvr>
                                        <p:cTn id="47" dur="800"/>
                                        <p:tgtEl>
                                          <p:spTgt spid="13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6">
                                            <p:txEl>
                                              <p:pRg st="9" end="9"/>
                                            </p:txEl>
                                          </p:spTgt>
                                        </p:tgtEl>
                                        <p:attrNameLst>
                                          <p:attrName>style.visibility</p:attrName>
                                        </p:attrNameLst>
                                      </p:cBhvr>
                                      <p:to>
                                        <p:strVal val="visible"/>
                                      </p:to>
                                    </p:set>
                                    <p:animEffect transition="in" filter="fade">
                                      <p:cBhvr>
                                        <p:cTn id="52" dur="800"/>
                                        <p:tgtEl>
                                          <p:spTgt spid="13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6">
                                            <p:txEl>
                                              <p:pRg st="10" end="10"/>
                                            </p:txEl>
                                          </p:spTgt>
                                        </p:tgtEl>
                                        <p:attrNameLst>
                                          <p:attrName>style.visibility</p:attrName>
                                        </p:attrNameLst>
                                      </p:cBhvr>
                                      <p:to>
                                        <p:strVal val="visible"/>
                                      </p:to>
                                    </p:set>
                                    <p:animEffect transition="in" filter="fade">
                                      <p:cBhvr>
                                        <p:cTn id="57" dur="800"/>
                                        <p:tgtEl>
                                          <p:spTgt spid="13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On-screen Show (4:3)</PresentationFormat>
  <Paragraphs>120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Comic Sans MS</vt:lpstr>
      <vt:lpstr>Default Design</vt:lpstr>
      <vt:lpstr> Lickey Hills Primary School</vt:lpstr>
      <vt:lpstr>It is coming around fast!</vt:lpstr>
      <vt:lpstr>The staff</vt:lpstr>
      <vt:lpstr>Aims of the course</vt:lpstr>
      <vt:lpstr>Boreatton Park </vt:lpstr>
      <vt:lpstr> Activities - We will find out 4 weeks before we go!</vt:lpstr>
      <vt:lpstr>A Sample Day </vt:lpstr>
      <vt:lpstr>Clothing and Equipment</vt:lpstr>
      <vt:lpstr>Common enquiries</vt:lpstr>
      <vt:lpstr>Miscellaneous</vt:lpstr>
      <vt:lpstr>Medication and Consent Forms</vt:lpstr>
      <vt:lpstr>Monday 5th June - Drop Off</vt:lpstr>
      <vt:lpstr>Friday 9 th June - Picking Up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Lickey Hills Primary School</dc:title>
  <dc:creator>A Smith</dc:creator>
  <cp:lastModifiedBy>A Smith</cp:lastModifiedBy>
  <cp:revision>1</cp:revision>
  <dcterms:modified xsi:type="dcterms:W3CDTF">2023-05-04T12:55:28Z</dcterms:modified>
</cp:coreProperties>
</file>