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797675" cy="9926625"/>
  <p:embeddedFontLst>
    <p:embeddedFont>
      <p:font typeface="Roboto Slab"/>
      <p:regular r:id="rId37"/>
      <p:bold r:id="rId38"/>
    </p:embeddedFon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127">
          <p15:clr>
            <a:srgbClr val="000000"/>
          </p15:clr>
        </p15:guide>
        <p15:guide id="2" pos="2141">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Slab-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RobotoSlab-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9pPr>
          </a:lstStyle>
          <a:p/>
        </p:txBody>
      </p:sp>
      <p:sp>
        <p:nvSpPr>
          <p:cNvPr id="5" name="Google Shape;5;n"/>
          <p:cNvSpPr/>
          <p:nvPr>
            <p:ph idx="3"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Comic Sans MS"/>
                <a:ea typeface="Comic Sans MS"/>
                <a:cs typeface="Comic Sans MS"/>
                <a:sym typeface="Comic Sans MS"/>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4fe5e740f_0_36: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4fe5e740f_0_36: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phonics and early reading</a:t>
            </a:r>
            <a:endParaRPr/>
          </a:p>
        </p:txBody>
      </p:sp>
      <p:sp>
        <p:nvSpPr>
          <p:cNvPr id="101" name="Google Shape;101;g154fe5e740f_0_36: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69850" lvl="0" marL="0" rtl="0" algn="l">
              <a:spcBef>
                <a:spcPts val="0"/>
              </a:spcBef>
              <a:spcAft>
                <a:spcPts val="0"/>
              </a:spcAft>
              <a:buClr>
                <a:schemeClr val="dk1"/>
              </a:buClr>
              <a:buSzPts val="1100"/>
              <a:buFont typeface="Comic Sans MS"/>
              <a:buChar char="•"/>
            </a:pPr>
            <a:r>
              <a:rPr lang="en-US" sz="1100">
                <a:solidFill>
                  <a:schemeClr val="dk1"/>
                </a:solidFill>
                <a:latin typeface="Comic Sans MS"/>
                <a:ea typeface="Comic Sans MS"/>
                <a:cs typeface="Comic Sans MS"/>
                <a:sym typeface="Comic Sans MS"/>
              </a:rPr>
              <a:t>Phonic knowledge is assessed through independent work in workbooks.</a:t>
            </a:r>
            <a:endParaRPr sz="1100">
              <a:solidFill>
                <a:schemeClr val="dk1"/>
              </a:solidFill>
              <a:latin typeface="Comic Sans MS"/>
              <a:ea typeface="Comic Sans MS"/>
              <a:cs typeface="Comic Sans MS"/>
              <a:sym typeface="Comic Sans MS"/>
            </a:endParaRPr>
          </a:p>
          <a:p>
            <a:pPr indent="-69850" lvl="0" marL="0" rtl="0" algn="l">
              <a:spcBef>
                <a:spcPts val="0"/>
              </a:spcBef>
              <a:spcAft>
                <a:spcPts val="0"/>
              </a:spcAft>
              <a:buClr>
                <a:schemeClr val="dk1"/>
              </a:buClr>
              <a:buSzPts val="1100"/>
              <a:buFont typeface="Comic Sans MS"/>
              <a:buChar char="•"/>
            </a:pPr>
            <a:r>
              <a:rPr lang="en-US" sz="1100">
                <a:solidFill>
                  <a:schemeClr val="dk1"/>
                </a:solidFill>
                <a:latin typeface="Comic Sans MS"/>
                <a:ea typeface="Comic Sans MS"/>
                <a:cs typeface="Comic Sans MS"/>
                <a:sym typeface="Comic Sans MS"/>
              </a:rPr>
              <a:t>regular assessment - child secure in knowledge not yet taught will have a longer text as a Support read with a few words they can’t read yet and/or Richer Read book to maintain interest </a:t>
            </a:r>
            <a:endParaRPr sz="1100">
              <a:solidFill>
                <a:schemeClr val="dk1"/>
              </a:solidFill>
              <a:latin typeface="Comic Sans MS"/>
              <a:ea typeface="Comic Sans MS"/>
              <a:cs typeface="Comic Sans MS"/>
              <a:sym typeface="Comic Sans MS"/>
            </a:endParaRPr>
          </a:p>
          <a:p>
            <a:pPr indent="-69850" lvl="0" marL="0" rtl="0" algn="l">
              <a:spcBef>
                <a:spcPts val="0"/>
              </a:spcBef>
              <a:spcAft>
                <a:spcPts val="0"/>
              </a:spcAft>
              <a:buClr>
                <a:schemeClr val="dk1"/>
              </a:buClr>
              <a:buSzPts val="1100"/>
              <a:buFont typeface="Comic Sans MS"/>
              <a:buChar char="•"/>
            </a:pPr>
            <a:r>
              <a:rPr lang="en-US" sz="1100">
                <a:solidFill>
                  <a:schemeClr val="dk1"/>
                </a:solidFill>
                <a:latin typeface="Comic Sans MS"/>
                <a:ea typeface="Comic Sans MS"/>
                <a:cs typeface="Comic Sans MS"/>
                <a:sym typeface="Comic Sans MS"/>
              </a:rPr>
              <a:t>we can’t have gaps in our phonic knowledge because each phase builds upon the previous one</a:t>
            </a:r>
            <a:endParaRPr sz="1100">
              <a:solidFill>
                <a:schemeClr val="dk1"/>
              </a:solidFill>
              <a:latin typeface="Comic Sans MS"/>
              <a:ea typeface="Comic Sans MS"/>
              <a:cs typeface="Comic Sans MS"/>
              <a:sym typeface="Comic Sans MS"/>
            </a:endParaRPr>
          </a:p>
        </p:txBody>
      </p:sp>
      <p:sp>
        <p:nvSpPr>
          <p:cNvPr id="164" name="Google Shape;164;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3290eeb0a_1_59: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g153290eeb0a_1_59: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04" name="Google Shape;204;p3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blending hands  count </a:t>
            </a:r>
            <a:r>
              <a:rPr lang="en-US"/>
              <a:t>the</a:t>
            </a:r>
            <a:r>
              <a:rPr lang="en-US"/>
              <a:t> number of phonemes</a:t>
            </a:r>
            <a:endParaRPr b="0" i="0" sz="1800" u="none" cap="none" strike="noStrike">
              <a:solidFill>
                <a:srgbClr val="000000"/>
              </a:solidFill>
              <a:latin typeface="Arial"/>
              <a:ea typeface="Arial"/>
              <a:cs typeface="Arial"/>
              <a:sym typeface="Arial"/>
            </a:endParaRPr>
          </a:p>
        </p:txBody>
      </p:sp>
      <p:sp>
        <p:nvSpPr>
          <p:cNvPr id="218" name="Google Shape;218;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not flashing as sp tr, children need to identify the </a:t>
            </a:r>
            <a:r>
              <a:rPr lang="en-US"/>
              <a:t>separate</a:t>
            </a:r>
            <a:r>
              <a:rPr lang="en-US"/>
              <a:t> sounds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suffixes</a:t>
            </a:r>
            <a:endParaRPr/>
          </a:p>
        </p:txBody>
      </p:sp>
      <p:sp>
        <p:nvSpPr>
          <p:cNvPr id="229" name="Google Shape;229;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adding a string of letters to end of a word e.g. -ed, -ing, -er</a:t>
            </a:r>
            <a:endParaRPr b="0" i="0" sz="1800" u="none" cap="none" strike="noStrike">
              <a:solidFill>
                <a:srgbClr val="000000"/>
              </a:solidFill>
              <a:latin typeface="Arial"/>
              <a:ea typeface="Arial"/>
              <a:cs typeface="Arial"/>
              <a:sym typeface="Arial"/>
            </a:endParaRPr>
          </a:p>
        </p:txBody>
      </p:sp>
      <p:sp>
        <p:nvSpPr>
          <p:cNvPr id="235" name="Google Shape;235;p2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08" name="Google Shape;108;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0862ddace_0_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000"/>
              <a:t>ai -   wait  for the train       ay- play all day          a-e - cake by the lake</a:t>
            </a:r>
            <a:endParaRPr sz="1000"/>
          </a:p>
          <a:p>
            <a:pPr indent="0" lvl="0" marL="0" marR="0" rtl="0" algn="l">
              <a:lnSpc>
                <a:spcPct val="100000"/>
              </a:lnSpc>
              <a:spcBef>
                <a:spcPts val="0"/>
              </a:spcBef>
              <a:spcAft>
                <a:spcPts val="0"/>
              </a:spcAft>
              <a:buClr>
                <a:srgbClr val="000000"/>
              </a:buClr>
              <a:buSzPts val="1400"/>
              <a:buFont typeface="Arial"/>
              <a:buNone/>
            </a:pPr>
            <a:r>
              <a:rPr lang="en-US" sz="1000"/>
              <a:t>same sound different letter(s)   </a:t>
            </a:r>
            <a:endParaRPr sz="1000"/>
          </a:p>
          <a:p>
            <a:pPr indent="0" lvl="0" marL="0" marR="0" rtl="0" algn="l">
              <a:lnSpc>
                <a:spcPct val="100000"/>
              </a:lnSpc>
              <a:spcBef>
                <a:spcPts val="0"/>
              </a:spcBef>
              <a:spcAft>
                <a:spcPts val="0"/>
              </a:spcAft>
              <a:buClr>
                <a:srgbClr val="000000"/>
              </a:buClr>
              <a:buSzPts val="1400"/>
              <a:buFont typeface="Arial"/>
              <a:buNone/>
            </a:pPr>
            <a:r>
              <a:rPr lang="en-US" sz="1100">
                <a:latin typeface="Calibri"/>
                <a:ea typeface="Calibri"/>
                <a:cs typeface="Calibri"/>
                <a:sym typeface="Calibri"/>
              </a:rPr>
              <a:t>ay is used at the end of a word or syllable - day, play, </a:t>
            </a:r>
            <a:r>
              <a:rPr b="1" lang="en-US" sz="1100">
                <a:latin typeface="Calibri"/>
                <a:ea typeface="Calibri"/>
                <a:cs typeface="Calibri"/>
                <a:sym typeface="Calibri"/>
              </a:rPr>
              <a:t>crayon</a:t>
            </a:r>
            <a:endParaRPr b="1" sz="1100">
              <a:latin typeface="Calibri"/>
              <a:ea typeface="Calibri"/>
              <a:cs typeface="Calibri"/>
              <a:sym typeface="Calibri"/>
            </a:endParaRPr>
          </a:p>
          <a:p>
            <a:pPr indent="0" lvl="0" marL="0" rtl="0" algn="l">
              <a:lnSpc>
                <a:spcPct val="115000"/>
              </a:lnSpc>
              <a:spcBef>
                <a:spcPts val="0"/>
              </a:spcBef>
              <a:spcAft>
                <a:spcPts val="0"/>
              </a:spcAft>
              <a:buNone/>
            </a:pPr>
            <a:r>
              <a:rPr lang="en-US" sz="1100">
                <a:latin typeface="Calibri"/>
                <a:ea typeface="Calibri"/>
                <a:cs typeface="Calibri"/>
                <a:sym typeface="Calibri"/>
              </a:rPr>
              <a:t>In the middle use a_e or ai  - snake, bake, snail, train</a:t>
            </a:r>
            <a:endParaRPr sz="1100">
              <a:latin typeface="Calibri"/>
              <a:ea typeface="Calibri"/>
              <a:cs typeface="Calibri"/>
              <a:sym typeface="Calibri"/>
            </a:endParaRPr>
          </a:p>
          <a:p>
            <a:pPr indent="0" lvl="0" marL="0" rtl="0" algn="l">
              <a:lnSpc>
                <a:spcPct val="115000"/>
              </a:lnSpc>
              <a:spcBef>
                <a:spcPts val="0"/>
              </a:spcBef>
              <a:spcAft>
                <a:spcPts val="0"/>
              </a:spcAft>
              <a:buNone/>
            </a:pPr>
            <a:r>
              <a:rPr lang="en-US" sz="1100">
                <a:latin typeface="Calibri"/>
                <a:ea typeface="Calibri"/>
                <a:cs typeface="Calibri"/>
                <a:sym typeface="Calibri"/>
              </a:rPr>
              <a:t>Very few words use ei or ey - veil, vein, reindeer, they, grey</a:t>
            </a:r>
            <a:endParaRPr sz="1100">
              <a:latin typeface="Calibri"/>
              <a:ea typeface="Calibri"/>
              <a:cs typeface="Calibri"/>
              <a:sym typeface="Calibri"/>
            </a:endParaRPr>
          </a:p>
          <a:p>
            <a:pPr indent="0" lvl="0" marL="0" rtl="0" algn="l">
              <a:lnSpc>
                <a:spcPct val="115000"/>
              </a:lnSpc>
              <a:spcBef>
                <a:spcPts val="0"/>
              </a:spcBef>
              <a:spcAft>
                <a:spcPts val="0"/>
              </a:spcAft>
              <a:buNone/>
            </a:pPr>
            <a:r>
              <a:rPr lang="en-US" sz="1100">
                <a:latin typeface="Calibri"/>
                <a:ea typeface="Calibri"/>
                <a:cs typeface="Calibri"/>
                <a:sym typeface="Calibri"/>
              </a:rPr>
              <a:t>only 3 words use 'ea' for the long vowel sound /ai/  break, great &amp; steak</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43" name="Google Shape;243;gf0862ddace_0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5682760d39_0_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same letter, different sound</a:t>
            </a:r>
            <a:endParaRPr b="0" i="0" sz="1800" u="none" cap="none" strike="noStrike">
              <a:solidFill>
                <a:srgbClr val="000000"/>
              </a:solidFill>
              <a:latin typeface="Arial"/>
              <a:ea typeface="Arial"/>
              <a:cs typeface="Arial"/>
              <a:sym typeface="Arial"/>
            </a:endParaRPr>
          </a:p>
        </p:txBody>
      </p:sp>
      <p:sp>
        <p:nvSpPr>
          <p:cNvPr id="260" name="Google Shape;260;g15682760d39_0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5: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same letter, different sound</a:t>
            </a:r>
            <a:endParaRPr b="0" i="0" sz="1800" u="none" cap="none" strike="noStrike">
              <a:solidFill>
                <a:srgbClr val="000000"/>
              </a:solidFill>
              <a:latin typeface="Arial"/>
              <a:ea typeface="Arial"/>
              <a:cs typeface="Arial"/>
              <a:sym typeface="Arial"/>
            </a:endParaRPr>
          </a:p>
        </p:txBody>
      </p:sp>
      <p:sp>
        <p:nvSpPr>
          <p:cNvPr id="265" name="Google Shape;265;p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6: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spellings are so important</a:t>
            </a:r>
            <a:endParaRPr/>
          </a:p>
          <a:p>
            <a:pPr indent="0" lvl="0" marL="0" rtl="0" algn="l">
              <a:lnSpc>
                <a:spcPct val="115000"/>
              </a:lnSpc>
              <a:spcBef>
                <a:spcPts val="0"/>
              </a:spcBef>
              <a:spcAft>
                <a:spcPts val="0"/>
              </a:spcAft>
              <a:buNone/>
            </a:pPr>
            <a:r>
              <a:rPr lang="en-US" sz="1100">
                <a:latin typeface="Calibri"/>
                <a:ea typeface="Calibri"/>
                <a:cs typeface="Calibri"/>
                <a:sym typeface="Calibri"/>
              </a:rPr>
              <a:t>for /er/ no rules, rely on visual memory</a:t>
            </a:r>
            <a:endParaRPr sz="1100">
              <a:latin typeface="Calibri"/>
              <a:ea typeface="Calibri"/>
              <a:cs typeface="Calibri"/>
              <a:sym typeface="Calibri"/>
            </a:endParaRPr>
          </a:p>
          <a:p>
            <a:pPr indent="0" lvl="0" marL="0" rtl="0" algn="l">
              <a:lnSpc>
                <a:spcPct val="115000"/>
              </a:lnSpc>
              <a:spcBef>
                <a:spcPts val="0"/>
              </a:spcBef>
              <a:spcAft>
                <a:spcPts val="0"/>
              </a:spcAft>
              <a:buNone/>
            </a:pPr>
            <a:r>
              <a:rPr lang="en-US" sz="1100">
                <a:latin typeface="Calibri"/>
                <a:ea typeface="Calibri"/>
                <a:cs typeface="Calibri"/>
                <a:sym typeface="Calibri"/>
              </a:rPr>
              <a:t>ur and ir more common in the middle of a word; er is more common at the end of a word; ‘</a:t>
            </a:r>
            <a:r>
              <a:rPr lang="en-US" sz="1100">
                <a:solidFill>
                  <a:schemeClr val="dk1"/>
                </a:solidFill>
                <a:latin typeface="Calibri"/>
                <a:ea typeface="Calibri"/>
                <a:cs typeface="Calibri"/>
                <a:sym typeface="Calibri"/>
              </a:rPr>
              <a:t>o’r says /er/ when it is preceded by the letter w</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70" name="Google Shape;270;p2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2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2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54fe5e740f_0_44: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54fe5e740f_0_44: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54fe5e740f_0_44: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53290eeb0a_1_43: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53290eeb0a_1_43: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chemeClr val="dk1"/>
                </a:solidFill>
              </a:rPr>
              <a:t>brain power is thinking about the meaning of what they are reading - like driving a car, changing gears and talking</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latin typeface="Comic Sans MS"/>
                <a:ea typeface="Comic Sans MS"/>
                <a:cs typeface="Comic Sans MS"/>
                <a:sym typeface="Comic Sans MS"/>
              </a:rPr>
              <a:t>This is when students start making their shift from </a:t>
            </a:r>
            <a:r>
              <a:rPr i="1" lang="en-US" sz="1100">
                <a:solidFill>
                  <a:schemeClr val="dk1"/>
                </a:solidFill>
                <a:latin typeface="Comic Sans MS"/>
                <a:ea typeface="Comic Sans MS"/>
                <a:cs typeface="Comic Sans MS"/>
                <a:sym typeface="Comic Sans MS"/>
              </a:rPr>
              <a:t>learning to read, to reading to learn.</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latin typeface="Comic Sans MS"/>
                <a:ea typeface="Comic Sans MS"/>
                <a:cs typeface="Comic Sans MS"/>
                <a:sym typeface="Comic Sans MS"/>
              </a:rPr>
              <a:t> </a:t>
            </a:r>
            <a:endParaRPr sz="1100">
              <a:solidFill>
                <a:schemeClr val="dk1"/>
              </a:solidFill>
            </a:endParaRPr>
          </a:p>
        </p:txBody>
      </p:sp>
      <p:sp>
        <p:nvSpPr>
          <p:cNvPr id="299" name="Google Shape;299;g153290eeb0a_1_43: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53290eeb0a_1_27: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53290eeb0a_1_27: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000">
                <a:solidFill>
                  <a:schemeClr val="dk1"/>
                </a:solidFill>
                <a:latin typeface="Comic Sans MS"/>
                <a:ea typeface="Comic Sans MS"/>
                <a:cs typeface="Comic Sans MS"/>
                <a:sym typeface="Comic Sans MS"/>
              </a:rPr>
              <a:t> Paired reading - which is a research-based fluency strategy , encourages cooperation and supports peer-assisted learning.</a:t>
            </a:r>
            <a:endParaRPr sz="1000">
              <a:solidFill>
                <a:schemeClr val="dk1"/>
              </a:solidFill>
              <a:latin typeface="Comic Sans MS"/>
              <a:ea typeface="Comic Sans MS"/>
              <a:cs typeface="Comic Sans MS"/>
              <a:sym typeface="Comic Sans MS"/>
            </a:endParaRPr>
          </a:p>
          <a:p>
            <a:pPr indent="0" lvl="0" marL="0" rtl="0" algn="l">
              <a:lnSpc>
                <a:spcPct val="100000"/>
              </a:lnSpc>
              <a:spcBef>
                <a:spcPts val="750"/>
              </a:spcBef>
              <a:spcAft>
                <a:spcPts val="0"/>
              </a:spcAft>
              <a:buNone/>
            </a:pPr>
            <a:r>
              <a:rPr lang="en-US" sz="1000">
                <a:solidFill>
                  <a:schemeClr val="dk1"/>
                </a:solidFill>
                <a:latin typeface="Comic Sans MS"/>
                <a:ea typeface="Comic Sans MS"/>
                <a:cs typeface="Comic Sans MS"/>
                <a:sym typeface="Comic Sans MS"/>
              </a:rPr>
              <a:t>who struggle with reading are reluctant to read out loud, paired reading can offer a low-pressure way to practice their skills.</a:t>
            </a:r>
            <a:endParaRPr sz="10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US" sz="1000">
                <a:solidFill>
                  <a:schemeClr val="dk1"/>
                </a:solidFill>
                <a:latin typeface="Comic Sans MS"/>
                <a:ea typeface="Comic Sans MS"/>
                <a:cs typeface="Comic Sans MS"/>
                <a:sym typeface="Comic Sans MS"/>
              </a:rPr>
              <a:t> no longer need to focus on identifying and blending individual sounds in words. </a:t>
            </a:r>
            <a:endParaRPr sz="1000">
              <a:solidFill>
                <a:schemeClr val="dk1"/>
              </a:solidFill>
              <a:latin typeface="Comic Sans MS"/>
              <a:ea typeface="Comic Sans MS"/>
              <a:cs typeface="Comic Sans MS"/>
              <a:sym typeface="Comic Sans MS"/>
            </a:endParaRPr>
          </a:p>
        </p:txBody>
      </p:sp>
      <p:sp>
        <p:nvSpPr>
          <p:cNvPr id="308" name="Google Shape;308;g153290eeb0a_1_27: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3290eeb0a_1_19: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53290eeb0a_1_19: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153290eeb0a_1_19: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3290eeb0a_1_0: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53290eeb0a_1_0: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153290eeb0a_1_0: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2: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3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6: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33" name="Google Shape;333;p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63500" lvl="0" marL="0" rtl="0" algn="l">
              <a:spcBef>
                <a:spcPts val="0"/>
              </a:spcBef>
              <a:spcAft>
                <a:spcPts val="0"/>
              </a:spcAft>
              <a:buClr>
                <a:schemeClr val="dk1"/>
              </a:buClr>
              <a:buSzPts val="1000"/>
              <a:buChar char="•"/>
            </a:pPr>
            <a:r>
              <a:rPr lang="en-US" sz="1000">
                <a:solidFill>
                  <a:schemeClr val="dk1"/>
                </a:solidFill>
                <a:latin typeface="Comic Sans MS"/>
                <a:ea typeface="Comic Sans MS"/>
                <a:cs typeface="Comic Sans MS"/>
                <a:sym typeface="Comic Sans MS"/>
              </a:rPr>
              <a:t>Nursery rhymes, songs, action rhymes.</a:t>
            </a:r>
            <a:endParaRPr sz="1000">
              <a:solidFill>
                <a:schemeClr val="dk1"/>
              </a:solidFill>
            </a:endParaRPr>
          </a:p>
          <a:p>
            <a:pPr indent="-63500" lvl="0" marL="0" rtl="0" algn="l">
              <a:spcBef>
                <a:spcPts val="1400"/>
              </a:spcBef>
              <a:spcAft>
                <a:spcPts val="0"/>
              </a:spcAft>
              <a:buClr>
                <a:schemeClr val="dk1"/>
              </a:buClr>
              <a:buSzPts val="1000"/>
              <a:buFont typeface="Comic Sans MS"/>
              <a:buChar char="•"/>
            </a:pPr>
            <a:r>
              <a:rPr lang="en-US" sz="1000">
                <a:solidFill>
                  <a:schemeClr val="dk1"/>
                </a:solidFill>
                <a:latin typeface="Comic Sans MS"/>
                <a:ea typeface="Comic Sans MS"/>
                <a:cs typeface="Comic Sans MS"/>
                <a:sym typeface="Comic Sans MS"/>
              </a:rPr>
              <a:t> Add sound effects to stories.</a:t>
            </a:r>
            <a:endParaRPr sz="1000">
              <a:solidFill>
                <a:schemeClr val="dk1"/>
              </a:solidFill>
            </a:endParaRPr>
          </a:p>
          <a:p>
            <a:pPr indent="-63500" lvl="0" marL="0" rtl="0" algn="l">
              <a:spcBef>
                <a:spcPts val="1400"/>
              </a:spcBef>
              <a:spcAft>
                <a:spcPts val="0"/>
              </a:spcAft>
              <a:buClr>
                <a:schemeClr val="dk1"/>
              </a:buClr>
              <a:buSzPts val="1000"/>
              <a:buFont typeface="Comic Sans MS"/>
              <a:buChar char="•"/>
            </a:pPr>
            <a:r>
              <a:rPr lang="en-US" sz="1000">
                <a:solidFill>
                  <a:schemeClr val="dk1"/>
                </a:solidFill>
                <a:latin typeface="Comic Sans MS"/>
                <a:ea typeface="Comic Sans MS"/>
                <a:cs typeface="Comic Sans MS"/>
                <a:sym typeface="Comic Sans MS"/>
              </a:rPr>
              <a:t> Music and movement: rhythm, guess the instrument.</a:t>
            </a:r>
            <a:endParaRPr sz="1000">
              <a:solidFill>
                <a:schemeClr val="dk1"/>
              </a:solidFill>
            </a:endParaRPr>
          </a:p>
          <a:p>
            <a:pPr indent="-63500" lvl="0" marL="0" rtl="0" algn="l">
              <a:spcBef>
                <a:spcPts val="1400"/>
              </a:spcBef>
              <a:spcAft>
                <a:spcPts val="0"/>
              </a:spcAft>
              <a:buClr>
                <a:schemeClr val="dk1"/>
              </a:buClr>
              <a:buSzPts val="1000"/>
              <a:buFont typeface="Comic Sans MS"/>
              <a:buChar char="•"/>
            </a:pPr>
            <a:r>
              <a:rPr lang="en-US" sz="1000">
                <a:solidFill>
                  <a:schemeClr val="dk1"/>
                </a:solidFill>
                <a:latin typeface="Comic Sans MS"/>
                <a:ea typeface="Comic Sans MS"/>
                <a:cs typeface="Comic Sans MS"/>
                <a:sym typeface="Comic Sans MS"/>
              </a:rPr>
              <a:t> Talking about sounds: listening walks, loud/soft, high/low, silly noises.</a:t>
            </a:r>
            <a:endParaRPr sz="1000">
              <a:solidFill>
                <a:schemeClr val="dk1"/>
              </a:solidFill>
            </a:endParaRPr>
          </a:p>
          <a:p>
            <a:pPr indent="-63500" lvl="0" marL="0" rtl="0" algn="l">
              <a:spcBef>
                <a:spcPts val="1400"/>
              </a:spcBef>
              <a:spcAft>
                <a:spcPts val="0"/>
              </a:spcAft>
              <a:buClr>
                <a:schemeClr val="dk1"/>
              </a:buClr>
              <a:buSzPts val="1000"/>
              <a:buFont typeface="Comic Sans MS"/>
              <a:buChar char="•"/>
            </a:pPr>
            <a:r>
              <a:rPr lang="en-US" sz="1000">
                <a:solidFill>
                  <a:schemeClr val="dk1"/>
                </a:solidFill>
                <a:latin typeface="Comic Sans MS"/>
                <a:ea typeface="Comic Sans MS"/>
                <a:cs typeface="Comic Sans MS"/>
                <a:sym typeface="Comic Sans MS"/>
              </a:rPr>
              <a:t>Speaking &amp; listening: silly sentences “Happy Harry hops”, mimics, animal sounds.</a:t>
            </a:r>
            <a:endParaRPr sz="1000">
              <a:solidFill>
                <a:schemeClr val="dk1"/>
              </a:solidFill>
            </a:endParaRPr>
          </a:p>
        </p:txBody>
      </p:sp>
      <p:sp>
        <p:nvSpPr>
          <p:cNvPr id="121" name="Google Shape;121;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If we mispronounce these sounds we will make reading harder for our children.</a:t>
            </a:r>
            <a:endParaRPr/>
          </a:p>
          <a:p>
            <a:pPr indent="0" lvl="0" marL="0" marR="0" rtl="0" algn="l">
              <a:lnSpc>
                <a:spcPct val="100000"/>
              </a:lnSpc>
              <a:spcBef>
                <a:spcPts val="0"/>
              </a:spcBef>
              <a:spcAft>
                <a:spcPts val="0"/>
              </a:spcAft>
              <a:buClr>
                <a:srgbClr val="000000"/>
              </a:buClr>
              <a:buSzPts val="1400"/>
              <a:buFont typeface="Arial"/>
              <a:buNone/>
            </a:pPr>
            <a:r>
              <a:rPr lang="en-US"/>
              <a:t>NOT MATCHING TO A LETTER</a:t>
            </a:r>
            <a:endParaRPr/>
          </a:p>
        </p:txBody>
      </p:sp>
      <p:sp>
        <p:nvSpPr>
          <p:cNvPr id="128" name="Google Shape;128;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93fa7c692_0_13: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scatter toys - NO ROBOT ARMS  need to hear sound in the word and squash them </a:t>
            </a:r>
            <a:r>
              <a:rPr lang="en-US"/>
              <a:t>together</a:t>
            </a:r>
            <a:r>
              <a:rPr lang="en-US"/>
              <a:t> or push them together to say the whole word.</a:t>
            </a:r>
            <a:endParaRPr b="0" i="0" sz="1800" u="none" cap="none" strike="noStrike">
              <a:solidFill>
                <a:srgbClr val="000000"/>
              </a:solidFill>
              <a:latin typeface="Arial"/>
              <a:ea typeface="Arial"/>
              <a:cs typeface="Arial"/>
              <a:sym typeface="Arial"/>
            </a:endParaRPr>
          </a:p>
        </p:txBody>
      </p:sp>
      <p:sp>
        <p:nvSpPr>
          <p:cNvPr id="136" name="Google Shape;136;g1393fa7c692_0_13: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93fa7c692_0_18: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video of sound talk and blending</a:t>
            </a:r>
            <a:endParaRPr b="0" i="0" sz="1800" u="none" cap="none" strike="noStrike">
              <a:solidFill>
                <a:srgbClr val="000000"/>
              </a:solidFill>
              <a:latin typeface="Arial"/>
              <a:ea typeface="Arial"/>
              <a:cs typeface="Arial"/>
              <a:sym typeface="Arial"/>
            </a:endParaRPr>
          </a:p>
        </p:txBody>
      </p:sp>
      <p:sp>
        <p:nvSpPr>
          <p:cNvPr id="143" name="Google Shape;143;g1393fa7c692_0_18: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squash sounds together</a:t>
            </a:r>
            <a:endParaRPr b="0" i="0" sz="1800" u="none" cap="none" strike="noStrike">
              <a:solidFill>
                <a:srgbClr val="000000"/>
              </a:solidFill>
              <a:latin typeface="Arial"/>
              <a:ea typeface="Arial"/>
              <a:cs typeface="Arial"/>
              <a:sym typeface="Arial"/>
            </a:endParaRPr>
          </a:p>
        </p:txBody>
      </p:sp>
      <p:sp>
        <p:nvSpPr>
          <p:cNvPr id="150" name="Google Shape;150;p6: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93fa7c692_0_24: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93fa7c692_0_24: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primary strategy for reading</a:t>
            </a:r>
            <a:endParaRPr/>
          </a:p>
          <a:p>
            <a:pPr indent="0" lvl="0" marL="0" rtl="0" algn="l">
              <a:spcBef>
                <a:spcPts val="0"/>
              </a:spcBef>
              <a:spcAft>
                <a:spcPts val="0"/>
              </a:spcAft>
              <a:buNone/>
            </a:pPr>
            <a:r>
              <a:rPr lang="en-US"/>
              <a:t>Each sound is represented by a grapheme (the written representation of a sound)</a:t>
            </a:r>
            <a:endParaRPr/>
          </a:p>
        </p:txBody>
      </p:sp>
      <p:sp>
        <p:nvSpPr>
          <p:cNvPr id="158" name="Google Shape;158;g1393fa7c692_0_24: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1524800" y="896808"/>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5" name="Google Shape;15;p2"/>
          <p:cNvSpPr/>
          <p:nvPr/>
        </p:nvSpPr>
        <p:spPr>
          <a:xfrm rot="10800000">
            <a:off x="6537563" y="4457271"/>
            <a:ext cx="1081625"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6" name="Google Shape;16;p2"/>
          <p:cNvCxnSpPr/>
          <p:nvPr/>
        </p:nvCxnSpPr>
        <p:spPr>
          <a:xfrm>
            <a:off x="4359602" y="3756618"/>
            <a:ext cx="4248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p2"/>
          <p:cNvSpPr txBox="1"/>
          <p:nvPr>
            <p:ph type="ctrTitle"/>
          </p:nvPr>
        </p:nvSpPr>
        <p:spPr>
          <a:xfrm>
            <a:off x="1680302" y="1585234"/>
            <a:ext cx="5783400" cy="1943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1pPr>
            <a:lvl2pPr lvl="1"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2pPr>
            <a:lvl3pPr lvl="2"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3pPr>
            <a:lvl4pPr lvl="3"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4pPr>
            <a:lvl5pPr lvl="4"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5pPr>
            <a:lvl6pPr lvl="5"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6pPr>
            <a:lvl7pPr lvl="6"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7pPr>
            <a:lvl8pPr lvl="7"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8pPr>
            <a:lvl9pPr lvl="8" marR="0" algn="ctr">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9pPr>
          </a:lstStyle>
          <a:p/>
        </p:txBody>
      </p:sp>
      <p:sp>
        <p:nvSpPr>
          <p:cNvPr id="18" name="Google Shape;18;p2"/>
          <p:cNvSpPr txBox="1"/>
          <p:nvPr>
            <p:ph idx="1" type="subTitle"/>
          </p:nvPr>
        </p:nvSpPr>
        <p:spPr>
          <a:xfrm>
            <a:off x="1680302" y="4065933"/>
            <a:ext cx="5783400" cy="1212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1pPr>
            <a:lvl2pPr lvl="1"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2pPr>
            <a:lvl3pPr lvl="2"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3pPr>
            <a:lvl4pPr lvl="3"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4pPr>
            <a:lvl5pPr lvl="4"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5pPr>
            <a:lvl6pPr lvl="5"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6pPr>
            <a:lvl7pPr lvl="6"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7pPr>
            <a:lvl8pPr lvl="7"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8pPr>
            <a:lvl9pPr lvl="8" marR="0" algn="ctr">
              <a:lnSpc>
                <a:spcPct val="100000"/>
              </a:lnSpc>
              <a:spcBef>
                <a:spcPts val="0"/>
              </a:spcBef>
              <a:spcAft>
                <a:spcPts val="0"/>
              </a:spcAft>
              <a:buClr>
                <a:schemeClr val="accent5"/>
              </a:buClr>
              <a:buSzPts val="2400"/>
              <a:buFont typeface="Roboto Slab"/>
              <a:buNone/>
              <a:defRPr b="0" i="0" sz="2400" u="none" cap="none" strike="noStrike">
                <a:solidFill>
                  <a:schemeClr val="accent5"/>
                </a:solidFill>
                <a:latin typeface="Roboto Slab"/>
                <a:ea typeface="Roboto Slab"/>
                <a:cs typeface="Roboto Slab"/>
                <a:sym typeface="Roboto Slab"/>
              </a:defRPr>
            </a:lvl9pPr>
          </a:lstStyle>
          <a:p/>
        </p:txBody>
      </p:sp>
      <p:sp>
        <p:nvSpPr>
          <p:cNvPr id="19" name="Google Shape;19;p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cxnSp>
        <p:nvCxnSpPr>
          <p:cNvPr id="67" name="Google Shape;67;p11"/>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68" name="Google Shape;68;p11"/>
          <p:cNvSpPr txBox="1"/>
          <p:nvPr>
            <p:ph type="title"/>
          </p:nvPr>
        </p:nvSpPr>
        <p:spPr>
          <a:xfrm>
            <a:off x="387900" y="610700"/>
            <a:ext cx="8368200" cy="914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69" name="Google Shape;69;p11"/>
          <p:cNvSpPr txBox="1"/>
          <p:nvPr>
            <p:ph idx="1" type="body"/>
          </p:nvPr>
        </p:nvSpPr>
        <p:spPr>
          <a:xfrm>
            <a:off x="387900" y="1986433"/>
            <a:ext cx="3999900" cy="41052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04800" lvl="1" marL="9144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0" name="Google Shape;70;p11"/>
          <p:cNvSpPr txBox="1"/>
          <p:nvPr>
            <p:ph idx="2" type="body"/>
          </p:nvPr>
        </p:nvSpPr>
        <p:spPr>
          <a:xfrm>
            <a:off x="4756200" y="1986433"/>
            <a:ext cx="3999900" cy="41052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1pPr>
            <a:lvl2pPr indent="-304800" lvl="1" marL="9144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1" name="Google Shape;71;p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2"/>
          <p:cNvSpPr txBox="1"/>
          <p:nvPr>
            <p:ph type="title"/>
          </p:nvPr>
        </p:nvSpPr>
        <p:spPr>
          <a:xfrm>
            <a:off x="387900" y="610700"/>
            <a:ext cx="8368200" cy="914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74" name="Google Shape;74;p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cxnSp>
        <p:nvCxnSpPr>
          <p:cNvPr id="76" name="Google Shape;76;p13"/>
          <p:cNvCxnSpPr/>
          <p:nvPr/>
        </p:nvCxnSpPr>
        <p:spPr>
          <a:xfrm>
            <a:off x="489218" y="1883036"/>
            <a:ext cx="331500" cy="0"/>
          </a:xfrm>
          <a:prstGeom prst="straightConnector1">
            <a:avLst/>
          </a:prstGeom>
          <a:noFill/>
          <a:ln cap="flat" cmpd="sng" w="38100">
            <a:solidFill>
              <a:schemeClr val="accent4"/>
            </a:solidFill>
            <a:prstDash val="solid"/>
            <a:round/>
            <a:headEnd len="sm" w="sm" type="none"/>
            <a:tailEnd len="sm" w="sm" type="none"/>
          </a:ln>
        </p:spPr>
      </p:cxnSp>
      <p:sp>
        <p:nvSpPr>
          <p:cNvPr id="77" name="Google Shape;77;p13"/>
          <p:cNvSpPr txBox="1"/>
          <p:nvPr>
            <p:ph type="title"/>
          </p:nvPr>
        </p:nvSpPr>
        <p:spPr>
          <a:xfrm>
            <a:off x="387900" y="740800"/>
            <a:ext cx="2808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1pPr>
            <a:lvl2pPr lvl="1"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2pPr>
            <a:lvl3pPr lvl="2"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3pPr>
            <a:lvl4pPr lvl="3"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4pPr>
            <a:lvl5pPr lvl="4"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5pPr>
            <a:lvl6pPr lvl="5"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6pPr>
            <a:lvl7pPr lvl="6"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7pPr>
            <a:lvl8pPr lvl="7"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8pPr>
            <a:lvl9pPr lvl="8" marR="0" algn="l">
              <a:lnSpc>
                <a:spcPct val="100000"/>
              </a:lnSpc>
              <a:spcBef>
                <a:spcPts val="0"/>
              </a:spcBef>
              <a:spcAft>
                <a:spcPts val="0"/>
              </a:spcAft>
              <a:buClr>
                <a:schemeClr val="dk1"/>
              </a:buClr>
              <a:buSzPts val="2400"/>
              <a:buFont typeface="Roboto Slab"/>
              <a:buNone/>
              <a:defRPr b="0" i="0" sz="2400" u="none" cap="none" strike="noStrike">
                <a:solidFill>
                  <a:schemeClr val="dk1"/>
                </a:solidFill>
                <a:latin typeface="Roboto Slab"/>
                <a:ea typeface="Roboto Slab"/>
                <a:cs typeface="Roboto Slab"/>
                <a:sym typeface="Roboto Slab"/>
              </a:defRPr>
            </a:lvl9pPr>
          </a:lstStyle>
          <a:p/>
        </p:txBody>
      </p:sp>
      <p:sp>
        <p:nvSpPr>
          <p:cNvPr id="78" name="Google Shape;78;p13"/>
          <p:cNvSpPr txBox="1"/>
          <p:nvPr>
            <p:ph idx="1" type="body"/>
          </p:nvPr>
        </p:nvSpPr>
        <p:spPr>
          <a:xfrm>
            <a:off x="387900" y="2125367"/>
            <a:ext cx="2808000" cy="35748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1pPr>
            <a:lvl2pPr indent="-304800" lvl="1" marL="9144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2pPr>
            <a:lvl3pPr indent="-304800" lvl="2" marL="13716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3pPr>
            <a:lvl4pPr indent="-304800" lvl="3" marL="18288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304800" lvl="4" marL="22860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5pPr>
            <a:lvl6pPr indent="-304800" lvl="5" marL="27432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6pPr>
            <a:lvl7pPr indent="-304800" lvl="6" marL="32004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7pPr>
            <a:lvl8pPr indent="-304800" lvl="7" marL="3657600" marR="0" algn="l">
              <a:lnSpc>
                <a:spcPct val="115000"/>
              </a:lnSpc>
              <a:spcBef>
                <a:spcPts val="16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8pPr>
            <a:lvl9pPr indent="-304800" lvl="8" marL="4114800" marR="0" algn="l">
              <a:lnSpc>
                <a:spcPct val="115000"/>
              </a:lnSpc>
              <a:spcBef>
                <a:spcPts val="1600"/>
              </a:spcBef>
              <a:spcAft>
                <a:spcPts val="1600"/>
              </a:spcAft>
              <a:buClr>
                <a:schemeClr val="dk1"/>
              </a:buClr>
              <a:buSzPts val="1200"/>
              <a:buFont typeface="Roboto"/>
              <a:buChar char="■"/>
              <a:defRPr b="0" i="0" sz="1200" u="none" cap="none" strike="noStrike">
                <a:solidFill>
                  <a:schemeClr val="dk1"/>
                </a:solidFill>
                <a:latin typeface="Roboto"/>
                <a:ea typeface="Roboto"/>
                <a:cs typeface="Roboto"/>
                <a:sym typeface="Roboto"/>
              </a:defRPr>
            </a:lvl9pPr>
          </a:lstStyle>
          <a:p/>
        </p:txBody>
      </p:sp>
      <p:sp>
        <p:nvSpPr>
          <p:cNvPr id="79" name="Google Shape;79;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0" name="Shape 80"/>
        <p:cNvGrpSpPr/>
        <p:nvPr/>
      </p:nvGrpSpPr>
      <p:grpSpPr>
        <a:xfrm>
          <a:off x="0" y="0"/>
          <a:ext cx="0" cy="0"/>
          <a:chOff x="0" y="0"/>
          <a:chExt cx="0" cy="0"/>
        </a:xfrm>
      </p:grpSpPr>
      <p:sp>
        <p:nvSpPr>
          <p:cNvPr id="81" name="Google Shape;81;p14"/>
          <p:cNvSpPr txBox="1"/>
          <p:nvPr>
            <p:ph type="title"/>
          </p:nvPr>
        </p:nvSpPr>
        <p:spPr>
          <a:xfrm>
            <a:off x="490250" y="701800"/>
            <a:ext cx="56187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1pPr>
            <a:lvl2pPr lvl="1"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2pPr>
            <a:lvl3pPr lvl="2"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3pPr>
            <a:lvl4pPr lvl="3"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4pPr>
            <a:lvl5pPr lvl="4"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5pPr>
            <a:lvl6pPr lvl="5"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6pPr>
            <a:lvl7pPr lvl="6"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7pPr>
            <a:lvl8pPr lvl="7"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8pPr>
            <a:lvl9pPr lvl="8" marR="0" algn="l">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9pPr>
          </a:lstStyle>
          <a:p/>
        </p:txBody>
      </p:sp>
      <p:sp>
        <p:nvSpPr>
          <p:cNvPr id="82" name="Google Shape;82;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5"/>
          <p:cNvSpPr/>
          <p:nvPr/>
        </p:nvSpPr>
        <p:spPr>
          <a:xfrm>
            <a:off x="4572000" y="-100"/>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5" name="Google Shape;85;p15"/>
          <p:cNvCxnSpPr/>
          <p:nvPr/>
        </p:nvCxnSpPr>
        <p:spPr>
          <a:xfrm>
            <a:off x="5029675" y="5994004"/>
            <a:ext cx="540900" cy="0"/>
          </a:xfrm>
          <a:prstGeom prst="straightConnector1">
            <a:avLst/>
          </a:prstGeom>
          <a:noFill/>
          <a:ln cap="flat" cmpd="sng" w="38100">
            <a:solidFill>
              <a:schemeClr val="accent5"/>
            </a:solidFill>
            <a:prstDash val="solid"/>
            <a:round/>
            <a:headEnd len="sm" w="sm" type="none"/>
            <a:tailEnd len="sm" w="sm" type="none"/>
          </a:ln>
        </p:spPr>
      </p:cxnSp>
      <p:sp>
        <p:nvSpPr>
          <p:cNvPr id="86" name="Google Shape;86;p15"/>
          <p:cNvSpPr txBox="1"/>
          <p:nvPr>
            <p:ph type="title"/>
          </p:nvPr>
        </p:nvSpPr>
        <p:spPr>
          <a:xfrm>
            <a:off x="265500" y="1612100"/>
            <a:ext cx="4045200" cy="2008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1pPr>
            <a:lvl2pPr lvl="1"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2pPr>
            <a:lvl3pPr lvl="2"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3pPr>
            <a:lvl4pPr lvl="3"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4pPr>
            <a:lvl5pPr lvl="4"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5pPr>
            <a:lvl6pPr lvl="5"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6pPr>
            <a:lvl7pPr lvl="6"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7pPr>
            <a:lvl8pPr lvl="7"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8pPr>
            <a:lvl9pPr lvl="8" marR="0" algn="ctr">
              <a:lnSpc>
                <a:spcPct val="100000"/>
              </a:lnSpc>
              <a:spcBef>
                <a:spcPts val="0"/>
              </a:spcBef>
              <a:spcAft>
                <a:spcPts val="0"/>
              </a:spcAft>
              <a:buClr>
                <a:schemeClr val="dk1"/>
              </a:buClr>
              <a:buSzPts val="3800"/>
              <a:buFont typeface="Roboto Slab"/>
              <a:buNone/>
              <a:defRPr b="0" i="0" sz="3800" u="none" cap="none" strike="noStrike">
                <a:solidFill>
                  <a:schemeClr val="dk1"/>
                </a:solidFill>
                <a:latin typeface="Roboto Slab"/>
                <a:ea typeface="Roboto Slab"/>
                <a:cs typeface="Roboto Slab"/>
                <a:sym typeface="Roboto Slab"/>
              </a:defRPr>
            </a:lvl9pPr>
          </a:lstStyle>
          <a:p/>
        </p:txBody>
      </p:sp>
      <p:sp>
        <p:nvSpPr>
          <p:cNvPr id="87" name="Google Shape;87;p15"/>
          <p:cNvSpPr txBox="1"/>
          <p:nvPr>
            <p:ph idx="1" type="subTitle"/>
          </p:nvPr>
        </p:nvSpPr>
        <p:spPr>
          <a:xfrm>
            <a:off x="265500" y="3692001"/>
            <a:ext cx="4045200" cy="1794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1pPr>
            <a:lvl2pPr lvl="1"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2pPr>
            <a:lvl3pPr lvl="2"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3pPr>
            <a:lvl4pPr lvl="3"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4pPr>
            <a:lvl5pPr lvl="4"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5pPr>
            <a:lvl6pPr lvl="5"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6pPr>
            <a:lvl7pPr lvl="6"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7pPr>
            <a:lvl8pPr lvl="7"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8pPr>
            <a:lvl9pPr lvl="8" marR="0" algn="ctr">
              <a:lnSpc>
                <a:spcPct val="100000"/>
              </a:lnSpc>
              <a:spcBef>
                <a:spcPts val="0"/>
              </a:spcBef>
              <a:spcAft>
                <a:spcPts val="0"/>
              </a:spcAft>
              <a:buClr>
                <a:schemeClr val="accent5"/>
              </a:buClr>
              <a:buSzPts val="2100"/>
              <a:buFont typeface="Roboto"/>
              <a:buNone/>
              <a:defRPr b="0" i="0" sz="2100" u="none" cap="none" strike="noStrike">
                <a:solidFill>
                  <a:schemeClr val="accent5"/>
                </a:solidFill>
                <a:latin typeface="Roboto"/>
                <a:ea typeface="Roboto"/>
                <a:cs typeface="Roboto"/>
                <a:sym typeface="Roboto"/>
              </a:defRPr>
            </a:lvl9pPr>
          </a:lstStyle>
          <a:p/>
        </p:txBody>
      </p:sp>
      <p:sp>
        <p:nvSpPr>
          <p:cNvPr id="88" name="Google Shape;88;p15"/>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89" name="Google Shape;89;p1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6"/>
          <p:cNvSpPr txBox="1"/>
          <p:nvPr>
            <p:ph idx="1" type="body"/>
          </p:nvPr>
        </p:nvSpPr>
        <p:spPr>
          <a:xfrm>
            <a:off x="319500" y="5644967"/>
            <a:ext cx="5998800" cy="7983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1800"/>
              <a:buFont typeface="Roboto Slab"/>
              <a:buNone/>
              <a:defRPr b="0" i="0" sz="1800" u="none" cap="none" strike="noStrike">
                <a:solidFill>
                  <a:schemeClr val="dk1"/>
                </a:solidFill>
                <a:latin typeface="Roboto Slab"/>
                <a:ea typeface="Roboto Slab"/>
                <a:cs typeface="Roboto Slab"/>
                <a:sym typeface="Roboto Slab"/>
              </a:defRPr>
            </a:lvl1pPr>
          </a:lstStyle>
          <a:p/>
        </p:txBody>
      </p:sp>
      <p:sp>
        <p:nvSpPr>
          <p:cNvPr id="92" name="Google Shape;92;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7"/>
          <p:cNvSpPr/>
          <p:nvPr/>
        </p:nvSpPr>
        <p:spPr>
          <a:xfrm>
            <a:off x="150" y="6769100"/>
            <a:ext cx="9143700" cy="8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7"/>
          <p:cNvSpPr txBox="1"/>
          <p:nvPr>
            <p:ph hasCustomPrompt="1" type="title"/>
          </p:nvPr>
        </p:nvSpPr>
        <p:spPr>
          <a:xfrm>
            <a:off x="387900" y="1536600"/>
            <a:ext cx="8368200" cy="2051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1pPr>
            <a:lvl2pPr lvl="1"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2pPr>
            <a:lvl3pPr lvl="2"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3pPr>
            <a:lvl4pPr lvl="3"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4pPr>
            <a:lvl5pPr lvl="4"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5pPr>
            <a:lvl6pPr lvl="5"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6pPr>
            <a:lvl7pPr lvl="6"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7pPr>
            <a:lvl8pPr lvl="7"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8pPr>
            <a:lvl9pPr lvl="8" marR="0" algn="ctr">
              <a:lnSpc>
                <a:spcPct val="100000"/>
              </a:lnSpc>
              <a:spcBef>
                <a:spcPts val="0"/>
              </a:spcBef>
              <a:spcAft>
                <a:spcPts val="0"/>
              </a:spcAft>
              <a:buClr>
                <a:schemeClr val="accent5"/>
              </a:buClr>
              <a:buSzPts val="13000"/>
              <a:buFont typeface="Roboto Slab"/>
              <a:buNone/>
              <a:defRPr b="0" i="0" sz="13000" u="none" cap="none" strike="noStrike">
                <a:solidFill>
                  <a:schemeClr val="accent5"/>
                </a:solidFill>
                <a:latin typeface="Roboto Slab"/>
                <a:ea typeface="Roboto Slab"/>
                <a:cs typeface="Roboto Slab"/>
                <a:sym typeface="Roboto Slab"/>
              </a:defRPr>
            </a:lvl9pPr>
          </a:lstStyle>
          <a:p>
            <a:r>
              <a:t>xx%</a:t>
            </a:r>
          </a:p>
        </p:txBody>
      </p:sp>
      <p:sp>
        <p:nvSpPr>
          <p:cNvPr id="96" name="Google Shape;96;p17"/>
          <p:cNvSpPr txBox="1"/>
          <p:nvPr>
            <p:ph idx="1" type="body"/>
          </p:nvPr>
        </p:nvSpPr>
        <p:spPr>
          <a:xfrm>
            <a:off x="387900" y="3892600"/>
            <a:ext cx="8368200" cy="14289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algn="ctr">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algn="ctr">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97" name="Google Shape;97;p1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9pPr>
          </a:lstStyle>
          <a:p/>
        </p:txBody>
      </p:sp>
      <p:sp>
        <p:nvSpPr>
          <p:cNvPr id="22" name="Google Shape;22;p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3" name="Google Shape;23;p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24" name="Google Shape;24;p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25" name="Google Shape;25;p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9pPr>
          </a:lstStyle>
          <a:p/>
        </p:txBody>
      </p:sp>
      <p:sp>
        <p:nvSpPr>
          <p:cNvPr id="30" name="Google Shape;30;p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1" name="Google Shape;31;p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33" name="Google Shape;33;p5"/>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34" name="Google Shape;34;p5"/>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35" name="Shape 35"/>
        <p:cNvGrpSpPr/>
        <p:nvPr/>
      </p:nvGrpSpPr>
      <p:grpSpPr>
        <a:xfrm>
          <a:off x="0" y="0"/>
          <a:ext cx="0" cy="0"/>
          <a:chOff x="0" y="0"/>
          <a:chExt cx="0" cy="0"/>
        </a:xfrm>
      </p:grpSpPr>
      <p:sp>
        <p:nvSpPr>
          <p:cNvPr id="36" name="Google Shape;36;p6"/>
          <p:cNvSpPr txBox="1"/>
          <p:nvPr>
            <p:ph type="title"/>
          </p:nvPr>
        </p:nvSpPr>
        <p:spPr>
          <a:xfrm>
            <a:off x="685800" y="152400"/>
            <a:ext cx="6870600" cy="16002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9pPr>
          </a:lstStyle>
          <a:p/>
        </p:txBody>
      </p:sp>
      <p:sp>
        <p:nvSpPr>
          <p:cNvPr id="37" name="Google Shape;37;p6"/>
          <p:cNvSpPr txBox="1"/>
          <p:nvPr>
            <p:ph idx="1" type="body"/>
          </p:nvPr>
        </p:nvSpPr>
        <p:spPr>
          <a:xfrm>
            <a:off x="685800" y="1828800"/>
            <a:ext cx="3771900" cy="1752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8" name="Google Shape;38;p6"/>
          <p:cNvSpPr txBox="1"/>
          <p:nvPr>
            <p:ph idx="2" type="body"/>
          </p:nvPr>
        </p:nvSpPr>
        <p:spPr>
          <a:xfrm>
            <a:off x="4610100" y="1828800"/>
            <a:ext cx="3771900" cy="1752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9" name="Google Shape;39;p6"/>
          <p:cNvSpPr txBox="1"/>
          <p:nvPr>
            <p:ph idx="3" type="body"/>
          </p:nvPr>
        </p:nvSpPr>
        <p:spPr>
          <a:xfrm>
            <a:off x="685800" y="3733800"/>
            <a:ext cx="3771900" cy="1752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0" name="Google Shape;40;p6"/>
          <p:cNvSpPr txBox="1"/>
          <p:nvPr>
            <p:ph idx="4" type="body"/>
          </p:nvPr>
        </p:nvSpPr>
        <p:spPr>
          <a:xfrm>
            <a:off x="4610100" y="3733800"/>
            <a:ext cx="3771900" cy="1752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42" name="Google Shape;42;p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43" name="Google Shape;43;p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685800" y="152400"/>
            <a:ext cx="6870600" cy="16002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9pPr>
          </a:lstStyle>
          <a:p/>
        </p:txBody>
      </p:sp>
      <p:sp>
        <p:nvSpPr>
          <p:cNvPr id="46" name="Google Shape;46;p7"/>
          <p:cNvSpPr txBox="1"/>
          <p:nvPr>
            <p:ph idx="1" type="body"/>
          </p:nvPr>
        </p:nvSpPr>
        <p:spPr>
          <a:xfrm>
            <a:off x="685800" y="1828800"/>
            <a:ext cx="3771900" cy="3657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610100" y="1828800"/>
            <a:ext cx="3771900" cy="1752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10100" y="3733800"/>
            <a:ext cx="3771900" cy="1752600"/>
          </a:xfrm>
          <a:prstGeom prst="rect">
            <a:avLst/>
          </a:prstGeom>
          <a:noFill/>
          <a:ln>
            <a:noFill/>
          </a:ln>
        </p:spPr>
        <p:txBody>
          <a:bodyPr anchorCtr="0" anchor="t" bIns="45700" lIns="91425" spcFirstLastPara="1" rIns="91425" wrap="square" tIns="45700">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9" name="Google Shape;49;p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50" name="Google Shape;50;p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51" name="Google Shape;51;p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52" name="Shape 52"/>
        <p:cNvGrpSpPr/>
        <p:nvPr/>
      </p:nvGrpSpPr>
      <p:grpSpPr>
        <a:xfrm>
          <a:off x="0" y="0"/>
          <a:ext cx="0" cy="0"/>
          <a:chOff x="0" y="0"/>
          <a:chExt cx="0" cy="0"/>
        </a:xfrm>
      </p:grpSpPr>
      <p:sp>
        <p:nvSpPr>
          <p:cNvPr id="53" name="Google Shape;53;p8"/>
          <p:cNvSpPr txBox="1"/>
          <p:nvPr>
            <p:ph type="title"/>
          </p:nvPr>
        </p:nvSpPr>
        <p:spPr>
          <a:xfrm>
            <a:off x="685800" y="152400"/>
            <a:ext cx="6870600" cy="16002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Clr>
                <a:schemeClr val="dk1"/>
              </a:buClr>
              <a:buSzPts val="3000"/>
              <a:buFont typeface="Roboto Slab"/>
              <a:buNone/>
              <a:defRPr b="0" i="0" sz="3300" u="none" cap="none" strike="noStrike">
                <a:solidFill>
                  <a:schemeClr val="dk1"/>
                </a:solidFill>
                <a:latin typeface="Calibri"/>
                <a:ea typeface="Calibri"/>
                <a:cs typeface="Calibri"/>
                <a:sym typeface="Calibri"/>
              </a:defRPr>
            </a:lvl9pPr>
          </a:lstStyle>
          <a:p/>
        </p:txBody>
      </p:sp>
      <p:sp>
        <p:nvSpPr>
          <p:cNvPr id="54" name="Google Shape;54;p8"/>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55" name="Google Shape;55;p8"/>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omic Sans MS"/>
                <a:ea typeface="Comic Sans MS"/>
                <a:cs typeface="Comic Sans MS"/>
                <a:sym typeface="Comic Sans MS"/>
              </a:defRPr>
            </a:lvl9pPr>
          </a:lstStyle>
          <a:p/>
        </p:txBody>
      </p:sp>
      <p:sp>
        <p:nvSpPr>
          <p:cNvPr id="56" name="Google Shape;56;p8"/>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1pPr>
            <a:lvl2pPr indent="0" lvl="1"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2pPr>
            <a:lvl3pPr indent="0" lvl="2"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3pPr>
            <a:lvl4pPr indent="0" lvl="3"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4pPr>
            <a:lvl5pPr indent="0" lvl="4"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5pPr>
            <a:lvl6pPr indent="0" lvl="5"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6pPr>
            <a:lvl7pPr indent="0" lvl="6"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7pPr>
            <a:lvl8pPr indent="0" lvl="7"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8pPr>
            <a:lvl9pPr indent="0" lvl="8" marL="0" marR="0" algn="r">
              <a:lnSpc>
                <a:spcPct val="100000"/>
              </a:lnSpc>
              <a:spcBef>
                <a:spcPts val="0"/>
              </a:spcBef>
              <a:spcAft>
                <a:spcPts val="0"/>
              </a:spcAft>
              <a:buClr>
                <a:srgbClr val="898989"/>
              </a:buClr>
              <a:buSzPts val="900"/>
              <a:buFont typeface="Comic Sans MS"/>
              <a:buNone/>
              <a:defRPr b="0" i="0" sz="900" u="none" cap="none" strike="noStrike">
                <a:solidFill>
                  <a:srgbClr val="898989"/>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sz="1000">
              <a:solidFill>
                <a:schemeClr val="dk1"/>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cxnSp>
        <p:nvCxnSpPr>
          <p:cNvPr id="58" name="Google Shape;58;p9"/>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59" name="Google Shape;59;p9"/>
          <p:cNvSpPr txBox="1"/>
          <p:nvPr>
            <p:ph type="title"/>
          </p:nvPr>
        </p:nvSpPr>
        <p:spPr>
          <a:xfrm>
            <a:off x="387900" y="610700"/>
            <a:ext cx="8368200" cy="914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60" name="Google Shape;60;p9"/>
          <p:cNvSpPr txBox="1"/>
          <p:nvPr>
            <p:ph idx="1" type="body"/>
          </p:nvPr>
        </p:nvSpPr>
        <p:spPr>
          <a:xfrm>
            <a:off x="387900" y="1986432"/>
            <a:ext cx="8368200" cy="41052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61" name="Google Shape;61;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cxnSp>
        <p:nvCxnSpPr>
          <p:cNvPr id="63" name="Google Shape;63;p10"/>
          <p:cNvCxnSpPr/>
          <p:nvPr/>
        </p:nvCxnSpPr>
        <p:spPr>
          <a:xfrm>
            <a:off x="4359602" y="3756618"/>
            <a:ext cx="424800" cy="0"/>
          </a:xfrm>
          <a:prstGeom prst="straightConnector1">
            <a:avLst/>
          </a:prstGeom>
          <a:noFill/>
          <a:ln cap="flat" cmpd="sng" w="38100">
            <a:solidFill>
              <a:schemeClr val="accent4"/>
            </a:solidFill>
            <a:prstDash val="solid"/>
            <a:round/>
            <a:headEnd len="sm" w="sm" type="none"/>
            <a:tailEnd len="sm" w="sm" type="none"/>
          </a:ln>
        </p:spPr>
      </p:cxnSp>
      <p:sp>
        <p:nvSpPr>
          <p:cNvPr id="64" name="Google Shape;64;p10"/>
          <p:cNvSpPr txBox="1"/>
          <p:nvPr>
            <p:ph type="title"/>
          </p:nvPr>
        </p:nvSpPr>
        <p:spPr>
          <a:xfrm>
            <a:off x="480750" y="2353267"/>
            <a:ext cx="8222100" cy="1209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1pPr>
            <a:lvl2pPr lvl="1"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2pPr>
            <a:lvl3pPr lvl="2"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3pPr>
            <a:lvl4pPr lvl="3"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4pPr>
            <a:lvl5pPr lvl="4"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5pPr>
            <a:lvl6pPr lvl="5"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6pPr>
            <a:lvl7pPr lvl="6"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7pPr>
            <a:lvl8pPr lvl="7"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8pPr>
            <a:lvl9pPr lvl="8" marR="0" algn="ctr">
              <a:lnSpc>
                <a:spcPct val="100000"/>
              </a:lnSpc>
              <a:spcBef>
                <a:spcPts val="0"/>
              </a:spcBef>
              <a:spcAft>
                <a:spcPts val="0"/>
              </a:spcAft>
              <a:buClr>
                <a:schemeClr val="dk1"/>
              </a:buClr>
              <a:buSzPts val="4800"/>
              <a:buFont typeface="Roboto Slab"/>
              <a:buNone/>
              <a:defRPr b="0" i="0" sz="4800" u="none" cap="none" strike="noStrike">
                <a:solidFill>
                  <a:schemeClr val="dk1"/>
                </a:solidFill>
                <a:latin typeface="Roboto Slab"/>
                <a:ea typeface="Roboto Slab"/>
                <a:cs typeface="Roboto Slab"/>
                <a:sym typeface="Roboto Slab"/>
              </a:defRPr>
            </a:lvl9pPr>
          </a:lstStyle>
          <a:p/>
        </p:txBody>
      </p:sp>
      <p:sp>
        <p:nvSpPr>
          <p:cNvPr id="65" name="Google Shape;65;p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87900" y="610700"/>
            <a:ext cx="8368200" cy="914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11" name="Google Shape;11;p1"/>
          <p:cNvSpPr txBox="1"/>
          <p:nvPr>
            <p:ph idx="1" type="body"/>
          </p:nvPr>
        </p:nvSpPr>
        <p:spPr>
          <a:xfrm>
            <a:off x="387900" y="1986432"/>
            <a:ext cx="8368200" cy="410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hyperlink" Target="http://drive.google.com/file/d/16raaKRjgFCoTma3O7iKwiYMBZhvX_qET/view" TargetMode="External"/><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6.png"/><Relationship Id="rId6" Type="http://schemas.openxmlformats.org/officeDocument/2006/relationships/hyperlink" Target="http://drive.google.com/file/d/1QBhL1MZGwyG0KNNKdpArZ14_Yqntxqf6/view" TargetMode="External"/><Relationship Id="rId7"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7.jp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hyperlink" Target="http://drive.google.com/file/d/1uGwtRW6Wwhi0GVCh2fpZYGWCp7fIzVoG/view" TargetMode="External"/><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phonicsplay.co.uk/member-only/Phase3Menu.htm" TargetMode="External"/><Relationship Id="rId4" Type="http://schemas.openxmlformats.org/officeDocument/2006/relationships/hyperlink" Target="http://www.letters-and-sounds.com/" TargetMode="External"/><Relationship Id="rId5" Type="http://schemas.openxmlformats.org/officeDocument/2006/relationships/hyperlink" Target="https://www.oxfordowl.co.uk/welcome-back/for-home/reading-owl/advice-for-parents" TargetMode="External"/><Relationship Id="rId6" Type="http://schemas.openxmlformats.org/officeDocument/2006/relationships/hyperlink" Target="https://www.youtube.com/watch?v=EYx1CyDMZSc" TargetMode="External"/><Relationship Id="rId7"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www.youtube.com/watch?v=UCI2mu7URBc" TargetMode="External"/><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4294967295" type="ctrTitle"/>
          </p:nvPr>
        </p:nvSpPr>
        <p:spPr>
          <a:xfrm>
            <a:off x="806450" y="4503500"/>
            <a:ext cx="7424400" cy="1431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CC"/>
              </a:buClr>
              <a:buSzPts val="2800"/>
              <a:buFont typeface="Comic Sans MS"/>
              <a:buNone/>
            </a:pPr>
            <a:br>
              <a:rPr b="1" i="0" lang="en-US" sz="2800" u="none" cap="none" strike="noStrike">
                <a:solidFill>
                  <a:srgbClr val="0000CC"/>
                </a:solidFill>
                <a:latin typeface="Comic Sans MS"/>
                <a:ea typeface="Comic Sans MS"/>
                <a:cs typeface="Comic Sans MS"/>
                <a:sym typeface="Comic Sans MS"/>
              </a:rPr>
            </a:br>
            <a:r>
              <a:rPr b="1" i="0" lang="en-US" sz="2800" u="none" cap="none" strike="noStrike">
                <a:solidFill>
                  <a:srgbClr val="B6D7A8"/>
                </a:solidFill>
                <a:latin typeface="Comic Sans MS"/>
                <a:ea typeface="Comic Sans MS"/>
                <a:cs typeface="Comic Sans MS"/>
                <a:sym typeface="Comic Sans MS"/>
              </a:rPr>
              <a:t>Lickey Hills Primary School and Nursery </a:t>
            </a:r>
            <a:endParaRPr b="1" sz="2800">
              <a:solidFill>
                <a:srgbClr val="B6D7A8"/>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0000CC"/>
              </a:buClr>
              <a:buSzPts val="2800"/>
              <a:buFont typeface="Comic Sans MS"/>
              <a:buNone/>
            </a:pPr>
            <a:r>
              <a:rPr b="1" i="0" lang="en-US" sz="4800" u="none" cap="none" strike="noStrike">
                <a:solidFill>
                  <a:srgbClr val="FFF7F4"/>
                </a:solidFill>
                <a:latin typeface="Comic Sans MS"/>
                <a:ea typeface="Comic Sans MS"/>
                <a:cs typeface="Comic Sans MS"/>
                <a:sym typeface="Comic Sans MS"/>
              </a:rPr>
              <a:t>Phonics and Early Reading Workshop </a:t>
            </a:r>
            <a:endParaRPr b="1" i="0" sz="4800" u="none" cap="none" strike="noStrike">
              <a:solidFill>
                <a:srgbClr val="FFF7F4"/>
              </a:solidFill>
              <a:latin typeface="Comic Sans MS"/>
              <a:ea typeface="Comic Sans MS"/>
              <a:cs typeface="Comic Sans MS"/>
              <a:sym typeface="Comic Sans MS"/>
            </a:endParaRPr>
          </a:p>
          <a:p>
            <a:pPr indent="0" lvl="0" marL="0" marR="0" rtl="0" algn="ctr">
              <a:lnSpc>
                <a:spcPct val="90000"/>
              </a:lnSpc>
              <a:spcBef>
                <a:spcPts val="0"/>
              </a:spcBef>
              <a:spcAft>
                <a:spcPts val="0"/>
              </a:spcAft>
              <a:buClr>
                <a:srgbClr val="0000CC"/>
              </a:buClr>
              <a:buSzPts val="2800"/>
              <a:buFont typeface="Comic Sans MS"/>
              <a:buNone/>
            </a:pPr>
            <a:r>
              <a:rPr b="1" lang="en-US" sz="3100">
                <a:solidFill>
                  <a:srgbClr val="FFF7F4"/>
                </a:solidFill>
                <a:latin typeface="Comic Sans MS"/>
                <a:ea typeface="Comic Sans MS"/>
                <a:cs typeface="Comic Sans MS"/>
                <a:sym typeface="Comic Sans MS"/>
              </a:rPr>
              <a:t>September 2022</a:t>
            </a:r>
            <a:endParaRPr b="1" sz="3100">
              <a:solidFill>
                <a:srgbClr val="FFF7F4"/>
              </a:solidFill>
              <a:latin typeface="Comic Sans MS"/>
              <a:ea typeface="Comic Sans MS"/>
              <a:cs typeface="Comic Sans MS"/>
              <a:sym typeface="Comic Sans MS"/>
            </a:endParaRPr>
          </a:p>
        </p:txBody>
      </p:sp>
      <p:pic>
        <p:nvPicPr>
          <p:cNvPr descr="R:\Users\Glynis\Emma\School Logo 13.1.14.PNG" id="104" name="Google Shape;104;p18"/>
          <p:cNvPicPr preferRelativeResize="0"/>
          <p:nvPr/>
        </p:nvPicPr>
        <p:blipFill rotWithShape="1">
          <a:blip r:embed="rId3">
            <a:alphaModFix/>
          </a:blip>
          <a:srcRect b="0" l="0" r="0" t="0"/>
          <a:stretch/>
        </p:blipFill>
        <p:spPr>
          <a:xfrm>
            <a:off x="3149614" y="927802"/>
            <a:ext cx="2844775" cy="2558025"/>
          </a:xfrm>
          <a:prstGeom prst="rect">
            <a:avLst/>
          </a:prstGeom>
          <a:noFill/>
          <a:ln>
            <a:noFill/>
          </a:ln>
        </p:spPr>
      </p:pic>
      <p:sp>
        <p:nvSpPr>
          <p:cNvPr id="105" name="Google Shape;105;p18"/>
          <p:cNvSpPr txBox="1"/>
          <p:nvPr/>
        </p:nvSpPr>
        <p:spPr>
          <a:xfrm>
            <a:off x="246550" y="161950"/>
            <a:ext cx="33834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Comic Sans MS"/>
                <a:ea typeface="Comic Sans MS"/>
                <a:cs typeface="Comic Sans MS"/>
                <a:sym typeface="Comic Sans MS"/>
              </a:rPr>
              <a:t>A copy of the phonic slides shared 20/9/22. Please note the accompanying videos can be found on the EYFS and Year 1 webpages.</a:t>
            </a:r>
            <a:endParaRPr b="1" sz="17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nvSpPr>
        <p:spPr>
          <a:xfrm>
            <a:off x="375325" y="404800"/>
            <a:ext cx="8576700" cy="595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omic Sans MS"/>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800"/>
              <a:buFont typeface="Comic Sans MS"/>
              <a:buNone/>
            </a:pPr>
            <a:r>
              <a:t/>
            </a:r>
            <a:endParaRPr b="0" i="0" sz="2800" u="none" cap="none" strike="noStrike">
              <a:solidFill>
                <a:schemeClr val="dk1"/>
              </a:solidFill>
              <a:latin typeface="Comic Sans MS"/>
              <a:ea typeface="Comic Sans MS"/>
              <a:cs typeface="Comic Sans MS"/>
              <a:sym typeface="Comic Sans MS"/>
            </a:endParaRPr>
          </a:p>
          <a:p>
            <a:pPr indent="-152400" lvl="0" marL="0" marR="0" rtl="0" algn="l">
              <a:lnSpc>
                <a:spcPct val="100000"/>
              </a:lnSpc>
              <a:spcBef>
                <a:spcPts val="0"/>
              </a:spcBef>
              <a:spcAft>
                <a:spcPts val="0"/>
              </a:spcAft>
              <a:buClr>
                <a:schemeClr val="dk1"/>
              </a:buClr>
              <a:buSzPts val="2400"/>
              <a:buFont typeface="Arial"/>
              <a:buChar char="•"/>
            </a:pPr>
            <a:r>
              <a:rPr lang="en-US" sz="2400">
                <a:solidFill>
                  <a:schemeClr val="dk1"/>
                </a:solidFill>
                <a:latin typeface="Comic Sans MS"/>
                <a:ea typeface="Comic Sans MS"/>
                <a:cs typeface="Comic Sans MS"/>
                <a:sym typeface="Comic Sans MS"/>
              </a:rPr>
              <a:t>Daily, through Reception and Year 1, </a:t>
            </a:r>
            <a:r>
              <a:rPr b="0" i="0" lang="en-US" sz="2400" u="none" cap="none" strike="noStrike">
                <a:solidFill>
                  <a:schemeClr val="dk1"/>
                </a:solidFill>
                <a:latin typeface="Comic Sans MS"/>
                <a:ea typeface="Comic Sans MS"/>
                <a:cs typeface="Comic Sans MS"/>
                <a:sym typeface="Comic Sans MS"/>
              </a:rPr>
              <a:t>children have a class phonic session which lasts about 20-40 minutes.</a:t>
            </a:r>
            <a:endParaRPr b="0" i="0" sz="1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chemeClr val="dk1"/>
              </a:buClr>
              <a:buSzPts val="2400"/>
              <a:buFont typeface="Comic Sans MS"/>
              <a:buChar char="•"/>
            </a:pPr>
            <a:r>
              <a:rPr b="0" i="0" lang="en-US" sz="2400" u="none" cap="none" strike="noStrike">
                <a:solidFill>
                  <a:schemeClr val="dk1"/>
                </a:solidFill>
                <a:latin typeface="Comic Sans MS"/>
                <a:ea typeface="Comic Sans MS"/>
                <a:cs typeface="Comic Sans MS"/>
                <a:sym typeface="Comic Sans MS"/>
              </a:rPr>
              <a:t> We use a simple, consistent fast paced approach. </a:t>
            </a:r>
            <a:endParaRPr b="0" i="0" sz="1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 Lessons </a:t>
            </a:r>
            <a:r>
              <a:rPr lang="en-US" sz="2400">
                <a:solidFill>
                  <a:schemeClr val="dk1"/>
                </a:solidFill>
                <a:latin typeface="Comic Sans MS"/>
                <a:ea typeface="Comic Sans MS"/>
                <a:cs typeface="Comic Sans MS"/>
                <a:sym typeface="Comic Sans MS"/>
              </a:rPr>
              <a:t>adopt the same classroom routines</a:t>
            </a:r>
            <a:r>
              <a:rPr lang="en-US" sz="2400">
                <a:solidFill>
                  <a:schemeClr val="dk1"/>
                </a:solidFill>
                <a:latin typeface="Comic Sans MS"/>
                <a:ea typeface="Comic Sans MS"/>
                <a:cs typeface="Comic Sans MS"/>
                <a:sym typeface="Comic Sans MS"/>
              </a:rPr>
              <a:t> each session.</a:t>
            </a:r>
            <a:endParaRPr b="0" i="0" sz="1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We use </a:t>
            </a:r>
            <a:r>
              <a:rPr lang="en-US" sz="2400">
                <a:solidFill>
                  <a:schemeClr val="dk1"/>
                </a:solidFill>
                <a:latin typeface="Comic Sans MS"/>
                <a:ea typeface="Comic Sans MS"/>
                <a:cs typeface="Comic Sans MS"/>
                <a:sym typeface="Comic Sans MS"/>
              </a:rPr>
              <a:t>Essential Letter and Sounds as our government approved phonic programme.</a:t>
            </a:r>
            <a:endParaRPr sz="2400">
              <a:solidFill>
                <a:schemeClr val="dk1"/>
              </a:solidFill>
              <a:latin typeface="Comic Sans MS"/>
              <a:ea typeface="Comic Sans MS"/>
              <a:cs typeface="Comic Sans MS"/>
              <a:sym typeface="Comic Sans MS"/>
            </a:endParaRPr>
          </a:p>
          <a:p>
            <a:pPr indent="-152400" lvl="0" marL="0" marR="0" rtl="0" algn="l">
              <a:lnSpc>
                <a:spcPct val="10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In every single ELS lesson, your child will make the direct application to reading.</a:t>
            </a:r>
            <a:endParaRPr sz="2400">
              <a:solidFill>
                <a:schemeClr val="dk1"/>
              </a:solidFill>
              <a:latin typeface="Comic Sans MS"/>
              <a:ea typeface="Comic Sans MS"/>
              <a:cs typeface="Comic Sans MS"/>
              <a:sym typeface="Comic Sans MS"/>
            </a:endParaRPr>
          </a:p>
          <a:p>
            <a:pPr indent="-152400" lvl="0" marL="0" marR="0" rtl="0" algn="l">
              <a:lnSpc>
                <a:spcPct val="100000"/>
              </a:lnSpc>
              <a:spcBef>
                <a:spcPts val="0"/>
              </a:spcBef>
              <a:spcAft>
                <a:spcPts val="0"/>
              </a:spcAft>
              <a:buClr>
                <a:schemeClr val="dk1"/>
              </a:buClr>
              <a:buSzPts val="2400"/>
              <a:buFont typeface="Comic Sans MS"/>
              <a:buChar char="•"/>
            </a:pPr>
            <a:r>
              <a:rPr lang="en-US" sz="2400">
                <a:solidFill>
                  <a:schemeClr val="dk1"/>
                </a:solidFill>
                <a:latin typeface="Comic Sans MS"/>
                <a:ea typeface="Comic Sans MS"/>
                <a:cs typeface="Comic Sans MS"/>
                <a:sym typeface="Comic Sans MS"/>
              </a:rPr>
              <a:t>Independent</a:t>
            </a:r>
            <a:r>
              <a:rPr lang="en-US" sz="2400">
                <a:solidFill>
                  <a:schemeClr val="dk1"/>
                </a:solidFill>
                <a:latin typeface="Comic Sans MS"/>
                <a:ea typeface="Comic Sans MS"/>
                <a:cs typeface="Comic Sans MS"/>
                <a:sym typeface="Comic Sans MS"/>
              </a:rPr>
              <a:t> application allows us to identify children who may need additional support</a:t>
            </a:r>
            <a:endParaRPr sz="24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US" sz="2400">
                <a:solidFill>
                  <a:schemeClr val="dk1"/>
                </a:solidFill>
                <a:latin typeface="Comic Sans MS"/>
                <a:ea typeface="Comic Sans MS"/>
                <a:cs typeface="Comic Sans MS"/>
                <a:sym typeface="Comic Sans MS"/>
              </a:rPr>
              <a:t>“Keep up not </a:t>
            </a:r>
            <a:r>
              <a:rPr lang="en-US" sz="2400">
                <a:solidFill>
                  <a:schemeClr val="dk1"/>
                </a:solidFill>
                <a:latin typeface="Comic Sans MS"/>
                <a:ea typeface="Comic Sans MS"/>
                <a:cs typeface="Comic Sans MS"/>
                <a:sym typeface="Comic Sans MS"/>
              </a:rPr>
              <a:t>catch</a:t>
            </a:r>
            <a:r>
              <a:rPr lang="en-US" sz="2400">
                <a:solidFill>
                  <a:schemeClr val="dk1"/>
                </a:solidFill>
                <a:latin typeface="Comic Sans MS"/>
                <a:ea typeface="Comic Sans MS"/>
                <a:cs typeface="Comic Sans MS"/>
                <a:sym typeface="Comic Sans MS"/>
              </a:rPr>
              <a:t> up”</a:t>
            </a:r>
            <a:endParaRPr sz="2400">
              <a:solidFill>
                <a:schemeClr val="dk1"/>
              </a:solidFill>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27"/>
          <p:cNvSpPr txBox="1"/>
          <p:nvPr/>
        </p:nvSpPr>
        <p:spPr>
          <a:xfrm>
            <a:off x="1143000" y="304800"/>
            <a:ext cx="6049962" cy="7016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Daily Phonics</a:t>
            </a:r>
            <a:endParaRPr b="0" i="0" sz="40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4000"/>
              <a:buFont typeface="Comic Sans MS"/>
              <a:buNone/>
            </a:pPr>
            <a:r>
              <a:t/>
            </a:r>
            <a:endParaRPr sz="4000">
              <a:solidFill>
                <a:schemeClr val="dk1"/>
              </a:solidFill>
              <a:latin typeface="Comic Sans MS"/>
              <a:ea typeface="Comic Sans MS"/>
              <a:cs typeface="Comic Sans MS"/>
              <a:sym typeface="Comic Sans MS"/>
            </a:endParaRPr>
          </a:p>
        </p:txBody>
      </p:sp>
      <p:pic>
        <p:nvPicPr>
          <p:cNvPr id="168" name="Google Shape;168;p27"/>
          <p:cNvPicPr preferRelativeResize="0"/>
          <p:nvPr/>
        </p:nvPicPr>
        <p:blipFill>
          <a:blip r:embed="rId3">
            <a:alphaModFix/>
          </a:blip>
          <a:stretch>
            <a:fillRect/>
          </a:stretch>
        </p:blipFill>
        <p:spPr>
          <a:xfrm>
            <a:off x="6298925" y="5655713"/>
            <a:ext cx="2653100" cy="1050900"/>
          </a:xfrm>
          <a:prstGeom prst="rect">
            <a:avLst/>
          </a:prstGeom>
          <a:noFill/>
          <a:ln>
            <a:noFill/>
          </a:ln>
        </p:spPr>
      </p:pic>
      <p:pic>
        <p:nvPicPr>
          <p:cNvPr descr="R:\Users\Glynis\Emma\School Logo 13.1.14.PNG" id="169" name="Google Shape;169;p27"/>
          <p:cNvPicPr preferRelativeResize="0"/>
          <p:nvPr/>
        </p:nvPicPr>
        <p:blipFill rotWithShape="1">
          <a:blip r:embed="rId4">
            <a:alphaModFix/>
          </a:blip>
          <a:srcRect b="0" l="0" r="0" t="0"/>
          <a:stretch/>
        </p:blipFill>
        <p:spPr>
          <a:xfrm>
            <a:off x="7910287" y="76200"/>
            <a:ext cx="1158875" cy="10588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685800" y="152400"/>
            <a:ext cx="7670700" cy="828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omic Sans MS"/>
              <a:buNone/>
            </a:pPr>
            <a:r>
              <a:rPr lang="en-US" sz="4000">
                <a:latin typeface="Comic Sans MS"/>
                <a:ea typeface="Comic Sans MS"/>
                <a:cs typeface="Comic Sans MS"/>
                <a:sym typeface="Comic Sans MS"/>
              </a:rPr>
              <a:t>Further </a:t>
            </a:r>
            <a:r>
              <a:rPr b="0" i="0" lang="en-US" sz="4000" u="none" cap="none" strike="noStrike">
                <a:solidFill>
                  <a:schemeClr val="dk1"/>
                </a:solidFill>
                <a:latin typeface="Comic Sans MS"/>
                <a:ea typeface="Comic Sans MS"/>
                <a:cs typeface="Comic Sans MS"/>
                <a:sym typeface="Comic Sans MS"/>
              </a:rPr>
              <a:t>Phonics </a:t>
            </a:r>
            <a:r>
              <a:rPr lang="en-US" sz="4000">
                <a:latin typeface="Comic Sans MS"/>
                <a:ea typeface="Comic Sans MS"/>
                <a:cs typeface="Comic Sans MS"/>
                <a:sym typeface="Comic Sans MS"/>
              </a:rPr>
              <a:t>Terminology</a:t>
            </a:r>
            <a:endParaRPr b="0" i="0" sz="3300" u="none" cap="none" strike="noStrike">
              <a:solidFill>
                <a:schemeClr val="dk1"/>
              </a:solidFill>
              <a:latin typeface="Calibri"/>
              <a:ea typeface="Calibri"/>
              <a:cs typeface="Calibri"/>
              <a:sym typeface="Calibri"/>
            </a:endParaRPr>
          </a:p>
        </p:txBody>
      </p:sp>
      <p:sp>
        <p:nvSpPr>
          <p:cNvPr id="175" name="Google Shape;175;p28"/>
          <p:cNvSpPr txBox="1"/>
          <p:nvPr>
            <p:ph idx="1" type="body"/>
          </p:nvPr>
        </p:nvSpPr>
        <p:spPr>
          <a:xfrm>
            <a:off x="390600" y="879475"/>
            <a:ext cx="8299800" cy="50064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Blending &amp; Segmenting</a:t>
            </a:r>
            <a:endParaRPr b="1" sz="24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 </a:t>
            </a:r>
            <a:endParaRPr b="1" sz="24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Phoneme: </a:t>
            </a:r>
            <a:r>
              <a:rPr lang="en-US" sz="2400">
                <a:latin typeface="Comic Sans MS"/>
                <a:ea typeface="Comic Sans MS"/>
                <a:cs typeface="Comic Sans MS"/>
                <a:sym typeface="Comic Sans MS"/>
              </a:rPr>
              <a:t>the smallest single identifiable sound in a word. For example, in the word 'cat' there are three phonemes c/a/t. </a:t>
            </a:r>
            <a:endParaRPr sz="24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sz="10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Grapheme: </a:t>
            </a:r>
            <a:r>
              <a:rPr lang="en-US" sz="2400">
                <a:latin typeface="Comic Sans MS"/>
                <a:ea typeface="Comic Sans MS"/>
                <a:cs typeface="Comic Sans MS"/>
                <a:sym typeface="Comic Sans MS"/>
              </a:rPr>
              <a:t>the written representation of a sound.</a:t>
            </a:r>
            <a:endParaRPr sz="24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sz="11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Digraph: </a:t>
            </a:r>
            <a:r>
              <a:rPr lang="en-US" sz="2400">
                <a:latin typeface="Comic Sans MS"/>
                <a:ea typeface="Comic Sans MS"/>
                <a:cs typeface="Comic Sans MS"/>
                <a:sym typeface="Comic Sans MS"/>
              </a:rPr>
              <a:t>two letters making one sound. For example, /sh/ in the word 'shop'. </a:t>
            </a:r>
            <a:endParaRPr sz="24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sz="10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Trigraph: t</a:t>
            </a:r>
            <a:r>
              <a:rPr lang="en-US" sz="2400">
                <a:latin typeface="Comic Sans MS"/>
                <a:ea typeface="Comic Sans MS"/>
                <a:cs typeface="Comic Sans MS"/>
                <a:sym typeface="Comic Sans MS"/>
              </a:rPr>
              <a:t>hree letters making one sound. For example, /igh/ in the word 'night'. </a:t>
            </a:r>
            <a:endParaRPr sz="24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sz="10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lang="en-US" sz="2400">
                <a:latin typeface="Comic Sans MS"/>
                <a:ea typeface="Comic Sans MS"/>
                <a:cs typeface="Comic Sans MS"/>
                <a:sym typeface="Comic Sans MS"/>
              </a:rPr>
              <a:t>Split digraph: </a:t>
            </a:r>
            <a:r>
              <a:rPr lang="en-US" sz="2400">
                <a:latin typeface="Comic Sans MS"/>
                <a:ea typeface="Comic Sans MS"/>
                <a:cs typeface="Comic Sans MS"/>
                <a:sym typeface="Comic Sans MS"/>
              </a:rPr>
              <a:t>two vowel letters split but are split by one or more consonants. For example, /i-e/ in the word 'kite'.</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100"/>
              <a:buFont typeface="Arial"/>
              <a:buNone/>
            </a:pPr>
            <a:r>
              <a:t/>
            </a:r>
            <a:endParaRPr b="1" i="1" sz="2100" u="none" cap="none" strike="noStrike">
              <a:solidFill>
                <a:schemeClr val="dk1"/>
              </a:solidFill>
              <a:latin typeface="Calibri"/>
              <a:ea typeface="Calibri"/>
              <a:cs typeface="Calibri"/>
              <a:sym typeface="Calibri"/>
            </a:endParaRPr>
          </a:p>
          <a:p>
            <a:pPr indent="-38100" lvl="0" marL="171450" marR="0" rtl="0" algn="l">
              <a:lnSpc>
                <a:spcPct val="90000"/>
              </a:lnSpc>
              <a:spcBef>
                <a:spcPts val="700"/>
              </a:spcBef>
              <a:spcAft>
                <a:spcPts val="0"/>
              </a:spcAft>
              <a:buClr>
                <a:schemeClr val="dk1"/>
              </a:buClr>
              <a:buSzPts val="2100"/>
              <a:buFont typeface="Arial"/>
              <a:buNone/>
            </a:pPr>
            <a:r>
              <a:t/>
            </a:r>
            <a:endParaRPr b="1" i="1" sz="2100" u="none" cap="none" strike="noStrike">
              <a:solidFill>
                <a:schemeClr val="dk1"/>
              </a:solidFill>
              <a:latin typeface="Calibri"/>
              <a:ea typeface="Calibri"/>
              <a:cs typeface="Calibri"/>
              <a:sym typeface="Calibri"/>
            </a:endParaRPr>
          </a:p>
          <a:p>
            <a:pPr indent="-38100" lvl="0" marL="171450" marR="0" rtl="0" algn="l">
              <a:lnSpc>
                <a:spcPct val="90000"/>
              </a:lnSpc>
              <a:spcBef>
                <a:spcPts val="750"/>
              </a:spcBef>
              <a:spcAft>
                <a:spcPts val="0"/>
              </a:spcAft>
              <a:buClr>
                <a:schemeClr val="dk1"/>
              </a:buClr>
              <a:buSzPts val="2100"/>
              <a:buFont typeface="Arial"/>
              <a:buNone/>
            </a:pPr>
            <a:r>
              <a:t/>
            </a:r>
            <a:endParaRPr b="1" i="1" sz="2100" u="none" cap="none" strike="noStrike">
              <a:solidFill>
                <a:schemeClr val="dk1"/>
              </a:solidFill>
              <a:latin typeface="Calibri"/>
              <a:ea typeface="Calibri"/>
              <a:cs typeface="Calibri"/>
              <a:sym typeface="Calibri"/>
            </a:endParaRPr>
          </a:p>
        </p:txBody>
      </p:sp>
      <p:sp>
        <p:nvSpPr>
          <p:cNvPr id="176" name="Google Shape;176;p28"/>
          <p:cNvSpPr txBox="1"/>
          <p:nvPr/>
        </p:nvSpPr>
        <p:spPr>
          <a:xfrm>
            <a:off x="6011862" y="3141662"/>
            <a:ext cx="2160600" cy="36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omic Sans MS"/>
              <a:ea typeface="Comic Sans MS"/>
              <a:cs typeface="Comic Sans MS"/>
              <a:sym typeface="Comic Sans MS"/>
            </a:endParaRPr>
          </a:p>
        </p:txBody>
      </p:sp>
      <p:pic>
        <p:nvPicPr>
          <p:cNvPr descr="R:\Users\Glynis\Emma\School Logo 13.1.14.PNG" id="177" name="Google Shape;177;p28"/>
          <p:cNvPicPr preferRelativeResize="0"/>
          <p:nvPr/>
        </p:nvPicPr>
        <p:blipFill rotWithShape="1">
          <a:blip r:embed="rId3">
            <a:alphaModFix/>
          </a:blip>
          <a:srcRect b="0" l="0" r="0" t="0"/>
          <a:stretch/>
        </p:blipFill>
        <p:spPr>
          <a:xfrm>
            <a:off x="8023225" y="102212"/>
            <a:ext cx="1120775" cy="113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23850" y="152400"/>
            <a:ext cx="7848600" cy="1600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Phase 2:</a:t>
            </a:r>
            <a:br>
              <a:rPr b="0" i="0" lang="en-US" sz="4000" u="none" cap="none" strike="noStrike">
                <a:solidFill>
                  <a:schemeClr val="dk1"/>
                </a:solidFill>
                <a:latin typeface="Comic Sans MS"/>
                <a:ea typeface="Comic Sans MS"/>
                <a:cs typeface="Comic Sans MS"/>
                <a:sym typeface="Comic Sans MS"/>
              </a:rPr>
            </a:br>
            <a:r>
              <a:rPr b="0" i="0" lang="en-US" sz="4000" u="none" cap="none" strike="noStrike">
                <a:solidFill>
                  <a:schemeClr val="dk1"/>
                </a:solidFill>
                <a:latin typeface="Comic Sans MS"/>
                <a:ea typeface="Comic Sans MS"/>
                <a:cs typeface="Comic Sans MS"/>
                <a:sym typeface="Comic Sans MS"/>
              </a:rPr>
              <a:t>Learning phonemes to read and write simple words </a:t>
            </a:r>
            <a:endParaRPr b="0" i="0" sz="3300" u="none" cap="none" strike="noStrike">
              <a:solidFill>
                <a:schemeClr val="dk1"/>
              </a:solidFill>
              <a:latin typeface="Calibri"/>
              <a:ea typeface="Calibri"/>
              <a:cs typeface="Calibri"/>
              <a:sym typeface="Calibri"/>
            </a:endParaRPr>
          </a:p>
        </p:txBody>
      </p:sp>
      <p:sp>
        <p:nvSpPr>
          <p:cNvPr id="183" name="Google Shape;183;p29"/>
          <p:cNvSpPr txBox="1"/>
          <p:nvPr>
            <p:ph idx="1" type="body"/>
          </p:nvPr>
        </p:nvSpPr>
        <p:spPr>
          <a:xfrm>
            <a:off x="628650" y="1825625"/>
            <a:ext cx="7878742" cy="4667772"/>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400"/>
              <a:buFont typeface="Arial"/>
              <a:buChar char="•"/>
            </a:pPr>
            <a:r>
              <a:rPr b="1" i="0" lang="en-US" sz="2400" u="none" cap="none" strike="noStrike">
                <a:solidFill>
                  <a:schemeClr val="dk1"/>
                </a:solidFill>
                <a:latin typeface="Comic Sans MS"/>
                <a:ea typeface="Comic Sans MS"/>
                <a:cs typeface="Comic Sans MS"/>
                <a:sym typeface="Comic Sans MS"/>
              </a:rPr>
              <a:t>Children will learn their first 19 phonemes</a:t>
            </a:r>
            <a:r>
              <a:rPr b="0" i="0" lang="en-US" sz="2400" u="none" cap="none" strike="noStrike">
                <a:solidFill>
                  <a:schemeClr val="dk1"/>
                </a:solidFill>
                <a:latin typeface="Comic Sans MS"/>
                <a:ea typeface="Comic Sans MS"/>
                <a:cs typeface="Comic Sans MS"/>
                <a:sym typeface="Comic Sans MS"/>
              </a:rPr>
              <a:t>: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rgbClr val="FF0000"/>
              </a:buClr>
              <a:buSzPts val="2400"/>
              <a:buFont typeface="Arial"/>
              <a:buNone/>
            </a:pPr>
            <a:r>
              <a:rPr b="1" i="0" lang="en-US" sz="2400" u="none" cap="none" strike="noStrike">
                <a:solidFill>
                  <a:schemeClr val="accent6"/>
                </a:solidFill>
                <a:latin typeface="Comic Sans MS"/>
                <a:ea typeface="Comic Sans MS"/>
                <a:cs typeface="Comic Sans MS"/>
                <a:sym typeface="Comic Sans MS"/>
              </a:rPr>
              <a:t>Set 1</a:t>
            </a:r>
            <a:r>
              <a:rPr b="0" i="0" lang="en-US" sz="2400" u="none" cap="none" strike="noStrike">
                <a:solidFill>
                  <a:schemeClr val="accent6"/>
                </a:solidFill>
                <a:latin typeface="Comic Sans MS"/>
                <a:ea typeface="Comic Sans MS"/>
                <a:cs typeface="Comic Sans MS"/>
                <a:sym typeface="Comic Sans MS"/>
              </a:rPr>
              <a:t>:  s  a  t  p    </a:t>
            </a:r>
            <a:r>
              <a:rPr b="1" i="0" lang="en-US" sz="2400" u="none" cap="none" strike="noStrike">
                <a:solidFill>
                  <a:schemeClr val="accent6"/>
                </a:solidFill>
                <a:latin typeface="Comic Sans MS"/>
                <a:ea typeface="Comic Sans MS"/>
                <a:cs typeface="Comic Sans MS"/>
                <a:sym typeface="Comic Sans MS"/>
              </a:rPr>
              <a:t>Set 2</a:t>
            </a:r>
            <a:r>
              <a:rPr b="0" i="0" lang="en-US" sz="2400" u="none" cap="none" strike="noStrike">
                <a:solidFill>
                  <a:schemeClr val="accent6"/>
                </a:solidFill>
                <a:latin typeface="Comic Sans MS"/>
                <a:ea typeface="Comic Sans MS"/>
                <a:cs typeface="Comic Sans MS"/>
                <a:sym typeface="Comic Sans MS"/>
              </a:rPr>
              <a:t>:  i   n   m  d</a:t>
            </a:r>
            <a:endParaRPr b="0" i="0" sz="2100" u="none" cap="none" strike="noStrike">
              <a:solidFill>
                <a:schemeClr val="accent6"/>
              </a:solidFill>
            </a:endParaRPr>
          </a:p>
          <a:p>
            <a:pPr indent="-171450" lvl="0" marL="171450" marR="0" rtl="0" algn="l">
              <a:lnSpc>
                <a:spcPct val="90000"/>
              </a:lnSpc>
              <a:spcBef>
                <a:spcPts val="700"/>
              </a:spcBef>
              <a:spcAft>
                <a:spcPts val="0"/>
              </a:spcAft>
              <a:buClr>
                <a:srgbClr val="FF0000"/>
              </a:buClr>
              <a:buSzPts val="2400"/>
              <a:buFont typeface="Arial"/>
              <a:buNone/>
            </a:pPr>
            <a:r>
              <a:rPr b="1" i="0" lang="en-US" sz="2400" u="none" cap="none" strike="noStrike">
                <a:solidFill>
                  <a:schemeClr val="accent6"/>
                </a:solidFill>
                <a:latin typeface="Comic Sans MS"/>
                <a:ea typeface="Comic Sans MS"/>
                <a:cs typeface="Comic Sans MS"/>
                <a:sym typeface="Comic Sans MS"/>
              </a:rPr>
              <a:t>Set 3</a:t>
            </a:r>
            <a:r>
              <a:rPr b="0" i="0" lang="en-US" sz="2400" u="none" cap="none" strike="noStrike">
                <a:solidFill>
                  <a:schemeClr val="accent6"/>
                </a:solidFill>
                <a:latin typeface="Comic Sans MS"/>
                <a:ea typeface="Comic Sans MS"/>
                <a:cs typeface="Comic Sans MS"/>
                <a:sym typeface="Comic Sans MS"/>
              </a:rPr>
              <a:t>:  g  o  c  k    </a:t>
            </a:r>
            <a:r>
              <a:rPr b="1" i="0" lang="en-US" sz="2400" u="none" cap="none" strike="noStrike">
                <a:solidFill>
                  <a:schemeClr val="accent6"/>
                </a:solidFill>
                <a:latin typeface="Comic Sans MS"/>
                <a:ea typeface="Comic Sans MS"/>
                <a:cs typeface="Comic Sans MS"/>
                <a:sym typeface="Comic Sans MS"/>
              </a:rPr>
              <a:t>Set 4:</a:t>
            </a:r>
            <a:r>
              <a:rPr b="0" i="0" lang="en-US" sz="2400" u="none" cap="none" strike="noStrike">
                <a:solidFill>
                  <a:schemeClr val="accent6"/>
                </a:solidFill>
                <a:latin typeface="Comic Sans MS"/>
                <a:ea typeface="Comic Sans MS"/>
                <a:cs typeface="Comic Sans MS"/>
                <a:sym typeface="Comic Sans MS"/>
              </a:rPr>
              <a:t>  ck (as in duck)  e  u  r</a:t>
            </a:r>
            <a:endParaRPr b="0" i="0" sz="2100" u="none" cap="none" strike="noStrike">
              <a:solidFill>
                <a:schemeClr val="accent6"/>
              </a:solidFill>
            </a:endParaRPr>
          </a:p>
          <a:p>
            <a:pPr indent="-171450" lvl="0" marL="171450" marR="0" rtl="0" algn="l">
              <a:lnSpc>
                <a:spcPct val="90000"/>
              </a:lnSpc>
              <a:spcBef>
                <a:spcPts val="700"/>
              </a:spcBef>
              <a:spcAft>
                <a:spcPts val="0"/>
              </a:spcAft>
              <a:buClr>
                <a:srgbClr val="FF0000"/>
              </a:buClr>
              <a:buSzPts val="2400"/>
              <a:buFont typeface="Arial"/>
              <a:buNone/>
            </a:pPr>
            <a:r>
              <a:rPr b="1" i="0" lang="en-US" sz="2400" u="none" cap="none" strike="noStrike">
                <a:solidFill>
                  <a:schemeClr val="accent6"/>
                </a:solidFill>
                <a:latin typeface="Comic Sans MS"/>
                <a:ea typeface="Comic Sans MS"/>
                <a:cs typeface="Comic Sans MS"/>
                <a:sym typeface="Comic Sans MS"/>
              </a:rPr>
              <a:t>Set 5</a:t>
            </a:r>
            <a:r>
              <a:rPr b="0" i="0" lang="en-US" sz="2400" u="none" cap="none" strike="noStrike">
                <a:solidFill>
                  <a:schemeClr val="accent6"/>
                </a:solidFill>
                <a:latin typeface="Comic Sans MS"/>
                <a:ea typeface="Comic Sans MS"/>
                <a:cs typeface="Comic Sans MS"/>
                <a:sym typeface="Comic Sans MS"/>
              </a:rPr>
              <a:t>:  h   b  l   f  ff (as in puff)  ll (as in hill)  ss (as in hiss)</a:t>
            </a:r>
            <a:endParaRPr>
              <a:solidFill>
                <a:schemeClr val="accent6"/>
              </a:solidFill>
            </a:endParaRPr>
          </a:p>
          <a:p>
            <a:pPr indent="-171450" lvl="0" marL="171450" marR="0" rtl="0" algn="l">
              <a:lnSpc>
                <a:spcPct val="90000"/>
              </a:lnSpc>
              <a:spcBef>
                <a:spcPts val="700"/>
              </a:spcBef>
              <a:spcAft>
                <a:spcPts val="0"/>
              </a:spcAft>
              <a:buClr>
                <a:srgbClr val="FF0000"/>
              </a:buClr>
              <a:buSzPts val="2400"/>
              <a:buFont typeface="Arial"/>
              <a:buNone/>
            </a:pPr>
            <a:r>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Char char="•"/>
            </a:pPr>
            <a:r>
              <a:rPr b="1" i="0" lang="en-US" sz="2400" u="none" cap="none" strike="noStrike">
                <a:solidFill>
                  <a:schemeClr val="dk1"/>
                </a:solidFill>
                <a:latin typeface="Comic Sans MS"/>
                <a:ea typeface="Comic Sans MS"/>
                <a:cs typeface="Comic Sans MS"/>
                <a:sym typeface="Comic Sans MS"/>
              </a:rPr>
              <a:t>They will use these phonemes to read and spell simple “consonant-vowel-consonant” (CVC) words: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rgbClr val="FF0000"/>
              </a:buClr>
              <a:buSzPts val="2400"/>
              <a:buFont typeface="Arial"/>
              <a:buNone/>
            </a:pPr>
            <a:r>
              <a:rPr b="0" i="0" lang="en-US" sz="2400" u="none" cap="none" strike="noStrike">
                <a:solidFill>
                  <a:schemeClr val="accent6"/>
                </a:solidFill>
                <a:latin typeface="Comic Sans MS"/>
                <a:ea typeface="Comic Sans MS"/>
                <a:cs typeface="Comic Sans MS"/>
                <a:sym typeface="Comic Sans MS"/>
              </a:rPr>
              <a:t>     sat, tap, dig, duck, rug, puff, hill, hiss</a:t>
            </a:r>
            <a:endParaRPr b="0" i="0" sz="2100" u="none" cap="none" strike="noStrike">
              <a:solidFill>
                <a:schemeClr val="accent6"/>
              </a:solidFill>
            </a:endParaRPr>
          </a:p>
          <a:p>
            <a:pPr indent="-171450" lvl="0" marL="171450" marR="0" rtl="0" algn="l">
              <a:lnSpc>
                <a:spcPct val="90000"/>
              </a:lnSpc>
              <a:spcBef>
                <a:spcPts val="700"/>
              </a:spcBef>
              <a:spcAft>
                <a:spcPts val="0"/>
              </a:spcAft>
              <a:buClr>
                <a:schemeClr val="dk1"/>
              </a:buClr>
              <a:buSzPts val="2400"/>
              <a:buFont typeface="Arial"/>
              <a:buNone/>
            </a:pPr>
            <a:r>
              <a:rPr b="1" i="0" lang="en-US" sz="2400" u="none" cap="none" strike="noStrike">
                <a:solidFill>
                  <a:schemeClr val="dk1"/>
                </a:solidFill>
                <a:latin typeface="Comic Sans MS"/>
                <a:ea typeface="Comic Sans MS"/>
                <a:cs typeface="Comic Sans MS"/>
                <a:sym typeface="Comic Sans MS"/>
              </a:rPr>
              <a:t>          All these words contain 3 phonemes.</a:t>
            </a:r>
            <a:endParaRPr b="0" i="0" sz="2100" u="none" cap="none" strike="noStrike">
              <a:solidFill>
                <a:schemeClr val="dk1"/>
              </a:solidFill>
              <a:latin typeface="Calibri"/>
              <a:ea typeface="Calibri"/>
              <a:cs typeface="Calibri"/>
              <a:sym typeface="Calibri"/>
            </a:endParaRPr>
          </a:p>
          <a:p>
            <a:pPr indent="-171450" lvl="0" marL="171450" marR="0" rtl="0" algn="ctr">
              <a:lnSpc>
                <a:spcPct val="90000"/>
              </a:lnSpc>
              <a:spcBef>
                <a:spcPts val="700"/>
              </a:spcBef>
              <a:spcAft>
                <a:spcPts val="0"/>
              </a:spcAft>
              <a:buClr>
                <a:schemeClr val="dk1"/>
              </a:buClr>
              <a:buSzPts val="16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685800" y="152400"/>
            <a:ext cx="6870700" cy="8286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omic Sans MS"/>
              <a:buNone/>
            </a:pPr>
            <a:r>
              <a:rPr b="0" i="0" lang="en-US" sz="6000" u="none" cap="none" strike="noStrike">
                <a:solidFill>
                  <a:schemeClr val="dk1"/>
                </a:solidFill>
                <a:latin typeface="Comic Sans MS"/>
                <a:ea typeface="Comic Sans MS"/>
                <a:cs typeface="Comic Sans MS"/>
                <a:sym typeface="Comic Sans MS"/>
              </a:rPr>
              <a:t>Blending</a:t>
            </a:r>
            <a:endParaRPr b="0" i="0" sz="3300" u="none" cap="none" strike="noStrike">
              <a:solidFill>
                <a:schemeClr val="dk1"/>
              </a:solidFill>
              <a:latin typeface="Calibri"/>
              <a:ea typeface="Calibri"/>
              <a:cs typeface="Calibri"/>
              <a:sym typeface="Calibri"/>
            </a:endParaRPr>
          </a:p>
        </p:txBody>
      </p:sp>
      <p:sp>
        <p:nvSpPr>
          <p:cNvPr id="189" name="Google Shape;189;p30"/>
          <p:cNvSpPr txBox="1"/>
          <p:nvPr>
            <p:ph idx="1" type="body"/>
          </p:nvPr>
        </p:nvSpPr>
        <p:spPr>
          <a:xfrm>
            <a:off x="381000" y="752475"/>
            <a:ext cx="7694700" cy="57207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6000"/>
              <a:buFont typeface="Arial"/>
              <a:buNone/>
            </a:pPr>
            <a:r>
              <a:t/>
            </a:r>
            <a:endParaRPr b="0" i="0" sz="4800" u="none" cap="none" strike="noStrike">
              <a:solidFill>
                <a:schemeClr val="dk1"/>
              </a:solidFill>
              <a:latin typeface="Calibri"/>
              <a:ea typeface="Calibri"/>
              <a:cs typeface="Calibri"/>
              <a:sym typeface="Calibri"/>
            </a:endParaRPr>
          </a:p>
          <a:p>
            <a:pPr indent="-171450" lvl="0" marL="171450" marR="0" rtl="0" algn="l">
              <a:lnSpc>
                <a:spcPct val="90000"/>
              </a:lnSpc>
              <a:spcBef>
                <a:spcPts val="0"/>
              </a:spcBef>
              <a:spcAft>
                <a:spcPts val="0"/>
              </a:spcAft>
              <a:buClr>
                <a:schemeClr val="dk1"/>
              </a:buClr>
              <a:buSzPts val="6000"/>
              <a:buFont typeface="Arial"/>
              <a:buNone/>
            </a:pPr>
            <a:r>
              <a:t/>
            </a:r>
            <a:endParaRPr/>
          </a:p>
          <a:p>
            <a:pPr indent="-171450" lvl="0" marL="171450" marR="0" rtl="0" algn="l">
              <a:lnSpc>
                <a:spcPct val="90000"/>
              </a:lnSpc>
              <a:spcBef>
                <a:spcPts val="0"/>
              </a:spcBef>
              <a:spcAft>
                <a:spcPts val="0"/>
              </a:spcAft>
              <a:buClr>
                <a:schemeClr val="dk1"/>
              </a:buClr>
              <a:buSzPts val="6000"/>
              <a:buFont typeface="Arial"/>
              <a:buNone/>
            </a:pPr>
            <a:r>
              <a:t/>
            </a:r>
            <a:endParaRPr b="0" i="0" sz="4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6000"/>
              <a:buFont typeface="Arial"/>
              <a:buNone/>
            </a:pPr>
            <a:r>
              <a:rPr b="0" i="0" lang="en-US" sz="4800" u="none" cap="none" strike="noStrike">
                <a:solidFill>
                  <a:schemeClr val="dk1"/>
                </a:solidFill>
                <a:latin typeface="Comic Sans MS"/>
                <a:ea typeface="Comic Sans MS"/>
                <a:cs typeface="Comic Sans MS"/>
                <a:sym typeface="Comic Sans MS"/>
              </a:rPr>
              <a:t>t   i   n  = tin</a:t>
            </a:r>
            <a:endParaRPr/>
          </a:p>
          <a:p>
            <a:pPr indent="-171450" lvl="0" marL="171450" marR="0" rtl="0" algn="l">
              <a:lnSpc>
                <a:spcPct val="90000"/>
              </a:lnSpc>
              <a:spcBef>
                <a:spcPts val="700"/>
              </a:spcBef>
              <a:spcAft>
                <a:spcPts val="0"/>
              </a:spcAft>
              <a:buClr>
                <a:schemeClr val="dk1"/>
              </a:buClr>
              <a:buSzPts val="6000"/>
              <a:buFont typeface="Arial"/>
              <a:buNone/>
            </a:pPr>
            <a:r>
              <a:t/>
            </a:r>
            <a:endParaRPr/>
          </a:p>
          <a:p>
            <a:pPr indent="-171450" lvl="0" marL="171450" marR="0" rtl="0" algn="l">
              <a:lnSpc>
                <a:spcPct val="90000"/>
              </a:lnSpc>
              <a:spcBef>
                <a:spcPts val="700"/>
              </a:spcBef>
              <a:spcAft>
                <a:spcPts val="0"/>
              </a:spcAft>
              <a:buClr>
                <a:schemeClr val="dk1"/>
              </a:buClr>
              <a:buSzPts val="6000"/>
              <a:buFont typeface="Arial"/>
              <a:buNone/>
            </a:pPr>
            <a:r>
              <a:t/>
            </a:r>
            <a:endParaRPr b="0" i="0" sz="4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6000"/>
              <a:buFont typeface="Arial"/>
              <a:buNone/>
            </a:pPr>
            <a:r>
              <a:rPr b="0" i="0" lang="en-US" sz="4800" u="none" cap="none" strike="noStrike">
                <a:solidFill>
                  <a:schemeClr val="dk1"/>
                </a:solidFill>
                <a:latin typeface="Comic Sans MS"/>
                <a:ea typeface="Comic Sans MS"/>
                <a:cs typeface="Comic Sans MS"/>
                <a:sym typeface="Comic Sans MS"/>
              </a:rPr>
              <a:t>m  u  g  = mug</a:t>
            </a:r>
            <a:endParaRPr/>
          </a:p>
          <a:p>
            <a:pPr indent="-171450" lvl="0" marL="171450" marR="0" rtl="0" algn="l">
              <a:lnSpc>
                <a:spcPct val="90000"/>
              </a:lnSpc>
              <a:spcBef>
                <a:spcPts val="700"/>
              </a:spcBef>
              <a:spcAft>
                <a:spcPts val="0"/>
              </a:spcAft>
              <a:buClr>
                <a:schemeClr val="dk1"/>
              </a:buClr>
              <a:buSzPts val="6000"/>
              <a:buFont typeface="Arial"/>
              <a:buNone/>
            </a:pPr>
            <a:r>
              <a:t/>
            </a:r>
            <a:endParaRPr b="0" i="0" sz="4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6000"/>
              <a:buFont typeface="Arial"/>
              <a:buNone/>
            </a:pPr>
            <a:r>
              <a:t/>
            </a:r>
            <a:endParaRPr b="0" i="0" sz="4800" u="none" cap="none" strike="noStrike">
              <a:solidFill>
                <a:schemeClr val="dk1"/>
              </a:solidFill>
              <a:latin typeface="Calibri"/>
              <a:ea typeface="Calibri"/>
              <a:cs typeface="Calibri"/>
              <a:sym typeface="Calibri"/>
            </a:endParaRPr>
          </a:p>
        </p:txBody>
      </p:sp>
      <p:pic>
        <p:nvPicPr>
          <p:cNvPr descr="R:\Users\Glynis\Emma\School Logo 13.1.14.PNG" id="190" name="Google Shape;190;p30"/>
          <p:cNvPicPr preferRelativeResize="0"/>
          <p:nvPr/>
        </p:nvPicPr>
        <p:blipFill rotWithShape="1">
          <a:blip r:embed="rId3">
            <a:alphaModFix/>
          </a:blip>
          <a:srcRect b="0" l="0" r="0" t="0"/>
          <a:stretch/>
        </p:blipFill>
        <p:spPr>
          <a:xfrm>
            <a:off x="8075700" y="152400"/>
            <a:ext cx="1008062" cy="1044575"/>
          </a:xfrm>
          <a:prstGeom prst="rect">
            <a:avLst/>
          </a:prstGeom>
          <a:noFill/>
          <a:ln>
            <a:noFill/>
          </a:ln>
        </p:spPr>
      </p:pic>
      <p:pic>
        <p:nvPicPr>
          <p:cNvPr id="191" name="Google Shape;191;p30"/>
          <p:cNvPicPr preferRelativeResize="0"/>
          <p:nvPr/>
        </p:nvPicPr>
        <p:blipFill rotWithShape="1">
          <a:blip r:embed="rId4">
            <a:alphaModFix/>
          </a:blip>
          <a:srcRect b="-6159" l="49999" r="33423" t="6160"/>
          <a:stretch/>
        </p:blipFill>
        <p:spPr>
          <a:xfrm>
            <a:off x="5052025" y="287062"/>
            <a:ext cx="2451600" cy="1611000"/>
          </a:xfrm>
          <a:prstGeom prst="roundRect">
            <a:avLst>
              <a:gd fmla="val 16667" name="adj"/>
            </a:avLst>
          </a:prstGeom>
          <a:noFill/>
          <a:ln>
            <a:noFill/>
          </a:ln>
        </p:spPr>
      </p:pic>
      <p:pic>
        <p:nvPicPr>
          <p:cNvPr id="192" name="Google Shape;192;p30" title="blending.MOV">
            <a:hlinkClick r:id="rId5"/>
          </p:cNvPr>
          <p:cNvPicPr preferRelativeResize="0"/>
          <p:nvPr/>
        </p:nvPicPr>
        <p:blipFill>
          <a:blip r:embed="rId6">
            <a:alphaModFix/>
          </a:blip>
          <a:stretch>
            <a:fillRect/>
          </a:stretch>
        </p:blipFill>
        <p:spPr>
          <a:xfrm>
            <a:off x="4518175" y="3272600"/>
            <a:ext cx="4536226" cy="3402175"/>
          </a:xfrm>
          <a:prstGeom prst="rect">
            <a:avLst/>
          </a:prstGeom>
          <a:noFill/>
          <a:ln>
            <a:noFill/>
          </a:ln>
        </p:spPr>
      </p:pic>
      <p:sp>
        <p:nvSpPr>
          <p:cNvPr id="193" name="Google Shape;193;p30"/>
          <p:cNvSpPr txBox="1"/>
          <p:nvPr/>
        </p:nvSpPr>
        <p:spPr>
          <a:xfrm>
            <a:off x="5661500" y="2659100"/>
            <a:ext cx="3739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Comic Sans MS"/>
                <a:ea typeface="Comic Sans MS"/>
                <a:cs typeface="Comic Sans MS"/>
                <a:sym typeface="Comic Sans MS"/>
              </a:rPr>
              <a:t>Blending video</a:t>
            </a:r>
            <a:endParaRPr b="1" sz="23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685800" y="152400"/>
            <a:ext cx="6870700" cy="8286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omic Sans MS"/>
              <a:buNone/>
            </a:pPr>
            <a:r>
              <a:rPr b="0" i="0" lang="en-US" sz="6000" u="none" cap="none" strike="noStrike">
                <a:solidFill>
                  <a:schemeClr val="dk1"/>
                </a:solidFill>
                <a:latin typeface="Comic Sans MS"/>
                <a:ea typeface="Comic Sans MS"/>
                <a:cs typeface="Comic Sans MS"/>
                <a:sym typeface="Comic Sans MS"/>
              </a:rPr>
              <a:t>Segmenting</a:t>
            </a:r>
            <a:endParaRPr b="0" i="0" sz="3300" u="none" cap="none" strike="noStrike">
              <a:solidFill>
                <a:schemeClr val="dk1"/>
              </a:solidFill>
              <a:latin typeface="Calibri"/>
              <a:ea typeface="Calibri"/>
              <a:cs typeface="Calibri"/>
              <a:sym typeface="Calibri"/>
            </a:endParaRPr>
          </a:p>
        </p:txBody>
      </p:sp>
      <p:sp>
        <p:nvSpPr>
          <p:cNvPr id="199" name="Google Shape;199;p31"/>
          <p:cNvSpPr txBox="1"/>
          <p:nvPr>
            <p:ph idx="1" type="body"/>
          </p:nvPr>
        </p:nvSpPr>
        <p:spPr>
          <a:xfrm>
            <a:off x="684212" y="1484312"/>
            <a:ext cx="7696200" cy="46815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6000"/>
              <a:buFont typeface="Arial"/>
              <a:buNone/>
            </a:pPr>
            <a:r>
              <a:rPr b="0" i="0" lang="en-US" sz="6000" u="none" cap="none" strike="noStrike">
                <a:solidFill>
                  <a:schemeClr val="dk1"/>
                </a:solidFill>
                <a:latin typeface="Comic Sans MS"/>
                <a:ea typeface="Comic Sans MS"/>
                <a:cs typeface="Comic Sans MS"/>
                <a:sym typeface="Comic Sans MS"/>
              </a:rPr>
              <a:t>dog =    d – o - g</a:t>
            </a:r>
            <a:endParaRPr/>
          </a:p>
          <a:p>
            <a:pPr indent="-171450" lvl="0" marL="171450" marR="0" rtl="0" algn="l">
              <a:lnSpc>
                <a:spcPct val="90000"/>
              </a:lnSpc>
              <a:spcBef>
                <a:spcPts val="0"/>
              </a:spcBef>
              <a:spcAft>
                <a:spcPts val="0"/>
              </a:spcAft>
              <a:buClr>
                <a:schemeClr val="dk1"/>
              </a:buClr>
              <a:buSzPts val="6000"/>
              <a:buFont typeface="Arial"/>
              <a:buNone/>
            </a:pPr>
            <a:r>
              <a:t/>
            </a:r>
            <a:endParaRPr b="0" i="0" sz="40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6000"/>
              <a:buFont typeface="Arial"/>
              <a:buNone/>
            </a:pPr>
            <a:r>
              <a:rPr lang="en-US" sz="6000">
                <a:latin typeface="Comic Sans MS"/>
                <a:ea typeface="Comic Sans MS"/>
                <a:cs typeface="Comic Sans MS"/>
                <a:sym typeface="Comic Sans MS"/>
              </a:rPr>
              <a:t>s</a:t>
            </a:r>
            <a:r>
              <a:rPr b="0" i="0" lang="en-US" sz="6000" u="none" cap="none" strike="noStrike">
                <a:solidFill>
                  <a:schemeClr val="dk1"/>
                </a:solidFill>
                <a:latin typeface="Comic Sans MS"/>
                <a:ea typeface="Comic Sans MS"/>
                <a:cs typeface="Comic Sans MS"/>
                <a:sym typeface="Comic Sans MS"/>
              </a:rPr>
              <a:t>un =    s - u - n</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3600"/>
              <a:buFont typeface="Arial"/>
              <a:buNone/>
            </a:pPr>
            <a:r>
              <a:t/>
            </a:r>
            <a:endParaRPr b="0" i="0" sz="36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6000"/>
              <a:buFont typeface="Arial"/>
              <a:buNone/>
            </a:pPr>
            <a:r>
              <a:rPr lang="en-US" sz="6000">
                <a:latin typeface="Comic Sans MS"/>
                <a:ea typeface="Comic Sans MS"/>
                <a:cs typeface="Comic Sans MS"/>
                <a:sym typeface="Comic Sans MS"/>
              </a:rPr>
              <a:t>h</a:t>
            </a:r>
            <a:r>
              <a:rPr b="0" i="0" lang="en-US" sz="6000" u="none" cap="none" strike="noStrike">
                <a:solidFill>
                  <a:schemeClr val="dk1"/>
                </a:solidFill>
                <a:latin typeface="Comic Sans MS"/>
                <a:ea typeface="Comic Sans MS"/>
                <a:cs typeface="Comic Sans MS"/>
                <a:sym typeface="Comic Sans MS"/>
              </a:rPr>
              <a:t>at =    h – a - t</a:t>
            </a:r>
            <a:endParaRPr b="0" i="0" sz="2100" u="none" cap="none" strike="noStrike">
              <a:solidFill>
                <a:schemeClr val="dk1"/>
              </a:solidFill>
              <a:latin typeface="Calibri"/>
              <a:ea typeface="Calibri"/>
              <a:cs typeface="Calibri"/>
              <a:sym typeface="Calibri"/>
            </a:endParaRPr>
          </a:p>
        </p:txBody>
      </p:sp>
      <p:pic>
        <p:nvPicPr>
          <p:cNvPr descr="R:\Users\Glynis\Emma\School Logo 13.1.14.PNG" id="200" name="Google Shape;200;p31"/>
          <p:cNvPicPr preferRelativeResize="0"/>
          <p:nvPr/>
        </p:nvPicPr>
        <p:blipFill rotWithShape="1">
          <a:blip r:embed="rId3">
            <a:alphaModFix/>
          </a:blip>
          <a:srcRect b="0" l="0" r="0" t="0"/>
          <a:stretch/>
        </p:blipFill>
        <p:spPr>
          <a:xfrm>
            <a:off x="6780212" y="398462"/>
            <a:ext cx="1176337" cy="1085850"/>
          </a:xfrm>
          <a:prstGeom prst="rect">
            <a:avLst/>
          </a:prstGeom>
          <a:noFill/>
          <a:ln>
            <a:noFill/>
          </a:ln>
        </p:spPr>
      </p:pic>
      <p:pic>
        <p:nvPicPr>
          <p:cNvPr id="201" name="Google Shape;201;p31"/>
          <p:cNvPicPr preferRelativeResize="0"/>
          <p:nvPr/>
        </p:nvPicPr>
        <p:blipFill>
          <a:blip r:embed="rId4">
            <a:alphaModFix/>
          </a:blip>
          <a:stretch>
            <a:fillRect/>
          </a:stretch>
        </p:blipFill>
        <p:spPr>
          <a:xfrm>
            <a:off x="7042000" y="4687775"/>
            <a:ext cx="1915925" cy="191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400050" y="4413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omic Sans MS"/>
              <a:buNone/>
            </a:pPr>
            <a:r>
              <a:rPr lang="en-US" sz="4000">
                <a:latin typeface="Comic Sans MS"/>
                <a:ea typeface="Comic Sans MS"/>
                <a:cs typeface="Comic Sans MS"/>
                <a:sym typeface="Comic Sans MS"/>
              </a:rPr>
              <a:t>Harder to Read and Spell words</a:t>
            </a:r>
            <a:endParaRPr b="0" i="0" sz="3300" u="none" cap="none" strike="noStrike">
              <a:solidFill>
                <a:schemeClr val="dk1"/>
              </a:solidFill>
              <a:latin typeface="Calibri"/>
              <a:ea typeface="Calibri"/>
              <a:cs typeface="Calibri"/>
              <a:sym typeface="Calibri"/>
            </a:endParaRPr>
          </a:p>
        </p:txBody>
      </p:sp>
      <p:sp>
        <p:nvSpPr>
          <p:cNvPr id="207" name="Google Shape;207;p32"/>
          <p:cNvSpPr txBox="1"/>
          <p:nvPr>
            <p:ph idx="1" type="body"/>
          </p:nvPr>
        </p:nvSpPr>
        <p:spPr>
          <a:xfrm>
            <a:off x="250825" y="1828800"/>
            <a:ext cx="8569325" cy="3657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30000"/>
              </a:lnSpc>
              <a:spcBef>
                <a:spcPts val="0"/>
              </a:spcBef>
              <a:spcAft>
                <a:spcPts val="0"/>
              </a:spcAft>
              <a:buClr>
                <a:schemeClr val="dk1"/>
              </a:buClr>
              <a:buSzPts val="2800"/>
              <a:buFont typeface="Arial"/>
              <a:buNone/>
            </a:pPr>
            <a:r>
              <a:rPr b="0" i="0" lang="en-US" sz="2800" u="none" cap="none" strike="noStrike">
                <a:solidFill>
                  <a:schemeClr val="dk1"/>
                </a:solidFill>
                <a:latin typeface="Comic Sans MS"/>
                <a:ea typeface="Comic Sans MS"/>
                <a:cs typeface="Comic Sans MS"/>
                <a:sym typeface="Comic Sans MS"/>
              </a:rPr>
              <a:t>	There are many </a:t>
            </a:r>
            <a:r>
              <a:rPr lang="en-US" sz="2800">
                <a:latin typeface="Comic Sans MS"/>
                <a:ea typeface="Comic Sans MS"/>
                <a:cs typeface="Comic Sans MS"/>
                <a:sym typeface="Comic Sans MS"/>
              </a:rPr>
              <a:t>common </a:t>
            </a:r>
            <a:r>
              <a:rPr b="0" i="0" lang="en-US" sz="2800" u="none" cap="none" strike="noStrike">
                <a:solidFill>
                  <a:schemeClr val="dk1"/>
                </a:solidFill>
                <a:latin typeface="Comic Sans MS"/>
                <a:ea typeface="Comic Sans MS"/>
                <a:cs typeface="Comic Sans MS"/>
                <a:sym typeface="Comic Sans MS"/>
              </a:rPr>
              <a:t>words that</a:t>
            </a:r>
            <a:r>
              <a:rPr lang="en-US" sz="2800">
                <a:latin typeface="Comic Sans MS"/>
                <a:ea typeface="Comic Sans MS"/>
                <a:cs typeface="Comic Sans MS"/>
                <a:sym typeface="Comic Sans MS"/>
              </a:rPr>
              <a:t> the children cannot use their known sounds for when they first meet them e.g. sh</a:t>
            </a:r>
            <a:r>
              <a:rPr lang="en-US" sz="2800">
                <a:solidFill>
                  <a:srgbClr val="FFFF00"/>
                </a:solidFill>
                <a:latin typeface="Comic Sans MS"/>
                <a:ea typeface="Comic Sans MS"/>
                <a:cs typeface="Comic Sans MS"/>
                <a:sym typeface="Comic Sans MS"/>
              </a:rPr>
              <a:t>e</a:t>
            </a:r>
            <a:r>
              <a:rPr lang="en-US" sz="2800">
                <a:latin typeface="Comic Sans MS"/>
                <a:ea typeface="Comic Sans MS"/>
                <a:cs typeface="Comic Sans MS"/>
                <a:sym typeface="Comic Sans MS"/>
              </a:rPr>
              <a:t>  We teach the children to sound these out and to spot the ‘tricky’ part.  Eventually the children learn to read these on sight</a:t>
            </a:r>
            <a:r>
              <a:rPr b="0" i="0" lang="en-US" sz="2800" u="none" cap="none" strike="noStrike">
                <a:solidFill>
                  <a:schemeClr val="dk1"/>
                </a:solidFill>
                <a:latin typeface="Comic Sans MS"/>
                <a:ea typeface="Comic Sans MS"/>
                <a:cs typeface="Comic Sans MS"/>
                <a:sym typeface="Comic Sans MS"/>
              </a:rPr>
              <a:t>. </a:t>
            </a:r>
            <a:endParaRPr sz="1100">
              <a:solidFill>
                <a:srgbClr val="000000"/>
              </a:solidFill>
              <a:latin typeface="Comic Sans MS"/>
              <a:ea typeface="Comic Sans MS"/>
              <a:cs typeface="Comic Sans MS"/>
              <a:sym typeface="Comic Sans MS"/>
            </a:endParaRPr>
          </a:p>
          <a:p>
            <a:pPr indent="-171450" lvl="0" marL="171450" marR="0" rtl="0" algn="l">
              <a:lnSpc>
                <a:spcPct val="130000"/>
              </a:lnSpc>
              <a:spcBef>
                <a:spcPts val="0"/>
              </a:spcBef>
              <a:spcAft>
                <a:spcPts val="0"/>
              </a:spcAft>
              <a:buClr>
                <a:schemeClr val="dk1"/>
              </a:buClr>
              <a:buSzPts val="2800"/>
              <a:buFont typeface="Arial"/>
              <a:buNone/>
            </a:pPr>
            <a:r>
              <a:t/>
            </a:r>
            <a:endParaRPr sz="2800">
              <a:latin typeface="Comic Sans MS"/>
              <a:ea typeface="Comic Sans MS"/>
              <a:cs typeface="Comic Sans MS"/>
              <a:sym typeface="Comic Sans MS"/>
            </a:endParaRPr>
          </a:p>
          <a:p>
            <a:pPr indent="-171450" lvl="0" marL="171450" marR="0" rtl="0" algn="l">
              <a:lnSpc>
                <a:spcPct val="130000"/>
              </a:lnSpc>
              <a:spcBef>
                <a:spcPts val="70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a:p>
            <a:pPr indent="-171450" lvl="0" marL="171450" marR="0" rtl="0" algn="ctr">
              <a:lnSpc>
                <a:spcPct val="130000"/>
              </a:lnSpc>
              <a:spcBef>
                <a:spcPts val="700"/>
              </a:spcBef>
              <a:spcAft>
                <a:spcPts val="0"/>
              </a:spcAft>
              <a:buClr>
                <a:srgbClr val="000066"/>
              </a:buClr>
              <a:buSzPts val="2800"/>
              <a:buFont typeface="Arial"/>
              <a:buNone/>
            </a:pPr>
            <a:r>
              <a:t/>
            </a:r>
            <a:endParaRPr b="0" i="0" sz="2100" u="none" cap="none" strike="noStrike">
              <a:solidFill>
                <a:schemeClr val="dk1"/>
              </a:solidFill>
              <a:latin typeface="Calibri"/>
              <a:ea typeface="Calibri"/>
              <a:cs typeface="Calibri"/>
              <a:sym typeface="Calibri"/>
            </a:endParaRPr>
          </a:p>
        </p:txBody>
      </p:sp>
      <p:pic>
        <p:nvPicPr>
          <p:cNvPr descr="R:\Users\Glynis\Emma\School Logo 13.1.14.PNG" id="208" name="Google Shape;208;p32"/>
          <p:cNvPicPr preferRelativeResize="0"/>
          <p:nvPr/>
        </p:nvPicPr>
        <p:blipFill rotWithShape="1">
          <a:blip r:embed="rId3">
            <a:alphaModFix/>
          </a:blip>
          <a:srcRect b="0" l="0" r="0" t="0"/>
          <a:stretch/>
        </p:blipFill>
        <p:spPr>
          <a:xfrm>
            <a:off x="7981962" y="0"/>
            <a:ext cx="1087437" cy="1158875"/>
          </a:xfrm>
          <a:prstGeom prst="rect">
            <a:avLst/>
          </a:prstGeom>
          <a:noFill/>
          <a:ln>
            <a:noFill/>
          </a:ln>
        </p:spPr>
      </p:pic>
      <p:pic>
        <p:nvPicPr>
          <p:cNvPr id="209" name="Google Shape;209;p32"/>
          <p:cNvPicPr preferRelativeResize="0"/>
          <p:nvPr/>
        </p:nvPicPr>
        <p:blipFill rotWithShape="1">
          <a:blip r:embed="rId4">
            <a:alphaModFix/>
          </a:blip>
          <a:srcRect b="50352" l="0" r="49738" t="0"/>
          <a:stretch/>
        </p:blipFill>
        <p:spPr>
          <a:xfrm>
            <a:off x="4873025" y="4695400"/>
            <a:ext cx="2466125" cy="1805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457200" y="0"/>
            <a:ext cx="8686800" cy="141763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Phase 3:</a:t>
            </a:r>
            <a:br>
              <a:rPr b="0" i="0" lang="en-US" sz="4000" u="none" cap="none" strike="noStrike">
                <a:solidFill>
                  <a:schemeClr val="dk1"/>
                </a:solidFill>
                <a:latin typeface="Comic Sans MS"/>
                <a:ea typeface="Comic Sans MS"/>
                <a:cs typeface="Comic Sans MS"/>
                <a:sym typeface="Comic Sans MS"/>
              </a:rPr>
            </a:br>
            <a:r>
              <a:rPr b="0" i="0" lang="en-US" sz="4000" u="none" cap="none" strike="noStrike">
                <a:solidFill>
                  <a:schemeClr val="dk1"/>
                </a:solidFill>
                <a:latin typeface="Comic Sans MS"/>
                <a:ea typeface="Comic Sans MS"/>
                <a:cs typeface="Comic Sans MS"/>
                <a:sym typeface="Comic Sans MS"/>
              </a:rPr>
              <a:t>Learning the long vowel phonemes</a:t>
            </a:r>
            <a:endParaRPr b="0" i="0" sz="3300" u="none" cap="none" strike="noStrike">
              <a:solidFill>
                <a:schemeClr val="dk1"/>
              </a:solidFill>
              <a:latin typeface="Calibri"/>
              <a:ea typeface="Calibri"/>
              <a:cs typeface="Calibri"/>
              <a:sym typeface="Calibri"/>
            </a:endParaRPr>
          </a:p>
        </p:txBody>
      </p:sp>
      <p:sp>
        <p:nvSpPr>
          <p:cNvPr id="215" name="Google Shape;215;p33"/>
          <p:cNvSpPr txBox="1"/>
          <p:nvPr>
            <p:ph idx="1" type="body"/>
          </p:nvPr>
        </p:nvSpPr>
        <p:spPr>
          <a:xfrm>
            <a:off x="250825" y="1412875"/>
            <a:ext cx="8497887" cy="5183187"/>
          </a:xfrm>
          <a:prstGeom prst="rect">
            <a:avLst/>
          </a:prstGeom>
          <a:noFill/>
          <a:ln>
            <a:noFill/>
          </a:ln>
        </p:spPr>
        <p:txBody>
          <a:bodyPr anchorCtr="0" anchor="t" bIns="45700" lIns="91425" spcFirstLastPara="1" rIns="91425" wrap="square" tIns="45700">
            <a:noAutofit/>
          </a:bodyPr>
          <a:lstStyle/>
          <a:p>
            <a:pPr indent="-177800" lvl="0" marL="171450" marR="0" rtl="0" algn="l">
              <a:lnSpc>
                <a:spcPct val="80000"/>
              </a:lnSpc>
              <a:spcBef>
                <a:spcPts val="0"/>
              </a:spcBef>
              <a:spcAft>
                <a:spcPts val="0"/>
              </a:spcAft>
              <a:buClr>
                <a:schemeClr val="dk1"/>
              </a:buClr>
              <a:buSzPts val="2800"/>
              <a:buFont typeface="Arial"/>
              <a:buChar char="•"/>
            </a:pPr>
            <a:r>
              <a:rPr b="1" i="0" lang="en-US" sz="2800" u="none" cap="none" strike="noStrike">
                <a:solidFill>
                  <a:schemeClr val="dk1"/>
                </a:solidFill>
                <a:latin typeface="Comic Sans MS"/>
                <a:ea typeface="Comic Sans MS"/>
                <a:cs typeface="Comic Sans MS"/>
                <a:sym typeface="Comic Sans MS"/>
              </a:rPr>
              <a:t>Children will enter phase 3 once they know the first 19 phonemes and can blend and segment to read and spell CVC words.</a:t>
            </a:r>
            <a:endParaRPr b="0" i="0" sz="2100" u="none" cap="none" strike="noStrike">
              <a:solidFill>
                <a:schemeClr val="dk1"/>
              </a:solidFill>
              <a:latin typeface="Calibri"/>
              <a:ea typeface="Calibri"/>
              <a:cs typeface="Calibri"/>
              <a:sym typeface="Calibri"/>
            </a:endParaRPr>
          </a:p>
          <a:p>
            <a:pPr indent="-177800" lvl="0" marL="171450" marR="0" rtl="0" algn="l">
              <a:lnSpc>
                <a:spcPct val="80000"/>
              </a:lnSpc>
              <a:spcBef>
                <a:spcPts val="700"/>
              </a:spcBef>
              <a:spcAft>
                <a:spcPts val="0"/>
              </a:spcAft>
              <a:buClr>
                <a:schemeClr val="dk1"/>
              </a:buClr>
              <a:buSzPts val="2800"/>
              <a:buFont typeface="Arial"/>
              <a:buChar char="•"/>
            </a:pPr>
            <a:r>
              <a:rPr b="1" i="0" lang="en-US" sz="2800" u="none" cap="none" strike="noStrike">
                <a:solidFill>
                  <a:schemeClr val="dk1"/>
                </a:solidFill>
                <a:latin typeface="Comic Sans MS"/>
                <a:ea typeface="Comic Sans MS"/>
                <a:cs typeface="Comic Sans MS"/>
                <a:sym typeface="Comic Sans MS"/>
              </a:rPr>
              <a:t>They will learn another 26 phonemes:</a:t>
            </a:r>
            <a:endParaRPr b="0" i="0" sz="2100" u="none" cap="none" strike="noStrike">
              <a:solidFill>
                <a:schemeClr val="dk1"/>
              </a:solidFill>
              <a:latin typeface="Calibri"/>
              <a:ea typeface="Calibri"/>
              <a:cs typeface="Calibri"/>
              <a:sym typeface="Calibri"/>
            </a:endParaRPr>
          </a:p>
          <a:p>
            <a:pPr indent="-177800" lvl="0" marL="171450" marR="0" rtl="0" algn="l">
              <a:lnSpc>
                <a:spcPct val="80000"/>
              </a:lnSpc>
              <a:spcBef>
                <a:spcPts val="700"/>
              </a:spcBef>
              <a:spcAft>
                <a:spcPts val="0"/>
              </a:spcAft>
              <a:buClr>
                <a:srgbClr val="FFFF00"/>
              </a:buClr>
              <a:buSzPts val="2800"/>
              <a:buFont typeface="Arial"/>
              <a:buChar char="•"/>
            </a:pPr>
            <a:r>
              <a:rPr b="1" i="0" lang="en-US" sz="2800" u="none" cap="none" strike="noStrike">
                <a:solidFill>
                  <a:srgbClr val="FFFF00"/>
                </a:solidFill>
                <a:latin typeface="Comic Sans MS"/>
                <a:ea typeface="Comic Sans MS"/>
                <a:cs typeface="Comic Sans MS"/>
                <a:sym typeface="Comic Sans MS"/>
              </a:rPr>
              <a:t>j, v, w, x, y, z, zz, qu</a:t>
            </a:r>
            <a:endParaRPr b="0" i="0" sz="2100" u="none" cap="none" strike="noStrike">
              <a:solidFill>
                <a:srgbClr val="FFFF00"/>
              </a:solidFill>
              <a:latin typeface="Calibri"/>
              <a:ea typeface="Calibri"/>
              <a:cs typeface="Calibri"/>
              <a:sym typeface="Calibri"/>
            </a:endParaRPr>
          </a:p>
          <a:p>
            <a:pPr indent="-177800" lvl="0" marL="171450" marR="0" rtl="0" algn="l">
              <a:lnSpc>
                <a:spcPct val="80000"/>
              </a:lnSpc>
              <a:spcBef>
                <a:spcPts val="700"/>
              </a:spcBef>
              <a:spcAft>
                <a:spcPts val="0"/>
              </a:spcAft>
              <a:buClr>
                <a:srgbClr val="FFFF00"/>
              </a:buClr>
              <a:buSzPts val="2800"/>
              <a:buFont typeface="Arial"/>
              <a:buChar char="•"/>
            </a:pPr>
            <a:r>
              <a:rPr b="1" i="0" lang="en-US" sz="2800" u="none" cap="none" strike="noStrike">
                <a:solidFill>
                  <a:srgbClr val="FFFF00"/>
                </a:solidFill>
                <a:latin typeface="Comic Sans MS"/>
                <a:ea typeface="Comic Sans MS"/>
                <a:cs typeface="Comic Sans MS"/>
                <a:sym typeface="Comic Sans MS"/>
              </a:rPr>
              <a:t>ch, sh, th, ng, nk, ai, ee, igh, oa, </a:t>
            </a:r>
            <a:r>
              <a:rPr b="1" lang="en-US" sz="2800">
                <a:solidFill>
                  <a:srgbClr val="FFFF00"/>
                </a:solidFill>
                <a:latin typeface="Comic Sans MS"/>
                <a:ea typeface="Comic Sans MS"/>
                <a:cs typeface="Comic Sans MS"/>
                <a:sym typeface="Comic Sans MS"/>
              </a:rPr>
              <a:t>00</a:t>
            </a:r>
            <a:r>
              <a:rPr b="1" i="0" lang="en-US" sz="2800" u="none" cap="none" strike="noStrike">
                <a:solidFill>
                  <a:srgbClr val="FFFF00"/>
                </a:solidFill>
                <a:latin typeface="Comic Sans MS"/>
                <a:ea typeface="Comic Sans MS"/>
                <a:cs typeface="Comic Sans MS"/>
                <a:sym typeface="Comic Sans MS"/>
              </a:rPr>
              <a:t>, ar, oo, ur, or, ow, oi, ear, air, ure, er, ow</a:t>
            </a:r>
            <a:endParaRPr b="1" i="0" sz="2800" u="none" cap="none" strike="noStrike">
              <a:solidFill>
                <a:srgbClr val="FFFF00"/>
              </a:solidFill>
              <a:latin typeface="Comic Sans MS"/>
              <a:ea typeface="Comic Sans MS"/>
              <a:cs typeface="Comic Sans MS"/>
              <a:sym typeface="Comic Sans MS"/>
            </a:endParaRPr>
          </a:p>
          <a:p>
            <a:pPr indent="-177800" lvl="0" marL="171450" marR="0" rtl="0" algn="l">
              <a:lnSpc>
                <a:spcPct val="80000"/>
              </a:lnSpc>
              <a:spcBef>
                <a:spcPts val="700"/>
              </a:spcBef>
              <a:spcAft>
                <a:spcPts val="0"/>
              </a:spcAft>
              <a:buClr>
                <a:srgbClr val="FFFF00"/>
              </a:buClr>
              <a:buSzPts val="2800"/>
              <a:buFont typeface="Comic Sans MS"/>
              <a:buChar char="•"/>
            </a:pPr>
            <a:r>
              <a:t/>
            </a:r>
            <a:endParaRPr b="1" sz="2800">
              <a:solidFill>
                <a:srgbClr val="FFFF00"/>
              </a:solidFill>
              <a:latin typeface="Comic Sans MS"/>
              <a:ea typeface="Comic Sans MS"/>
              <a:cs typeface="Comic Sans MS"/>
              <a:sym typeface="Comic Sans MS"/>
            </a:endParaRPr>
          </a:p>
          <a:p>
            <a:pPr indent="-171450" lvl="0" marL="171450" marR="0" rtl="0" algn="l">
              <a:lnSpc>
                <a:spcPct val="80000"/>
              </a:lnSpc>
              <a:spcBef>
                <a:spcPts val="700"/>
              </a:spcBef>
              <a:spcAft>
                <a:spcPts val="0"/>
              </a:spcAft>
              <a:buClr>
                <a:schemeClr val="dk1"/>
              </a:buClr>
              <a:buSzPts val="2400"/>
              <a:buFont typeface="Arial"/>
              <a:buChar char="•"/>
            </a:pPr>
            <a:r>
              <a:rPr b="1" i="0" lang="en-US" sz="2400" u="none" cap="none" strike="noStrike">
                <a:solidFill>
                  <a:schemeClr val="dk1"/>
                </a:solidFill>
                <a:latin typeface="Comic Sans MS"/>
                <a:ea typeface="Comic Sans MS"/>
                <a:cs typeface="Comic Sans MS"/>
                <a:sym typeface="Comic Sans MS"/>
              </a:rPr>
              <a:t>They will use </a:t>
            </a:r>
            <a:r>
              <a:rPr b="1" lang="en-US" sz="2400">
                <a:latin typeface="Comic Sans MS"/>
                <a:ea typeface="Comic Sans MS"/>
                <a:cs typeface="Comic Sans MS"/>
                <a:sym typeface="Comic Sans MS"/>
              </a:rPr>
              <a:t>their known </a:t>
            </a:r>
            <a:r>
              <a:rPr b="1" i="0" lang="en-US" sz="2400" u="none" cap="none" strike="noStrike">
                <a:solidFill>
                  <a:schemeClr val="dk1"/>
                </a:solidFill>
                <a:latin typeface="Comic Sans MS"/>
                <a:ea typeface="Comic Sans MS"/>
                <a:cs typeface="Comic Sans MS"/>
                <a:sym typeface="Comic Sans MS"/>
              </a:rPr>
              <a:t>phonemes to read and spell words:  </a:t>
            </a:r>
            <a:endParaRPr b="0" i="0" sz="2100" u="none" cap="none" strike="noStrike">
              <a:solidFill>
                <a:schemeClr val="dk1"/>
              </a:solidFill>
              <a:latin typeface="Calibri"/>
              <a:ea typeface="Calibri"/>
              <a:cs typeface="Calibri"/>
              <a:sym typeface="Calibri"/>
            </a:endParaRPr>
          </a:p>
          <a:p>
            <a:pPr indent="-171450" lvl="0" marL="171450" marR="0" rtl="0" algn="l">
              <a:lnSpc>
                <a:spcPct val="80000"/>
              </a:lnSpc>
              <a:spcBef>
                <a:spcPts val="700"/>
              </a:spcBef>
              <a:spcAft>
                <a:spcPts val="0"/>
              </a:spcAft>
              <a:buClr>
                <a:srgbClr val="FF0000"/>
              </a:buClr>
              <a:buSzPts val="2800"/>
              <a:buFont typeface="Arial"/>
              <a:buNone/>
            </a:pPr>
            <a:r>
              <a:rPr b="0" i="0" lang="en-US" sz="2800" u="none" cap="none" strike="noStrike">
                <a:solidFill>
                  <a:srgbClr val="FF0000"/>
                </a:solidFill>
                <a:latin typeface="Comic Sans MS"/>
                <a:ea typeface="Comic Sans MS"/>
                <a:cs typeface="Comic Sans MS"/>
                <a:sym typeface="Comic Sans MS"/>
              </a:rPr>
              <a:t>                   </a:t>
            </a:r>
            <a:r>
              <a:rPr b="0" i="0" lang="en-US" sz="2400" u="none" cap="none" strike="noStrike">
                <a:solidFill>
                  <a:srgbClr val="FFFF00"/>
                </a:solidFill>
                <a:latin typeface="Comic Sans MS"/>
                <a:ea typeface="Comic Sans MS"/>
                <a:cs typeface="Comic Sans MS"/>
                <a:sym typeface="Comic Sans MS"/>
              </a:rPr>
              <a:t>chip, shop, thin, ring, pain, feet, night,     </a:t>
            </a:r>
            <a:endParaRPr b="0" i="0" sz="2100" u="none" cap="none" strike="noStrike">
              <a:solidFill>
                <a:srgbClr val="FFFF00"/>
              </a:solidFill>
              <a:latin typeface="Calibri"/>
              <a:ea typeface="Calibri"/>
              <a:cs typeface="Calibri"/>
              <a:sym typeface="Calibri"/>
            </a:endParaRPr>
          </a:p>
          <a:p>
            <a:pPr indent="-171450" lvl="0" marL="171450" marR="0" rtl="0" algn="l">
              <a:lnSpc>
                <a:spcPct val="80000"/>
              </a:lnSpc>
              <a:spcBef>
                <a:spcPts val="700"/>
              </a:spcBef>
              <a:spcAft>
                <a:spcPts val="0"/>
              </a:spcAft>
              <a:buClr>
                <a:srgbClr val="FF0000"/>
              </a:buClr>
              <a:buSzPts val="2400"/>
              <a:buFont typeface="Arial"/>
              <a:buNone/>
            </a:pPr>
            <a:r>
              <a:rPr b="0" i="0" lang="en-US" sz="2400" u="none" cap="none" strike="noStrike">
                <a:solidFill>
                  <a:srgbClr val="FFFF00"/>
                </a:solidFill>
                <a:latin typeface="Comic Sans MS"/>
                <a:ea typeface="Comic Sans MS"/>
                <a:cs typeface="Comic Sans MS"/>
                <a:sym typeface="Comic Sans MS"/>
              </a:rPr>
              <a:t>                       boat, boot, look, farm, fork, burn, </a:t>
            </a:r>
            <a:endParaRPr b="0" i="0" sz="2100" u="none" cap="none" strike="noStrike">
              <a:solidFill>
                <a:srgbClr val="FFFF00"/>
              </a:solidFill>
              <a:latin typeface="Calibri"/>
              <a:ea typeface="Calibri"/>
              <a:cs typeface="Calibri"/>
              <a:sym typeface="Calibri"/>
            </a:endParaRPr>
          </a:p>
          <a:p>
            <a:pPr indent="-171450" lvl="0" marL="171450" marR="0" rtl="0" algn="l">
              <a:lnSpc>
                <a:spcPct val="80000"/>
              </a:lnSpc>
              <a:spcBef>
                <a:spcPts val="700"/>
              </a:spcBef>
              <a:spcAft>
                <a:spcPts val="0"/>
              </a:spcAft>
              <a:buClr>
                <a:srgbClr val="FF0000"/>
              </a:buClr>
              <a:buSzPts val="2400"/>
              <a:buFont typeface="Arial"/>
              <a:buNone/>
            </a:pPr>
            <a:r>
              <a:rPr b="0" i="0" lang="en-US" sz="2400" u="none" cap="none" strike="noStrike">
                <a:solidFill>
                  <a:srgbClr val="FFFF00"/>
                </a:solidFill>
                <a:latin typeface="Comic Sans MS"/>
                <a:ea typeface="Comic Sans MS"/>
                <a:cs typeface="Comic Sans MS"/>
                <a:sym typeface="Comic Sans MS"/>
              </a:rPr>
              <a:t>                       town, coin, dear, fair, sure</a:t>
            </a:r>
            <a:endParaRPr b="0" i="0" sz="2100" u="none" cap="none" strike="noStrike">
              <a:solidFill>
                <a:srgbClr val="FFFF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4"/>
          <p:cNvSpPr txBox="1"/>
          <p:nvPr>
            <p:ph type="title"/>
          </p:nvPr>
        </p:nvSpPr>
        <p:spPr>
          <a:xfrm>
            <a:off x="171450" y="-320675"/>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libri"/>
              <a:buNone/>
            </a:pPr>
            <a:br>
              <a:rPr b="0" i="0" lang="en-US" sz="3600" u="none" cap="none" strike="noStrike">
                <a:solidFill>
                  <a:schemeClr val="dk1"/>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r>
              <a:rPr b="0" i="0" lang="en-US" sz="4000" u="none" cap="none" strike="noStrike">
                <a:solidFill>
                  <a:schemeClr val="dk1"/>
                </a:solidFill>
                <a:latin typeface="Comic Sans MS"/>
                <a:ea typeface="Comic Sans MS"/>
                <a:cs typeface="Comic Sans MS"/>
                <a:sym typeface="Comic Sans MS"/>
              </a:rPr>
              <a:t>Let’s look at th</a:t>
            </a:r>
            <a:r>
              <a:rPr lang="en-US" sz="4000">
                <a:latin typeface="Comic Sans MS"/>
                <a:ea typeface="Comic Sans MS"/>
                <a:cs typeface="Comic Sans MS"/>
                <a:sym typeface="Comic Sans MS"/>
              </a:rPr>
              <a:t>i</a:t>
            </a:r>
            <a:r>
              <a:rPr b="0" i="0" lang="en-US" sz="4000" u="none" cap="none" strike="noStrike">
                <a:solidFill>
                  <a:schemeClr val="dk1"/>
                </a:solidFill>
                <a:latin typeface="Comic Sans MS"/>
                <a:ea typeface="Comic Sans MS"/>
                <a:cs typeface="Comic Sans MS"/>
                <a:sym typeface="Comic Sans MS"/>
              </a:rPr>
              <a:t>s word</a:t>
            </a:r>
            <a:endParaRPr b="0" i="0" sz="4000" u="none" cap="none" strike="noStrike">
              <a:solidFill>
                <a:schemeClr val="dk1"/>
              </a:solidFill>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alibri"/>
              <a:buNone/>
            </a:pPr>
            <a:r>
              <a:rPr lang="en-US" sz="4000">
                <a:latin typeface="Comic Sans MS"/>
                <a:ea typeface="Comic Sans MS"/>
                <a:cs typeface="Comic Sans MS"/>
                <a:sym typeface="Comic Sans MS"/>
              </a:rPr>
              <a:t>How many sounds can </a:t>
            </a:r>
            <a:r>
              <a:rPr lang="en-US" sz="4000">
                <a:latin typeface="Comic Sans MS"/>
                <a:ea typeface="Comic Sans MS"/>
                <a:cs typeface="Comic Sans MS"/>
                <a:sym typeface="Comic Sans MS"/>
              </a:rPr>
              <a:t>you</a:t>
            </a:r>
            <a:r>
              <a:rPr lang="en-US" sz="4000">
                <a:latin typeface="Comic Sans MS"/>
                <a:ea typeface="Comic Sans MS"/>
                <a:cs typeface="Comic Sans MS"/>
                <a:sym typeface="Comic Sans MS"/>
              </a:rPr>
              <a:t> count?</a:t>
            </a:r>
            <a:r>
              <a:rPr b="0" i="0" lang="en-US" sz="4000" u="none" cap="none" strike="noStrike">
                <a:solidFill>
                  <a:schemeClr val="dk1"/>
                </a:solidFill>
                <a:latin typeface="Comic Sans MS"/>
                <a:ea typeface="Comic Sans MS"/>
                <a:cs typeface="Comic Sans MS"/>
                <a:sym typeface="Comic Sans MS"/>
              </a:rPr>
              <a:t> </a:t>
            </a:r>
            <a:endParaRPr b="0" i="0" sz="3300" u="none" cap="none" strike="noStrike">
              <a:solidFill>
                <a:schemeClr val="dk1"/>
              </a:solidFill>
              <a:latin typeface="Calibri"/>
              <a:ea typeface="Calibri"/>
              <a:cs typeface="Calibri"/>
              <a:sym typeface="Calibri"/>
            </a:endParaRPr>
          </a:p>
        </p:txBody>
      </p:sp>
      <p:sp>
        <p:nvSpPr>
          <p:cNvPr id="221" name="Google Shape;221;p34"/>
          <p:cNvSpPr txBox="1"/>
          <p:nvPr>
            <p:ph idx="1" type="body"/>
          </p:nvPr>
        </p:nvSpPr>
        <p:spPr>
          <a:xfrm>
            <a:off x="628650" y="2054225"/>
            <a:ext cx="7886700" cy="1404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0"/>
              <a:buFont typeface="Arial"/>
              <a:buNone/>
            </a:pPr>
            <a:r>
              <a:rPr lang="en-US" sz="8000">
                <a:latin typeface="Comic Sans MS"/>
                <a:ea typeface="Comic Sans MS"/>
                <a:cs typeface="Comic Sans MS"/>
                <a:sym typeface="Comic Sans MS"/>
              </a:rPr>
              <a:t>  </a:t>
            </a:r>
            <a:r>
              <a:rPr b="0" i="0" lang="en-US" sz="8000" u="none" cap="none" strike="noStrike">
                <a:solidFill>
                  <a:schemeClr val="dk1"/>
                </a:solidFill>
                <a:latin typeface="Comic Sans MS"/>
                <a:ea typeface="Comic Sans MS"/>
                <a:cs typeface="Comic Sans MS"/>
                <a:sym typeface="Comic Sans MS"/>
              </a:rPr>
              <a:t>      night</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8000"/>
              <a:buFont typeface="Arial"/>
              <a:buNone/>
            </a:pPr>
            <a:r>
              <a:t/>
            </a:r>
            <a:endParaRPr b="0" i="0" sz="80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8000"/>
              <a:buFont typeface="Arial"/>
              <a:buNone/>
            </a:pPr>
            <a:r>
              <a:t/>
            </a:r>
            <a:endParaRPr b="0" i="0" sz="8000" u="none" cap="none" strike="noStrike">
              <a:solidFill>
                <a:schemeClr val="dk1"/>
              </a:solidFill>
              <a:latin typeface="Calibri"/>
              <a:ea typeface="Calibri"/>
              <a:cs typeface="Calibri"/>
              <a:sym typeface="Calibri"/>
            </a:endParaRPr>
          </a:p>
          <a:p>
            <a:pPr indent="0" lvl="0" marL="171450" marR="0" rtl="0" algn="l">
              <a:lnSpc>
                <a:spcPct val="90000"/>
              </a:lnSpc>
              <a:spcBef>
                <a:spcPts val="750"/>
              </a:spcBef>
              <a:spcAft>
                <a:spcPts val="0"/>
              </a:spcAft>
              <a:buClr>
                <a:schemeClr val="dk1"/>
              </a:buClr>
              <a:buSzPts val="8000"/>
              <a:buFont typeface="Arial"/>
              <a:buNone/>
            </a:pPr>
            <a:r>
              <a:t/>
            </a:r>
            <a:endParaRPr b="0" i="0" sz="8000" u="none" cap="none" strike="noStrike">
              <a:solidFill>
                <a:schemeClr val="dk1"/>
              </a:solidFill>
              <a:latin typeface="Calibri"/>
              <a:ea typeface="Calibri"/>
              <a:cs typeface="Calibri"/>
              <a:sym typeface="Calibri"/>
            </a:endParaRPr>
          </a:p>
        </p:txBody>
      </p:sp>
      <p:pic>
        <p:nvPicPr>
          <p:cNvPr descr="R:\Users\Glynis\Emma\School Logo 13.1.14.PNG" id="222" name="Google Shape;222;p34"/>
          <p:cNvPicPr preferRelativeResize="0"/>
          <p:nvPr/>
        </p:nvPicPr>
        <p:blipFill rotWithShape="1">
          <a:blip r:embed="rId3">
            <a:alphaModFix/>
          </a:blip>
          <a:srcRect b="0" l="0" r="0" t="0"/>
          <a:stretch/>
        </p:blipFill>
        <p:spPr>
          <a:xfrm>
            <a:off x="7926387" y="88900"/>
            <a:ext cx="1087437" cy="1158875"/>
          </a:xfrm>
          <a:prstGeom prst="rect">
            <a:avLst/>
          </a:prstGeom>
          <a:noFill/>
          <a:ln>
            <a:noFill/>
          </a:ln>
        </p:spPr>
      </p:pic>
      <p:pic>
        <p:nvPicPr>
          <p:cNvPr id="223" name="Google Shape;223;p34"/>
          <p:cNvPicPr preferRelativeResize="0"/>
          <p:nvPr/>
        </p:nvPicPr>
        <p:blipFill rotWithShape="1">
          <a:blip r:embed="rId4">
            <a:alphaModFix/>
          </a:blip>
          <a:srcRect b="0" l="0" r="16310" t="0"/>
          <a:stretch/>
        </p:blipFill>
        <p:spPr>
          <a:xfrm>
            <a:off x="1339297" y="3524177"/>
            <a:ext cx="6310951" cy="821575"/>
          </a:xfrm>
          <a:prstGeom prst="rect">
            <a:avLst/>
          </a:prstGeom>
          <a:noFill/>
          <a:ln>
            <a:noFill/>
          </a:ln>
        </p:spPr>
      </p:pic>
      <p:pic>
        <p:nvPicPr>
          <p:cNvPr id="224" name="Google Shape;224;p34"/>
          <p:cNvPicPr preferRelativeResize="0"/>
          <p:nvPr/>
        </p:nvPicPr>
        <p:blipFill>
          <a:blip r:embed="rId5">
            <a:alphaModFix/>
          </a:blip>
          <a:stretch>
            <a:fillRect/>
          </a:stretch>
        </p:blipFill>
        <p:spPr>
          <a:xfrm>
            <a:off x="2114225" y="1920400"/>
            <a:ext cx="4628100" cy="1534450"/>
          </a:xfrm>
          <a:prstGeom prst="rect">
            <a:avLst/>
          </a:prstGeom>
          <a:noFill/>
          <a:ln>
            <a:noFill/>
          </a:ln>
        </p:spPr>
      </p:pic>
      <p:pic>
        <p:nvPicPr>
          <p:cNvPr id="225" name="Google Shape;225;p34" title="spelling sequence.MOV">
            <a:hlinkClick r:id="rId6"/>
          </p:cNvPr>
          <p:cNvPicPr preferRelativeResize="0"/>
          <p:nvPr/>
        </p:nvPicPr>
        <p:blipFill>
          <a:blip r:embed="rId7">
            <a:alphaModFix/>
          </a:blip>
          <a:stretch>
            <a:fillRect/>
          </a:stretch>
        </p:blipFill>
        <p:spPr>
          <a:xfrm>
            <a:off x="152400" y="4598246"/>
            <a:ext cx="2809775" cy="2107354"/>
          </a:xfrm>
          <a:prstGeom prst="rect">
            <a:avLst/>
          </a:prstGeom>
          <a:noFill/>
          <a:ln>
            <a:noFill/>
          </a:ln>
        </p:spPr>
      </p:pic>
      <p:sp>
        <p:nvSpPr>
          <p:cNvPr id="226" name="Google Shape;226;p34"/>
          <p:cNvSpPr txBox="1"/>
          <p:nvPr/>
        </p:nvSpPr>
        <p:spPr>
          <a:xfrm>
            <a:off x="3455900" y="5655975"/>
            <a:ext cx="5030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Comic Sans MS"/>
                <a:ea typeface="Comic Sans MS"/>
                <a:cs typeface="Comic Sans MS"/>
                <a:sym typeface="Comic Sans MS"/>
              </a:rPr>
              <a:t>Segmenting video</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392112" y="1295400"/>
            <a:ext cx="86757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omic Sans MS"/>
              <a:buNone/>
            </a:pPr>
            <a:r>
              <a:rPr b="1" i="0" lang="en-US" sz="2400" u="none" cap="none" strike="noStrike">
                <a:solidFill>
                  <a:schemeClr val="dk1"/>
                </a:solidFill>
                <a:latin typeface="Comic Sans MS"/>
                <a:ea typeface="Comic Sans MS"/>
                <a:cs typeface="Comic Sans MS"/>
                <a:sym typeface="Comic Sans MS"/>
              </a:rPr>
              <a:t>Phase 4 is now </a:t>
            </a:r>
            <a:r>
              <a:rPr b="1" lang="en-US" sz="2400">
                <a:latin typeface="Comic Sans MS"/>
                <a:ea typeface="Comic Sans MS"/>
                <a:cs typeface="Comic Sans MS"/>
                <a:sym typeface="Comic Sans MS"/>
              </a:rPr>
              <a:t>incorporated into phase 3 </a:t>
            </a:r>
            <a:r>
              <a:rPr b="1" lang="en-US" sz="2400">
                <a:latin typeface="Comic Sans MS"/>
                <a:ea typeface="Comic Sans MS"/>
                <a:cs typeface="Comic Sans MS"/>
                <a:sym typeface="Comic Sans MS"/>
              </a:rPr>
              <a:t>because</a:t>
            </a:r>
            <a:r>
              <a:rPr b="1" lang="en-US" sz="2400">
                <a:latin typeface="Comic Sans MS"/>
                <a:ea typeface="Comic Sans MS"/>
                <a:cs typeface="Comic Sans MS"/>
                <a:sym typeface="Comic Sans MS"/>
              </a:rPr>
              <a:t> no new GPCs are introduced</a:t>
            </a:r>
            <a:endParaRPr b="1" sz="24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2400"/>
              <a:buFont typeface="Comic Sans MS"/>
              <a:buNone/>
            </a:pPr>
            <a:r>
              <a:rPr b="1" lang="en-US" sz="2400">
                <a:latin typeface="Comic Sans MS"/>
                <a:ea typeface="Comic Sans MS"/>
                <a:cs typeface="Comic Sans MS"/>
                <a:sym typeface="Comic Sans MS"/>
              </a:rPr>
              <a:t>.</a:t>
            </a:r>
            <a:br>
              <a:rPr b="1" i="0" lang="en-US" sz="2400" u="none" cap="none" strike="noStrike">
                <a:solidFill>
                  <a:schemeClr val="dk1"/>
                </a:solidFill>
                <a:latin typeface="Comic Sans MS"/>
                <a:ea typeface="Comic Sans MS"/>
                <a:cs typeface="Comic Sans MS"/>
                <a:sym typeface="Comic Sans MS"/>
              </a:rPr>
            </a:br>
            <a:r>
              <a:rPr b="1" i="0" lang="en-US" sz="2400" u="none" cap="none" strike="noStrike">
                <a:solidFill>
                  <a:schemeClr val="dk1"/>
                </a:solidFill>
                <a:latin typeface="Comic Sans MS"/>
                <a:ea typeface="Comic Sans MS"/>
                <a:cs typeface="Comic Sans MS"/>
                <a:sym typeface="Comic Sans MS"/>
              </a:rPr>
              <a:t>Words include consonant clusters and</a:t>
            </a:r>
            <a:r>
              <a:rPr b="1" lang="en-US" sz="2400">
                <a:latin typeface="Comic Sans MS"/>
                <a:ea typeface="Comic Sans MS"/>
                <a:cs typeface="Comic Sans MS"/>
                <a:sym typeface="Comic Sans MS"/>
              </a:rPr>
              <a:t> are longer, containing </a:t>
            </a:r>
            <a:r>
              <a:rPr b="1" i="0" lang="en-US" sz="2400" u="none" cap="none" strike="noStrike">
                <a:solidFill>
                  <a:schemeClr val="dk1"/>
                </a:solidFill>
                <a:latin typeface="Comic Sans MS"/>
                <a:ea typeface="Comic Sans MS"/>
                <a:cs typeface="Comic Sans MS"/>
                <a:sym typeface="Comic Sans MS"/>
              </a:rPr>
              <a:t>four or more phonemes.</a:t>
            </a:r>
            <a:endParaRPr b="1" i="0" sz="2400" u="none" cap="none" strike="noStrike">
              <a:solidFill>
                <a:schemeClr val="dk1"/>
              </a:solidFill>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2400"/>
              <a:buFont typeface="Comic Sans MS"/>
              <a:buNone/>
            </a:pPr>
            <a:br>
              <a:rPr b="1" i="0" lang="en-US" sz="2400" u="none" cap="none" strike="noStrike">
                <a:solidFill>
                  <a:schemeClr val="dk1"/>
                </a:solidFill>
                <a:latin typeface="Comic Sans MS"/>
                <a:ea typeface="Comic Sans MS"/>
                <a:cs typeface="Comic Sans MS"/>
                <a:sym typeface="Comic Sans MS"/>
              </a:rPr>
            </a:br>
            <a:endParaRPr b="0" i="0" sz="3300" u="none" cap="none" strike="noStrike">
              <a:solidFill>
                <a:schemeClr val="dk1"/>
              </a:solidFill>
              <a:latin typeface="Calibri"/>
              <a:ea typeface="Calibri"/>
              <a:cs typeface="Calibri"/>
              <a:sym typeface="Calibri"/>
            </a:endParaRPr>
          </a:p>
        </p:txBody>
      </p:sp>
      <p:sp>
        <p:nvSpPr>
          <p:cNvPr id="232" name="Google Shape;232;p35"/>
          <p:cNvSpPr txBox="1"/>
          <p:nvPr>
            <p:ph idx="1" type="body"/>
          </p:nvPr>
        </p:nvSpPr>
        <p:spPr>
          <a:xfrm>
            <a:off x="468312" y="2395537"/>
            <a:ext cx="8424900" cy="45372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t/>
            </a:r>
            <a:endParaRPr b="0" i="0" sz="2100" u="none" cap="none" strike="noStrike">
              <a:solidFill>
                <a:schemeClr val="dk1"/>
              </a:solidFill>
              <a:latin typeface="Calibri"/>
              <a:ea typeface="Calibri"/>
              <a:cs typeface="Calibri"/>
              <a:sym typeface="Calibri"/>
            </a:endParaRPr>
          </a:p>
          <a:p>
            <a:pPr indent="0" lvl="0" marL="457200" marR="0" rtl="0" algn="l">
              <a:lnSpc>
                <a:spcPct val="80000"/>
              </a:lnSpc>
              <a:spcBef>
                <a:spcPts val="700"/>
              </a:spcBef>
              <a:spcAft>
                <a:spcPts val="0"/>
              </a:spcAft>
              <a:buNone/>
            </a:pPr>
            <a:r>
              <a:t/>
            </a:r>
            <a:endParaRPr b="0" i="0" sz="2100" u="none" cap="none" strike="noStrike">
              <a:solidFill>
                <a:schemeClr val="dk1"/>
              </a:solidFill>
              <a:latin typeface="Calibri"/>
              <a:ea typeface="Calibri"/>
              <a:cs typeface="Calibri"/>
              <a:sym typeface="Calibri"/>
            </a:endParaRPr>
          </a:p>
          <a:p>
            <a:pPr indent="0" lvl="0" marL="0" marR="0" rtl="0" algn="l">
              <a:lnSpc>
                <a:spcPct val="80000"/>
              </a:lnSpc>
              <a:spcBef>
                <a:spcPts val="700"/>
              </a:spcBef>
              <a:spcAft>
                <a:spcPts val="0"/>
              </a:spcAft>
              <a:buNone/>
            </a:pPr>
            <a:r>
              <a:rPr b="0" i="0" lang="en-US" sz="2700" u="none" cap="none" strike="noStrike">
                <a:solidFill>
                  <a:schemeClr val="dk1"/>
                </a:solidFill>
                <a:latin typeface="Comic Sans MS"/>
                <a:ea typeface="Comic Sans MS"/>
                <a:cs typeface="Comic Sans MS"/>
                <a:sym typeface="Comic Sans MS"/>
              </a:rPr>
              <a:t>These words have </a:t>
            </a:r>
            <a:r>
              <a:rPr b="1" i="0" lang="en-US" sz="2700" u="none" cap="none" strike="noStrike">
                <a:solidFill>
                  <a:schemeClr val="dk1"/>
                </a:solidFill>
                <a:latin typeface="Comic Sans MS"/>
                <a:ea typeface="Comic Sans MS"/>
                <a:cs typeface="Comic Sans MS"/>
                <a:sym typeface="Comic Sans MS"/>
              </a:rPr>
              <a:t>consonant clusters</a:t>
            </a:r>
            <a:r>
              <a:rPr b="0" i="0" lang="en-US" sz="2700" u="none" cap="none" strike="noStrike">
                <a:solidFill>
                  <a:schemeClr val="dk1"/>
                </a:solidFill>
                <a:latin typeface="Comic Sans MS"/>
                <a:ea typeface="Comic Sans MS"/>
                <a:cs typeface="Comic Sans MS"/>
                <a:sym typeface="Comic Sans MS"/>
              </a:rPr>
              <a:t> at the beginning: </a:t>
            </a:r>
            <a:r>
              <a:rPr b="1" i="0" lang="en-US" sz="2700" u="none" cap="none" strike="noStrike">
                <a:solidFill>
                  <a:srgbClr val="FFFF00"/>
                </a:solidFill>
                <a:latin typeface="Comic Sans MS"/>
                <a:ea typeface="Comic Sans MS"/>
                <a:cs typeface="Comic Sans MS"/>
                <a:sym typeface="Comic Sans MS"/>
              </a:rPr>
              <a:t>sp</a:t>
            </a:r>
            <a:r>
              <a:rPr b="1" i="0" lang="en-US" sz="2700" u="none" cap="none" strike="noStrike">
                <a:solidFill>
                  <a:schemeClr val="dk1"/>
                </a:solidFill>
                <a:latin typeface="Comic Sans MS"/>
                <a:ea typeface="Comic Sans MS"/>
                <a:cs typeface="Comic Sans MS"/>
                <a:sym typeface="Comic Sans MS"/>
              </a:rPr>
              <a:t>ot, </a:t>
            </a:r>
            <a:r>
              <a:rPr b="1" i="0" lang="en-US" sz="2700" u="none" cap="none" strike="noStrike">
                <a:solidFill>
                  <a:srgbClr val="FFFF00"/>
                </a:solidFill>
                <a:latin typeface="Comic Sans MS"/>
                <a:ea typeface="Comic Sans MS"/>
                <a:cs typeface="Comic Sans MS"/>
                <a:sym typeface="Comic Sans MS"/>
              </a:rPr>
              <a:t>tr</a:t>
            </a:r>
            <a:r>
              <a:rPr b="1" i="0" lang="en-US" sz="2700" u="none" cap="none" strike="noStrike">
                <a:solidFill>
                  <a:schemeClr val="dk1"/>
                </a:solidFill>
                <a:latin typeface="Comic Sans MS"/>
                <a:ea typeface="Comic Sans MS"/>
                <a:cs typeface="Comic Sans MS"/>
                <a:sym typeface="Comic Sans MS"/>
              </a:rPr>
              <a:t>ip, </a:t>
            </a:r>
            <a:r>
              <a:rPr b="1" i="0" lang="en-US" sz="2700" u="none" cap="none" strike="noStrike">
                <a:solidFill>
                  <a:srgbClr val="FFFF00"/>
                </a:solidFill>
                <a:latin typeface="Comic Sans MS"/>
                <a:ea typeface="Comic Sans MS"/>
                <a:cs typeface="Comic Sans MS"/>
                <a:sym typeface="Comic Sans MS"/>
              </a:rPr>
              <a:t>cl</a:t>
            </a:r>
            <a:r>
              <a:rPr b="1" i="0" lang="en-US" sz="2700" u="none" cap="none" strike="noStrike">
                <a:solidFill>
                  <a:schemeClr val="dk1"/>
                </a:solidFill>
                <a:latin typeface="Comic Sans MS"/>
                <a:ea typeface="Comic Sans MS"/>
                <a:cs typeface="Comic Sans MS"/>
                <a:sym typeface="Comic Sans MS"/>
              </a:rPr>
              <a:t>ap, </a:t>
            </a:r>
            <a:r>
              <a:rPr b="1" i="0" lang="en-US" sz="2700" u="none" cap="none" strike="noStrike">
                <a:solidFill>
                  <a:srgbClr val="FFFF00"/>
                </a:solidFill>
                <a:latin typeface="Comic Sans MS"/>
                <a:ea typeface="Comic Sans MS"/>
                <a:cs typeface="Comic Sans MS"/>
                <a:sym typeface="Comic Sans MS"/>
              </a:rPr>
              <a:t>gr</a:t>
            </a:r>
            <a:r>
              <a:rPr b="1" i="0" lang="en-US" sz="2700" u="none" cap="none" strike="noStrike">
                <a:solidFill>
                  <a:schemeClr val="dk1"/>
                </a:solidFill>
                <a:latin typeface="Comic Sans MS"/>
                <a:ea typeface="Comic Sans MS"/>
                <a:cs typeface="Comic Sans MS"/>
                <a:sym typeface="Comic Sans MS"/>
              </a:rPr>
              <a:t>een, </a:t>
            </a:r>
            <a:r>
              <a:rPr b="1" i="0" lang="en-US" sz="2700" u="none" cap="none" strike="noStrike">
                <a:solidFill>
                  <a:srgbClr val="FFFF00"/>
                </a:solidFill>
                <a:latin typeface="Comic Sans MS"/>
                <a:ea typeface="Comic Sans MS"/>
                <a:cs typeface="Comic Sans MS"/>
                <a:sym typeface="Comic Sans MS"/>
              </a:rPr>
              <a:t>cl</a:t>
            </a:r>
            <a:r>
              <a:rPr b="1" i="0" lang="en-US" sz="2700" u="none" cap="none" strike="noStrike">
                <a:solidFill>
                  <a:schemeClr val="dk1"/>
                </a:solidFill>
                <a:latin typeface="Comic Sans MS"/>
                <a:ea typeface="Comic Sans MS"/>
                <a:cs typeface="Comic Sans MS"/>
                <a:sym typeface="Comic Sans MS"/>
              </a:rPr>
              <a:t>own</a:t>
            </a:r>
            <a:endParaRPr b="1" i="0" sz="2700" u="none" cap="none" strike="noStrike">
              <a:solidFill>
                <a:schemeClr val="dk1"/>
              </a:solidFill>
              <a:latin typeface="Comic Sans MS"/>
              <a:ea typeface="Comic Sans MS"/>
              <a:cs typeface="Comic Sans MS"/>
              <a:sym typeface="Comic Sans MS"/>
            </a:endParaRPr>
          </a:p>
          <a:p>
            <a:pPr indent="0" lvl="0" marL="457200" marR="0" rtl="0" algn="l">
              <a:lnSpc>
                <a:spcPct val="80000"/>
              </a:lnSpc>
              <a:spcBef>
                <a:spcPts val="700"/>
              </a:spcBef>
              <a:spcAft>
                <a:spcPts val="0"/>
              </a:spcAft>
              <a:buNone/>
            </a:pPr>
            <a:r>
              <a:t/>
            </a:r>
            <a:endParaRPr b="1" sz="2700">
              <a:latin typeface="Comic Sans MS"/>
              <a:ea typeface="Comic Sans MS"/>
              <a:cs typeface="Comic Sans MS"/>
              <a:sym typeface="Comic Sans MS"/>
            </a:endParaRPr>
          </a:p>
          <a:p>
            <a:pPr indent="-171450" lvl="0" marL="171450" marR="0" rtl="0" algn="l">
              <a:lnSpc>
                <a:spcPct val="80000"/>
              </a:lnSpc>
              <a:spcBef>
                <a:spcPts val="700"/>
              </a:spcBef>
              <a:spcAft>
                <a:spcPts val="0"/>
              </a:spcAft>
              <a:buClr>
                <a:schemeClr val="dk1"/>
              </a:buClr>
              <a:buSzPts val="2400"/>
              <a:buFont typeface="Arial"/>
              <a:buNone/>
            </a:pPr>
            <a:r>
              <a:rPr b="0" i="0" lang="en-US" sz="2700" u="none" cap="none" strike="noStrike">
                <a:solidFill>
                  <a:schemeClr val="dk1"/>
                </a:solidFill>
                <a:latin typeface="Comic Sans MS"/>
                <a:ea typeface="Comic Sans MS"/>
                <a:cs typeface="Comic Sans MS"/>
                <a:sym typeface="Comic Sans MS"/>
              </a:rPr>
              <a:t>…or at the end: </a:t>
            </a:r>
            <a:r>
              <a:rPr b="1" i="0" lang="en-US" sz="2700" u="none" cap="none" strike="noStrike">
                <a:solidFill>
                  <a:schemeClr val="dk1"/>
                </a:solidFill>
                <a:latin typeface="Comic Sans MS"/>
                <a:ea typeface="Comic Sans MS"/>
                <a:cs typeface="Comic Sans MS"/>
                <a:sym typeface="Comic Sans MS"/>
              </a:rPr>
              <a:t>te</a:t>
            </a:r>
            <a:r>
              <a:rPr b="1" i="0" lang="en-US" sz="2700" u="none" cap="none" strike="noStrike">
                <a:solidFill>
                  <a:srgbClr val="FFFF00"/>
                </a:solidFill>
                <a:latin typeface="Comic Sans MS"/>
                <a:ea typeface="Comic Sans MS"/>
                <a:cs typeface="Comic Sans MS"/>
                <a:sym typeface="Comic Sans MS"/>
              </a:rPr>
              <a:t>nt</a:t>
            </a:r>
            <a:r>
              <a:rPr b="1" i="0" lang="en-US" sz="2700" u="none" cap="none" strike="noStrike">
                <a:solidFill>
                  <a:schemeClr val="dk1"/>
                </a:solidFill>
                <a:latin typeface="Comic Sans MS"/>
                <a:ea typeface="Comic Sans MS"/>
                <a:cs typeface="Comic Sans MS"/>
                <a:sym typeface="Comic Sans MS"/>
              </a:rPr>
              <a:t>, me</a:t>
            </a:r>
            <a:r>
              <a:rPr b="1" i="0" lang="en-US" sz="2700" u="none" cap="none" strike="noStrike">
                <a:solidFill>
                  <a:srgbClr val="FFFF00"/>
                </a:solidFill>
                <a:latin typeface="Comic Sans MS"/>
                <a:ea typeface="Comic Sans MS"/>
                <a:cs typeface="Comic Sans MS"/>
                <a:sym typeface="Comic Sans MS"/>
              </a:rPr>
              <a:t>nd</a:t>
            </a:r>
            <a:r>
              <a:rPr b="1" i="0" lang="en-US" sz="2700" u="none" cap="none" strike="noStrike">
                <a:solidFill>
                  <a:schemeClr val="dk1"/>
                </a:solidFill>
                <a:latin typeface="Comic Sans MS"/>
                <a:ea typeface="Comic Sans MS"/>
                <a:cs typeface="Comic Sans MS"/>
                <a:sym typeface="Comic Sans MS"/>
              </a:rPr>
              <a:t>, da</a:t>
            </a:r>
            <a:r>
              <a:rPr b="1" i="0" lang="en-US" sz="2700" u="none" cap="none" strike="noStrike">
                <a:solidFill>
                  <a:srgbClr val="FFFF00"/>
                </a:solidFill>
                <a:latin typeface="Comic Sans MS"/>
                <a:ea typeface="Comic Sans MS"/>
                <a:cs typeface="Comic Sans MS"/>
                <a:sym typeface="Comic Sans MS"/>
              </a:rPr>
              <a:t>mp</a:t>
            </a:r>
            <a:r>
              <a:rPr b="1" i="0" lang="en-US" sz="2700" u="none" cap="none" strike="noStrike">
                <a:solidFill>
                  <a:schemeClr val="dk1"/>
                </a:solidFill>
                <a:latin typeface="Comic Sans MS"/>
                <a:ea typeface="Comic Sans MS"/>
                <a:cs typeface="Comic Sans MS"/>
                <a:sym typeface="Comic Sans MS"/>
              </a:rPr>
              <a:t>, bur</a:t>
            </a:r>
            <a:r>
              <a:rPr b="1" i="0" lang="en-US" sz="2700" u="none" cap="none" strike="noStrike">
                <a:solidFill>
                  <a:srgbClr val="FFFF00"/>
                </a:solidFill>
                <a:latin typeface="Comic Sans MS"/>
                <a:ea typeface="Comic Sans MS"/>
                <a:cs typeface="Comic Sans MS"/>
                <a:sym typeface="Comic Sans MS"/>
              </a:rPr>
              <a:t>nt</a:t>
            </a:r>
            <a:endParaRPr b="1" i="0" sz="2700" u="none" cap="none" strike="noStrike">
              <a:solidFill>
                <a:srgbClr val="FFFF00"/>
              </a:solidFill>
              <a:latin typeface="Comic Sans MS"/>
              <a:ea typeface="Comic Sans MS"/>
              <a:cs typeface="Comic Sans MS"/>
              <a:sym typeface="Comic Sans MS"/>
            </a:endParaRPr>
          </a:p>
          <a:p>
            <a:pPr indent="-171450" lvl="0" marL="171450" marR="0" rtl="0" algn="l">
              <a:lnSpc>
                <a:spcPct val="80000"/>
              </a:lnSpc>
              <a:spcBef>
                <a:spcPts val="700"/>
              </a:spcBef>
              <a:spcAft>
                <a:spcPts val="0"/>
              </a:spcAft>
              <a:buClr>
                <a:schemeClr val="dk1"/>
              </a:buClr>
              <a:buSzPts val="2400"/>
              <a:buFont typeface="Arial"/>
              <a:buNone/>
            </a:pPr>
            <a:r>
              <a:t/>
            </a:r>
            <a:endParaRPr b="1" sz="2700">
              <a:solidFill>
                <a:srgbClr val="FFFF00"/>
              </a:solidFill>
              <a:latin typeface="Comic Sans MS"/>
              <a:ea typeface="Comic Sans MS"/>
              <a:cs typeface="Comic Sans MS"/>
              <a:sym typeface="Comic Sans MS"/>
            </a:endParaRPr>
          </a:p>
          <a:p>
            <a:pPr indent="-171450" lvl="0" marL="171450" marR="0" rtl="0" algn="l">
              <a:lnSpc>
                <a:spcPct val="80000"/>
              </a:lnSpc>
              <a:spcBef>
                <a:spcPts val="700"/>
              </a:spcBef>
              <a:spcAft>
                <a:spcPts val="0"/>
              </a:spcAft>
              <a:buClr>
                <a:schemeClr val="dk1"/>
              </a:buClr>
              <a:buSzPts val="2400"/>
              <a:buFont typeface="Arial"/>
              <a:buNone/>
            </a:pPr>
            <a:r>
              <a:rPr b="0" i="0" lang="en-US" sz="2700" u="none" cap="none" strike="noStrike">
                <a:solidFill>
                  <a:schemeClr val="dk1"/>
                </a:solidFill>
                <a:latin typeface="Comic Sans MS"/>
                <a:ea typeface="Comic Sans MS"/>
                <a:cs typeface="Comic Sans MS"/>
                <a:sym typeface="Comic Sans MS"/>
              </a:rPr>
              <a:t>…or at the beginning and end!</a:t>
            </a:r>
            <a:r>
              <a:rPr b="1" i="0" lang="en-US" sz="2700" u="none" cap="none" strike="noStrike">
                <a:solidFill>
                  <a:schemeClr val="dk1"/>
                </a:solidFill>
                <a:latin typeface="Comic Sans MS"/>
                <a:ea typeface="Comic Sans MS"/>
                <a:cs typeface="Comic Sans MS"/>
                <a:sym typeface="Comic Sans MS"/>
              </a:rPr>
              <a:t>  </a:t>
            </a:r>
            <a:r>
              <a:rPr b="1" i="0" lang="en-US" sz="2700" u="none" cap="none" strike="noStrike">
                <a:solidFill>
                  <a:srgbClr val="FFFF00"/>
                </a:solidFill>
                <a:latin typeface="Comic Sans MS"/>
                <a:ea typeface="Comic Sans MS"/>
                <a:cs typeface="Comic Sans MS"/>
                <a:sym typeface="Comic Sans MS"/>
              </a:rPr>
              <a:t>tr</a:t>
            </a:r>
            <a:r>
              <a:rPr b="1" i="0" lang="en-US" sz="2700" u="none" cap="none" strike="noStrike">
                <a:solidFill>
                  <a:schemeClr val="dk1"/>
                </a:solidFill>
                <a:latin typeface="Comic Sans MS"/>
                <a:ea typeface="Comic Sans MS"/>
                <a:cs typeface="Comic Sans MS"/>
                <a:sym typeface="Comic Sans MS"/>
              </a:rPr>
              <a:t>u</a:t>
            </a:r>
            <a:r>
              <a:rPr b="1" i="0" lang="en-US" sz="2700" u="none" cap="none" strike="noStrike">
                <a:solidFill>
                  <a:srgbClr val="FFFF00"/>
                </a:solidFill>
                <a:latin typeface="Comic Sans MS"/>
                <a:ea typeface="Comic Sans MS"/>
                <a:cs typeface="Comic Sans MS"/>
                <a:sym typeface="Comic Sans MS"/>
              </a:rPr>
              <a:t>st</a:t>
            </a:r>
            <a:r>
              <a:rPr b="1" i="0" lang="en-US" sz="2700" u="none" cap="none" strike="noStrike">
                <a:solidFill>
                  <a:schemeClr val="dk1"/>
                </a:solidFill>
                <a:latin typeface="Comic Sans MS"/>
                <a:ea typeface="Comic Sans MS"/>
                <a:cs typeface="Comic Sans MS"/>
                <a:sym typeface="Comic Sans MS"/>
              </a:rPr>
              <a:t>, </a:t>
            </a:r>
            <a:r>
              <a:rPr b="1" i="0" lang="en-US" sz="2700" u="none" cap="none" strike="noStrike">
                <a:solidFill>
                  <a:srgbClr val="FFFF00"/>
                </a:solidFill>
                <a:latin typeface="Comic Sans MS"/>
                <a:ea typeface="Comic Sans MS"/>
                <a:cs typeface="Comic Sans MS"/>
                <a:sym typeface="Comic Sans MS"/>
              </a:rPr>
              <a:t>sp</a:t>
            </a:r>
            <a:r>
              <a:rPr b="1" i="0" lang="en-US" sz="2700" u="none" cap="none" strike="noStrike">
                <a:solidFill>
                  <a:schemeClr val="dk1"/>
                </a:solidFill>
                <a:latin typeface="Comic Sans MS"/>
                <a:ea typeface="Comic Sans MS"/>
                <a:cs typeface="Comic Sans MS"/>
                <a:sym typeface="Comic Sans MS"/>
              </a:rPr>
              <a:t>e</a:t>
            </a:r>
            <a:r>
              <a:rPr b="1" i="0" lang="en-US" sz="2700" u="none" cap="none" strike="noStrike">
                <a:solidFill>
                  <a:srgbClr val="FFFF00"/>
                </a:solidFill>
                <a:latin typeface="Comic Sans MS"/>
                <a:ea typeface="Comic Sans MS"/>
                <a:cs typeface="Comic Sans MS"/>
                <a:sym typeface="Comic Sans MS"/>
              </a:rPr>
              <a:t>nd</a:t>
            </a:r>
            <a:r>
              <a:rPr b="1" i="0" lang="en-US" sz="2700" u="none" cap="none" strike="noStrike">
                <a:solidFill>
                  <a:schemeClr val="dk1"/>
                </a:solidFill>
                <a:latin typeface="Comic Sans MS"/>
                <a:ea typeface="Comic Sans MS"/>
                <a:cs typeface="Comic Sans MS"/>
                <a:sym typeface="Comic Sans MS"/>
              </a:rPr>
              <a:t>, </a:t>
            </a:r>
            <a:r>
              <a:rPr b="1" i="0" lang="en-US" sz="2700" u="none" cap="none" strike="noStrike">
                <a:solidFill>
                  <a:srgbClr val="FFFF00"/>
                </a:solidFill>
                <a:latin typeface="Comic Sans MS"/>
                <a:ea typeface="Comic Sans MS"/>
                <a:cs typeface="Comic Sans MS"/>
                <a:sym typeface="Comic Sans MS"/>
              </a:rPr>
              <a:t>tw</a:t>
            </a:r>
            <a:r>
              <a:rPr b="1" i="0" lang="en-US" sz="2700" u="none" cap="none" strike="noStrike">
                <a:solidFill>
                  <a:schemeClr val="dk1"/>
                </a:solidFill>
                <a:latin typeface="Comic Sans MS"/>
                <a:ea typeface="Comic Sans MS"/>
                <a:cs typeface="Comic Sans MS"/>
                <a:sym typeface="Comic Sans MS"/>
              </a:rPr>
              <a:t>i</a:t>
            </a:r>
            <a:r>
              <a:rPr b="1" i="0" lang="en-US" sz="2700" u="none" cap="none" strike="noStrike">
                <a:solidFill>
                  <a:srgbClr val="FFFF00"/>
                </a:solidFill>
                <a:latin typeface="Comic Sans MS"/>
                <a:ea typeface="Comic Sans MS"/>
                <a:cs typeface="Comic Sans MS"/>
                <a:sym typeface="Comic Sans MS"/>
              </a:rPr>
              <a:t>st</a:t>
            </a:r>
            <a:endParaRPr b="0" i="0" sz="2400" u="none" cap="none" strike="noStrike">
              <a:solidFill>
                <a:srgbClr val="FFFF00"/>
              </a:solidFill>
              <a:latin typeface="Calibri"/>
              <a:ea typeface="Calibri"/>
              <a:cs typeface="Calibri"/>
              <a:sym typeface="Calibri"/>
            </a:endParaRPr>
          </a:p>
          <a:p>
            <a:pPr indent="-19050" lvl="0" marL="171450" marR="0" rtl="0" algn="l">
              <a:lnSpc>
                <a:spcPct val="90000"/>
              </a:lnSpc>
              <a:spcBef>
                <a:spcPts val="750"/>
              </a:spcBef>
              <a:spcAft>
                <a:spcPts val="0"/>
              </a:spcAft>
              <a:buClr>
                <a:schemeClr val="dk1"/>
              </a:buClr>
              <a:buSzPts val="2400"/>
              <a:buFont typeface="Arial"/>
              <a:buNone/>
            </a:pPr>
            <a:r>
              <a:t/>
            </a:r>
            <a:endParaRPr b="1" i="0" sz="2400" u="none" cap="none" strike="noStrike">
              <a:solidFill>
                <a:srgbClr val="FF0000"/>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br>
              <a:rPr b="0" i="0" lang="en-US" sz="3600" u="none" cap="none" strike="noStrike">
                <a:solidFill>
                  <a:schemeClr val="dk1"/>
                </a:solidFill>
                <a:latin typeface="Calibri"/>
                <a:ea typeface="Calibri"/>
                <a:cs typeface="Calibri"/>
                <a:sym typeface="Calibri"/>
              </a:rPr>
            </a:br>
            <a:br>
              <a:rPr b="0" i="0" lang="en-US" sz="3600" u="none" cap="none" strike="noStrike">
                <a:solidFill>
                  <a:schemeClr val="dk1"/>
                </a:solidFill>
                <a:latin typeface="Calibri"/>
                <a:ea typeface="Calibri"/>
                <a:cs typeface="Calibri"/>
                <a:sym typeface="Calibri"/>
              </a:rPr>
            </a:br>
            <a:endParaRPr b="0" i="0" sz="3300" u="none" cap="none" strike="noStrike">
              <a:solidFill>
                <a:schemeClr val="dk1"/>
              </a:solidFill>
              <a:latin typeface="Calibri"/>
              <a:ea typeface="Calibri"/>
              <a:cs typeface="Calibri"/>
              <a:sym typeface="Calibri"/>
            </a:endParaRPr>
          </a:p>
        </p:txBody>
      </p:sp>
      <p:sp>
        <p:nvSpPr>
          <p:cNvPr id="238" name="Google Shape;238;p36"/>
          <p:cNvSpPr txBox="1"/>
          <p:nvPr>
            <p:ph idx="1" type="body"/>
          </p:nvPr>
        </p:nvSpPr>
        <p:spPr>
          <a:xfrm>
            <a:off x="1314450" y="225425"/>
            <a:ext cx="7886700" cy="4351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8000"/>
              <a:buFont typeface="Arial"/>
              <a:buNone/>
            </a:pPr>
            <a:r>
              <a:rPr b="0" i="0" lang="en-US" sz="8000" u="none" cap="none" strike="noStrike">
                <a:solidFill>
                  <a:schemeClr val="dk1"/>
                </a:solidFill>
                <a:latin typeface="Comic Sans MS"/>
                <a:ea typeface="Comic Sans MS"/>
                <a:cs typeface="Comic Sans MS"/>
                <a:sym typeface="Comic Sans MS"/>
              </a:rPr>
              <a:t>  </a:t>
            </a:r>
            <a:r>
              <a:rPr lang="en-US" sz="8000">
                <a:latin typeface="Comic Sans MS"/>
                <a:ea typeface="Comic Sans MS"/>
                <a:cs typeface="Comic Sans MS"/>
                <a:sym typeface="Comic Sans MS"/>
              </a:rPr>
              <a:t>suffixes</a:t>
            </a:r>
            <a:r>
              <a:rPr b="0" i="0" lang="en-US" sz="8000" u="none" cap="none" strike="noStrike">
                <a:solidFill>
                  <a:schemeClr val="dk1"/>
                </a:solidFill>
                <a:latin typeface="Comic Sans MS"/>
                <a:ea typeface="Comic Sans MS"/>
                <a:cs typeface="Comic Sans MS"/>
                <a:sym typeface="Comic Sans MS"/>
              </a:rPr>
              <a:t>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8000"/>
              <a:buFont typeface="Arial"/>
              <a:buNone/>
            </a:pPr>
            <a:r>
              <a:rPr b="0" i="0" lang="en-US" sz="8000" u="none" cap="none" strike="noStrike">
                <a:solidFill>
                  <a:schemeClr val="dk1"/>
                </a:solidFill>
                <a:latin typeface="Calibri"/>
                <a:ea typeface="Calibri"/>
                <a:cs typeface="Calibri"/>
                <a:sym typeface="Calibri"/>
              </a:rPr>
              <a:t>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8000"/>
              <a:buFont typeface="Arial"/>
              <a:buNone/>
            </a:pPr>
            <a:r>
              <a:t/>
            </a:r>
            <a:endParaRPr b="0" i="0" sz="80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8000"/>
              <a:buFont typeface="Arial"/>
              <a:buNone/>
            </a:pPr>
            <a:r>
              <a:t/>
            </a:r>
            <a:endParaRPr b="0" i="0" sz="8000" u="none" cap="none" strike="noStrike">
              <a:solidFill>
                <a:schemeClr val="dk1"/>
              </a:solidFill>
              <a:latin typeface="Calibri"/>
              <a:ea typeface="Calibri"/>
              <a:cs typeface="Calibri"/>
              <a:sym typeface="Calibri"/>
            </a:endParaRPr>
          </a:p>
          <a:p>
            <a:pPr indent="0" lvl="0" marL="171450" marR="0" rtl="0" algn="l">
              <a:lnSpc>
                <a:spcPct val="90000"/>
              </a:lnSpc>
              <a:spcBef>
                <a:spcPts val="750"/>
              </a:spcBef>
              <a:spcAft>
                <a:spcPts val="0"/>
              </a:spcAft>
              <a:buClr>
                <a:schemeClr val="dk1"/>
              </a:buClr>
              <a:buSzPts val="8000"/>
              <a:buFont typeface="Arial"/>
              <a:buNone/>
            </a:pPr>
            <a:r>
              <a:t/>
            </a:r>
            <a:endParaRPr b="0" i="0" sz="8000" u="none" cap="none" strike="noStrike">
              <a:solidFill>
                <a:schemeClr val="dk1"/>
              </a:solidFill>
              <a:latin typeface="Calibri"/>
              <a:ea typeface="Calibri"/>
              <a:cs typeface="Calibri"/>
              <a:sym typeface="Calibri"/>
            </a:endParaRPr>
          </a:p>
        </p:txBody>
      </p:sp>
      <p:pic>
        <p:nvPicPr>
          <p:cNvPr descr="R:\Users\Glynis\Emma\School Logo 13.1.14.PNG" id="239" name="Google Shape;239;p36"/>
          <p:cNvPicPr preferRelativeResize="0"/>
          <p:nvPr/>
        </p:nvPicPr>
        <p:blipFill rotWithShape="1">
          <a:blip r:embed="rId3">
            <a:alphaModFix/>
          </a:blip>
          <a:srcRect b="0" l="0" r="0" t="0"/>
          <a:stretch/>
        </p:blipFill>
        <p:spPr>
          <a:xfrm>
            <a:off x="7164387" y="469900"/>
            <a:ext cx="1087437" cy="1158875"/>
          </a:xfrm>
          <a:prstGeom prst="rect">
            <a:avLst/>
          </a:prstGeom>
          <a:noFill/>
          <a:ln>
            <a:noFill/>
          </a:ln>
        </p:spPr>
      </p:pic>
      <p:pic>
        <p:nvPicPr>
          <p:cNvPr id="240" name="Google Shape;240;p36"/>
          <p:cNvPicPr preferRelativeResize="0"/>
          <p:nvPr/>
        </p:nvPicPr>
        <p:blipFill rotWithShape="1">
          <a:blip r:embed="rId4">
            <a:alphaModFix/>
          </a:blip>
          <a:srcRect b="0" l="2419" r="2333" t="10305"/>
          <a:stretch/>
        </p:blipFill>
        <p:spPr>
          <a:xfrm>
            <a:off x="362025" y="1872425"/>
            <a:ext cx="8362876" cy="458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611187" y="260350"/>
            <a:ext cx="2232025" cy="647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omic Sans MS"/>
              <a:buNone/>
            </a:pPr>
            <a:r>
              <a:rPr b="0" i="0" lang="en-US" sz="3300" u="none" cap="none" strike="noStrike">
                <a:solidFill>
                  <a:schemeClr val="dk1"/>
                </a:solidFill>
                <a:latin typeface="Comic Sans MS"/>
                <a:ea typeface="Comic Sans MS"/>
                <a:cs typeface="Comic Sans MS"/>
                <a:sym typeface="Comic Sans MS"/>
              </a:rPr>
              <a:t>Aims</a:t>
            </a:r>
            <a:endParaRPr b="0" i="0" sz="3300" u="none" cap="none" strike="noStrike">
              <a:solidFill>
                <a:schemeClr val="dk1"/>
              </a:solidFill>
              <a:latin typeface="Calibri"/>
              <a:ea typeface="Calibri"/>
              <a:cs typeface="Calibri"/>
              <a:sym typeface="Calibri"/>
            </a:endParaRPr>
          </a:p>
        </p:txBody>
      </p:sp>
      <p:sp>
        <p:nvSpPr>
          <p:cNvPr id="111" name="Google Shape;111;p19"/>
          <p:cNvSpPr txBox="1"/>
          <p:nvPr>
            <p:ph idx="1" type="body"/>
          </p:nvPr>
        </p:nvSpPr>
        <p:spPr>
          <a:xfrm>
            <a:off x="331775" y="1344600"/>
            <a:ext cx="8469000" cy="5113200"/>
          </a:xfrm>
          <a:prstGeom prst="rect">
            <a:avLst/>
          </a:prstGeom>
          <a:noFill/>
          <a:ln>
            <a:noFill/>
          </a:ln>
        </p:spPr>
        <p:txBody>
          <a:bodyPr anchorCtr="0" anchor="t" bIns="45700" lIns="91425" spcFirstLastPara="1" rIns="91425" wrap="square" tIns="45700">
            <a:noAutofit/>
          </a:bodyPr>
          <a:lstStyle/>
          <a:p>
            <a:pPr indent="-527050" lvl="0" marL="457200" marR="0" rtl="0" algn="l">
              <a:lnSpc>
                <a:spcPct val="90000"/>
              </a:lnSpc>
              <a:spcBef>
                <a:spcPts val="0"/>
              </a:spcBef>
              <a:spcAft>
                <a:spcPts val="0"/>
              </a:spcAft>
              <a:buSzPts val="4700"/>
              <a:buFont typeface="Comic Sans MS"/>
              <a:buChar char="•"/>
            </a:pPr>
            <a:r>
              <a:rPr lang="en-US" sz="4700">
                <a:latin typeface="Comic Sans MS"/>
                <a:ea typeface="Comic Sans MS"/>
                <a:cs typeface="Comic Sans MS"/>
                <a:sym typeface="Comic Sans MS"/>
              </a:rPr>
              <a:t>What is phonics and how do we teach it</a:t>
            </a:r>
            <a:r>
              <a:rPr b="0" i="0" lang="en-US" sz="4700" u="none" cap="none" strike="noStrike">
                <a:solidFill>
                  <a:schemeClr val="dk1"/>
                </a:solidFill>
                <a:latin typeface="Comic Sans MS"/>
                <a:ea typeface="Comic Sans MS"/>
                <a:cs typeface="Comic Sans MS"/>
                <a:sym typeface="Comic Sans MS"/>
              </a:rPr>
              <a:t> at Lickey Hills?</a:t>
            </a:r>
            <a:endParaRPr b="0" i="0" sz="4700" u="none" cap="none" strike="noStrike">
              <a:solidFill>
                <a:schemeClr val="dk1"/>
              </a:solidFill>
              <a:latin typeface="Comic Sans MS"/>
              <a:ea typeface="Comic Sans MS"/>
              <a:cs typeface="Comic Sans MS"/>
              <a:sym typeface="Comic Sans MS"/>
            </a:endParaRPr>
          </a:p>
          <a:p>
            <a:pPr indent="0" lvl="0" marL="914400" marR="0" rtl="0" algn="l">
              <a:lnSpc>
                <a:spcPct val="90000"/>
              </a:lnSpc>
              <a:spcBef>
                <a:spcPts val="0"/>
              </a:spcBef>
              <a:spcAft>
                <a:spcPts val="0"/>
              </a:spcAft>
              <a:buNone/>
            </a:pPr>
            <a:r>
              <a:t/>
            </a:r>
            <a:endParaRPr sz="4700">
              <a:latin typeface="Comic Sans MS"/>
              <a:ea typeface="Comic Sans MS"/>
              <a:cs typeface="Comic Sans MS"/>
              <a:sym typeface="Comic Sans MS"/>
            </a:endParaRPr>
          </a:p>
          <a:p>
            <a:pPr indent="-527050" lvl="0" marL="457200" marR="0" rtl="0" algn="l">
              <a:lnSpc>
                <a:spcPct val="90000"/>
              </a:lnSpc>
              <a:spcBef>
                <a:spcPts val="0"/>
              </a:spcBef>
              <a:spcAft>
                <a:spcPts val="0"/>
              </a:spcAft>
              <a:buSzPts val="4700"/>
              <a:buFont typeface="Comic Sans MS"/>
              <a:buChar char="•"/>
            </a:pPr>
            <a:r>
              <a:rPr lang="en-US" sz="4700">
                <a:latin typeface="Comic Sans MS"/>
                <a:ea typeface="Comic Sans MS"/>
                <a:cs typeface="Comic Sans MS"/>
                <a:sym typeface="Comic Sans MS"/>
              </a:rPr>
              <a:t>How do we get children ready to read?</a:t>
            </a:r>
            <a:endParaRPr sz="4700">
              <a:latin typeface="Comic Sans MS"/>
              <a:ea typeface="Comic Sans MS"/>
              <a:cs typeface="Comic Sans MS"/>
              <a:sym typeface="Comic Sans MS"/>
            </a:endParaRPr>
          </a:p>
          <a:p>
            <a:pPr indent="0" lvl="0" marL="457200" marR="0" rtl="0" algn="l">
              <a:lnSpc>
                <a:spcPct val="90000"/>
              </a:lnSpc>
              <a:spcBef>
                <a:spcPts val="0"/>
              </a:spcBef>
              <a:spcAft>
                <a:spcPts val="0"/>
              </a:spcAft>
              <a:buNone/>
            </a:pPr>
            <a:r>
              <a:t/>
            </a:r>
            <a:endParaRPr sz="2400">
              <a:latin typeface="Comic Sans MS"/>
              <a:ea typeface="Comic Sans MS"/>
              <a:cs typeface="Comic Sans MS"/>
              <a:sym typeface="Comic Sans MS"/>
            </a:endParaRPr>
          </a:p>
          <a:p>
            <a:pPr indent="0" lvl="0" marL="457200" marR="0" rtl="0" algn="l">
              <a:lnSpc>
                <a:spcPct val="90000"/>
              </a:lnSpc>
              <a:spcBef>
                <a:spcPts val="0"/>
              </a:spcBef>
              <a:spcAft>
                <a:spcPts val="0"/>
              </a:spcAft>
              <a:buNone/>
            </a:pPr>
            <a:r>
              <a:t/>
            </a:r>
            <a:endParaRPr sz="2400">
              <a:latin typeface="Comic Sans MS"/>
              <a:ea typeface="Comic Sans MS"/>
              <a:cs typeface="Comic Sans MS"/>
              <a:sym typeface="Comic Sans MS"/>
            </a:endParaRPr>
          </a:p>
          <a:p>
            <a:pPr indent="0" lvl="0" marL="457200" marR="0" rtl="0" algn="l">
              <a:lnSpc>
                <a:spcPct val="90000"/>
              </a:lnSpc>
              <a:spcBef>
                <a:spcPts val="0"/>
              </a:spcBef>
              <a:spcAft>
                <a:spcPts val="0"/>
              </a:spcAft>
              <a:buNone/>
            </a:pPr>
            <a:r>
              <a:t/>
            </a:r>
            <a:endParaRPr b="0" i="0" sz="2100" u="none" cap="none" strike="noStrike">
              <a:solidFill>
                <a:schemeClr val="dk1"/>
              </a:solidFill>
              <a:latin typeface="Calibri"/>
              <a:ea typeface="Calibri"/>
              <a:cs typeface="Calibri"/>
              <a:sym typeface="Calibri"/>
            </a:endParaRPr>
          </a:p>
          <a:p>
            <a:pPr indent="-419100" lvl="0" marL="457200" marR="0" rtl="0" algn="l">
              <a:lnSpc>
                <a:spcPct val="90000"/>
              </a:lnSpc>
              <a:spcBef>
                <a:spcPts val="700"/>
              </a:spcBef>
              <a:spcAft>
                <a:spcPts val="0"/>
              </a:spcAft>
              <a:buClr>
                <a:schemeClr val="dk1"/>
              </a:buClr>
              <a:buSzPts val="3000"/>
              <a:buFont typeface="Comic Sans MS"/>
              <a:buChar char="•"/>
            </a:pPr>
            <a:r>
              <a:rPr b="1" i="0" lang="en-US" sz="3000" u="none" cap="none" strike="noStrike">
                <a:solidFill>
                  <a:schemeClr val="dk1"/>
                </a:solidFill>
                <a:latin typeface="Comic Sans MS"/>
                <a:ea typeface="Comic Sans MS"/>
                <a:cs typeface="Comic Sans MS"/>
                <a:sym typeface="Comic Sans MS"/>
              </a:rPr>
              <a:t>To develop parents’ confidence in helping their children with phonics and reading</a:t>
            </a:r>
            <a:endParaRPr sz="2700"/>
          </a:p>
          <a:p>
            <a:pPr indent="-19050" lvl="0" marL="171450" marR="0" rtl="0" algn="l">
              <a:lnSpc>
                <a:spcPct val="90000"/>
              </a:lnSpc>
              <a:spcBef>
                <a:spcPts val="700"/>
              </a:spcBef>
              <a:spcAft>
                <a:spcPts val="0"/>
              </a:spcAft>
              <a:buClr>
                <a:schemeClr val="dk1"/>
              </a:buClr>
              <a:buSzPts val="2400"/>
              <a:buFont typeface="Arial"/>
              <a:buNone/>
            </a:pPr>
            <a:r>
              <a:t/>
            </a:r>
            <a:endParaRPr b="0" i="0" sz="2100" u="none" cap="none" strike="noStrike">
              <a:solidFill>
                <a:schemeClr val="dk1"/>
              </a:solidFill>
              <a:latin typeface="Calibri"/>
              <a:ea typeface="Calibri"/>
              <a:cs typeface="Calibri"/>
              <a:sym typeface="Calibri"/>
            </a:endParaRPr>
          </a:p>
          <a:p>
            <a:pPr indent="0" lvl="0" marL="171450" marR="0" rtl="0" algn="l">
              <a:lnSpc>
                <a:spcPct val="90000"/>
              </a:lnSpc>
              <a:spcBef>
                <a:spcPts val="700"/>
              </a:spcBef>
              <a:spcAft>
                <a:spcPts val="0"/>
              </a:spcAft>
              <a:buClr>
                <a:schemeClr val="dk1"/>
              </a:buClr>
              <a:buSzPts val="2100"/>
              <a:buFont typeface="Arial"/>
              <a:buNone/>
            </a:pPr>
            <a:r>
              <a:t/>
            </a:r>
            <a:endParaRPr b="0" i="0" sz="2400" u="none" cap="none" strike="noStrike">
              <a:solidFill>
                <a:schemeClr val="dk1"/>
              </a:solidFill>
              <a:latin typeface="Comic Sans MS"/>
              <a:ea typeface="Comic Sans MS"/>
              <a:cs typeface="Comic Sans MS"/>
              <a:sym typeface="Comic Sans MS"/>
            </a:endParaRPr>
          </a:p>
        </p:txBody>
      </p:sp>
      <p:pic>
        <p:nvPicPr>
          <p:cNvPr descr="R:\Users\Glynis\Emma\School Logo 13.1.14.PNG" id="112" name="Google Shape;112;p19"/>
          <p:cNvPicPr preferRelativeResize="0"/>
          <p:nvPr/>
        </p:nvPicPr>
        <p:blipFill rotWithShape="1">
          <a:blip r:embed="rId3">
            <a:alphaModFix/>
          </a:blip>
          <a:srcRect b="0" l="0" r="0" t="0"/>
          <a:stretch/>
        </p:blipFill>
        <p:spPr>
          <a:xfrm>
            <a:off x="7164387" y="476250"/>
            <a:ext cx="944562" cy="936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53375" y="1289050"/>
            <a:ext cx="8611800" cy="216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omic Sans MS"/>
              <a:buNone/>
            </a:pPr>
            <a:r>
              <a:rPr lang="en-US" sz="3600">
                <a:latin typeface="Comic Sans MS"/>
                <a:ea typeface="Comic Sans MS"/>
                <a:cs typeface="Comic Sans MS"/>
                <a:sym typeface="Comic Sans MS"/>
              </a:rPr>
              <a:t>YEAR ONE: </a:t>
            </a:r>
            <a:r>
              <a:rPr b="0" i="0" lang="en-US" sz="3600" u="none" cap="none" strike="noStrike">
                <a:solidFill>
                  <a:schemeClr val="dk1"/>
                </a:solidFill>
                <a:latin typeface="Comic Sans MS"/>
                <a:ea typeface="Comic Sans MS"/>
                <a:cs typeface="Comic Sans MS"/>
                <a:sym typeface="Comic Sans MS"/>
              </a:rPr>
              <a:t>Phase 5</a:t>
            </a:r>
            <a:endParaRPr b="0" i="0" sz="3600" u="none" cap="none" strike="noStrike">
              <a:solidFill>
                <a:schemeClr val="dk1"/>
              </a:solidFill>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omic Sans MS"/>
              <a:buNone/>
            </a:pPr>
            <a:r>
              <a:rPr lang="en-US" sz="3200">
                <a:latin typeface="Comic Sans MS"/>
                <a:ea typeface="Comic Sans MS"/>
                <a:cs typeface="Comic Sans MS"/>
                <a:sym typeface="Comic Sans MS"/>
              </a:rPr>
              <a:t>Continue to build their phonic skills</a:t>
            </a:r>
            <a:endParaRPr sz="32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omic Sans MS"/>
              <a:buNone/>
            </a:pPr>
            <a:r>
              <a:rPr lang="en-US" sz="3200">
                <a:latin typeface="Comic Sans MS"/>
                <a:ea typeface="Comic Sans MS"/>
                <a:cs typeface="Comic Sans MS"/>
                <a:sym typeface="Comic Sans MS"/>
              </a:rPr>
              <a:t>Begin to learn spelling rules and patterns</a:t>
            </a:r>
            <a:endParaRPr sz="32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omic Sans MS"/>
              <a:buNone/>
            </a:pPr>
            <a:r>
              <a:rPr lang="en-US" sz="3200">
                <a:latin typeface="Comic Sans MS"/>
                <a:ea typeface="Comic Sans MS"/>
                <a:cs typeface="Comic Sans MS"/>
                <a:sym typeface="Comic Sans MS"/>
              </a:rPr>
              <a:t>Improve </a:t>
            </a:r>
            <a:r>
              <a:rPr lang="en-US" sz="3200">
                <a:latin typeface="Comic Sans MS"/>
                <a:ea typeface="Comic Sans MS"/>
                <a:cs typeface="Comic Sans MS"/>
                <a:sym typeface="Comic Sans MS"/>
              </a:rPr>
              <a:t>their</a:t>
            </a:r>
            <a:r>
              <a:rPr lang="en-US" sz="3200">
                <a:latin typeface="Comic Sans MS"/>
                <a:ea typeface="Comic Sans MS"/>
                <a:cs typeface="Comic Sans MS"/>
                <a:sym typeface="Comic Sans MS"/>
              </a:rPr>
              <a:t> reading speed and accuracy</a:t>
            </a:r>
            <a:endParaRPr sz="32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omic Sans MS"/>
              <a:buNone/>
            </a:pPr>
            <a:r>
              <a:t/>
            </a:r>
            <a:endParaRPr sz="3200">
              <a:latin typeface="Comic Sans MS"/>
              <a:ea typeface="Comic Sans MS"/>
              <a:cs typeface="Comic Sans MS"/>
              <a:sym typeface="Comic Sans MS"/>
            </a:endParaRPr>
          </a:p>
        </p:txBody>
      </p:sp>
      <p:sp>
        <p:nvSpPr>
          <p:cNvPr id="246" name="Google Shape;246;p37"/>
          <p:cNvSpPr txBox="1"/>
          <p:nvPr>
            <p:ph idx="1" type="body"/>
          </p:nvPr>
        </p:nvSpPr>
        <p:spPr>
          <a:xfrm>
            <a:off x="250825" y="2419825"/>
            <a:ext cx="8799600" cy="3161700"/>
          </a:xfrm>
          <a:prstGeom prst="rect">
            <a:avLst/>
          </a:prstGeom>
          <a:noFill/>
          <a:ln>
            <a:noFill/>
          </a:ln>
        </p:spPr>
        <p:txBody>
          <a:bodyPr anchorCtr="0" anchor="t" bIns="45700" lIns="91425" spcFirstLastPara="1" rIns="91425" wrap="square" tIns="45700">
            <a:noAutofit/>
          </a:bodyPr>
          <a:lstStyle/>
          <a:p>
            <a:pPr indent="-158750" lvl="0" marL="0" marR="0" rtl="0" algn="l">
              <a:lnSpc>
                <a:spcPct val="70000"/>
              </a:lnSpc>
              <a:spcBef>
                <a:spcPts val="0"/>
              </a:spcBef>
              <a:spcAft>
                <a:spcPts val="0"/>
              </a:spcAft>
              <a:buClr>
                <a:schemeClr val="dk1"/>
              </a:buClr>
              <a:buSzPts val="2500"/>
              <a:buChar char="•"/>
            </a:pPr>
            <a:r>
              <a:rPr lang="en-US" sz="2500">
                <a:latin typeface="Comic Sans MS"/>
                <a:ea typeface="Comic Sans MS"/>
                <a:cs typeface="Comic Sans MS"/>
                <a:sym typeface="Comic Sans MS"/>
              </a:rPr>
              <a:t>Phase 5 starts with the most common alternative spellings for known sounds.</a:t>
            </a:r>
            <a:endParaRPr sz="2500">
              <a:latin typeface="Comic Sans MS"/>
              <a:ea typeface="Comic Sans MS"/>
              <a:cs typeface="Comic Sans MS"/>
              <a:sym typeface="Comic Sans MS"/>
            </a:endParaRPr>
          </a:p>
          <a:p>
            <a:pPr indent="0" lvl="0" marL="457200" marR="0" rtl="0" algn="l">
              <a:lnSpc>
                <a:spcPct val="70000"/>
              </a:lnSpc>
              <a:spcBef>
                <a:spcPts val="0"/>
              </a:spcBef>
              <a:spcAft>
                <a:spcPts val="0"/>
              </a:spcAft>
              <a:buNone/>
            </a:pPr>
            <a:r>
              <a:t/>
            </a:r>
            <a:endParaRPr sz="2500">
              <a:latin typeface="Comic Sans MS"/>
              <a:ea typeface="Comic Sans MS"/>
              <a:cs typeface="Comic Sans MS"/>
              <a:sym typeface="Comic Sans MS"/>
            </a:endParaRPr>
          </a:p>
          <a:p>
            <a:pPr indent="-158750" lvl="0" marL="0" marR="0" rtl="0" algn="l">
              <a:lnSpc>
                <a:spcPct val="70000"/>
              </a:lnSpc>
              <a:spcBef>
                <a:spcPts val="0"/>
              </a:spcBef>
              <a:spcAft>
                <a:spcPts val="0"/>
              </a:spcAft>
              <a:buClr>
                <a:schemeClr val="dk1"/>
              </a:buClr>
              <a:buSzPts val="2500"/>
              <a:buChar char="•"/>
            </a:pPr>
            <a:r>
              <a:rPr i="0" lang="en-US" sz="2500" u="none" cap="none" strike="noStrike">
                <a:solidFill>
                  <a:srgbClr val="FFFF00"/>
                </a:solidFill>
                <a:latin typeface="Comic Sans MS"/>
                <a:ea typeface="Comic Sans MS"/>
                <a:cs typeface="Comic Sans MS"/>
                <a:sym typeface="Comic Sans MS"/>
              </a:rPr>
              <a:t>ay, ou, ie, ea, oy, ir, ue, aw, wh, ph, ew, oe, au, </a:t>
            </a:r>
            <a:r>
              <a:rPr lang="en-US" sz="2500">
                <a:latin typeface="Comic Sans MS"/>
                <a:ea typeface="Comic Sans MS"/>
                <a:cs typeface="Comic Sans MS"/>
                <a:sym typeface="Comic Sans MS"/>
              </a:rPr>
              <a:t>and </a:t>
            </a:r>
            <a:endParaRPr sz="2500">
              <a:latin typeface="Comic Sans MS"/>
              <a:ea typeface="Comic Sans MS"/>
              <a:cs typeface="Comic Sans MS"/>
              <a:sym typeface="Comic Sans MS"/>
            </a:endParaRPr>
          </a:p>
          <a:p>
            <a:pPr indent="0" lvl="0" marL="457200" marR="0" rtl="0" algn="l">
              <a:lnSpc>
                <a:spcPct val="70000"/>
              </a:lnSpc>
              <a:spcBef>
                <a:spcPts val="700"/>
              </a:spcBef>
              <a:spcAft>
                <a:spcPts val="0"/>
              </a:spcAft>
              <a:buNone/>
            </a:pPr>
            <a:r>
              <a:rPr lang="en-US" sz="2500">
                <a:latin typeface="Comic Sans MS"/>
                <a:ea typeface="Comic Sans MS"/>
                <a:cs typeface="Comic Sans MS"/>
                <a:sym typeface="Comic Sans MS"/>
              </a:rPr>
              <a:t>split digraphs</a:t>
            </a:r>
            <a:r>
              <a:rPr lang="en-US" sz="2500">
                <a:solidFill>
                  <a:srgbClr val="FFFF00"/>
                </a:solidFill>
                <a:latin typeface="Comic Sans MS"/>
                <a:ea typeface="Comic Sans MS"/>
                <a:cs typeface="Comic Sans MS"/>
                <a:sym typeface="Comic Sans MS"/>
              </a:rPr>
              <a:t> </a:t>
            </a:r>
            <a:r>
              <a:rPr i="0" lang="en-US" sz="2500" u="none" cap="none" strike="noStrike">
                <a:solidFill>
                  <a:srgbClr val="FFFF00"/>
                </a:solidFill>
                <a:latin typeface="Comic Sans MS"/>
                <a:ea typeface="Comic Sans MS"/>
                <a:cs typeface="Comic Sans MS"/>
                <a:sym typeface="Comic Sans MS"/>
              </a:rPr>
              <a:t>a-e, e-e, i-e, o-e, u-e </a:t>
            </a:r>
            <a:r>
              <a:rPr b="1" i="0" lang="en-US" sz="2600" u="none" cap="none" strike="noStrike">
                <a:solidFill>
                  <a:srgbClr val="FF0000"/>
                </a:solidFill>
                <a:latin typeface="Comic Sans MS"/>
                <a:ea typeface="Comic Sans MS"/>
                <a:cs typeface="Comic Sans MS"/>
                <a:sym typeface="Comic Sans MS"/>
              </a:rPr>
              <a:t> </a:t>
            </a:r>
            <a:endParaRPr b="1" sz="2600">
              <a:latin typeface="Comic Sans MS"/>
              <a:ea typeface="Comic Sans MS"/>
              <a:cs typeface="Comic Sans MS"/>
              <a:sym typeface="Comic Sans MS"/>
            </a:endParaRPr>
          </a:p>
          <a:p>
            <a:pPr indent="0" lvl="0" marL="0" marR="0" rtl="0" algn="l">
              <a:lnSpc>
                <a:spcPct val="70000"/>
              </a:lnSpc>
              <a:spcBef>
                <a:spcPts val="700"/>
              </a:spcBef>
              <a:spcAft>
                <a:spcPts val="0"/>
              </a:spcAft>
              <a:buClr>
                <a:srgbClr val="FF0000"/>
              </a:buClr>
              <a:buSzPts val="26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70000"/>
              </a:lnSpc>
              <a:spcBef>
                <a:spcPts val="700"/>
              </a:spcBef>
              <a:spcAft>
                <a:spcPts val="0"/>
              </a:spcAft>
              <a:buClr>
                <a:schemeClr val="dk1"/>
              </a:buClr>
              <a:buSzPts val="2600"/>
              <a:buFont typeface="Arial"/>
              <a:buNone/>
            </a:pPr>
            <a:r>
              <a:t/>
            </a:r>
            <a:endParaRPr b="1" sz="2600">
              <a:solidFill>
                <a:srgbClr val="FF0000"/>
              </a:solidFill>
              <a:latin typeface="Comic Sans MS"/>
              <a:ea typeface="Comic Sans MS"/>
              <a:cs typeface="Comic Sans MS"/>
              <a:sym typeface="Comic Sans MS"/>
            </a:endParaRPr>
          </a:p>
          <a:p>
            <a:pPr indent="0" lvl="0" marL="0" marR="0" rtl="0" algn="l">
              <a:lnSpc>
                <a:spcPct val="70000"/>
              </a:lnSpc>
              <a:spcBef>
                <a:spcPts val="700"/>
              </a:spcBef>
              <a:spcAft>
                <a:spcPts val="0"/>
              </a:spcAft>
              <a:buClr>
                <a:schemeClr val="dk1"/>
              </a:buClr>
              <a:buSzPts val="2600"/>
              <a:buFont typeface="Arial"/>
              <a:buNone/>
            </a:pPr>
            <a:r>
              <a:t/>
            </a:r>
            <a:endParaRPr b="1" sz="2600">
              <a:solidFill>
                <a:srgbClr val="FF0000"/>
              </a:solidFill>
              <a:latin typeface="Comic Sans MS"/>
              <a:ea typeface="Comic Sans MS"/>
              <a:cs typeface="Comic Sans MS"/>
              <a:sym typeface="Comic Sans MS"/>
            </a:endParaRPr>
          </a:p>
          <a:p>
            <a:pPr indent="0" lvl="0" marL="0" marR="0" rtl="0" algn="l">
              <a:lnSpc>
                <a:spcPct val="70000"/>
              </a:lnSpc>
              <a:spcBef>
                <a:spcPts val="700"/>
              </a:spcBef>
              <a:spcAft>
                <a:spcPts val="0"/>
              </a:spcAft>
              <a:buClr>
                <a:srgbClr val="FF0000"/>
              </a:buClr>
              <a:buSzPts val="2600"/>
              <a:buFont typeface="Arial"/>
              <a:buNone/>
            </a:pPr>
            <a:r>
              <a:rPr b="1" i="0" lang="en-US" sz="2600" u="none" cap="none" strike="noStrike">
                <a:solidFill>
                  <a:srgbClr val="FF0000"/>
                </a:solidFill>
                <a:latin typeface="Comic Sans MS"/>
                <a:ea typeface="Comic Sans MS"/>
                <a:cs typeface="Comic Sans MS"/>
                <a:sym typeface="Comic Sans MS"/>
              </a:rPr>
              <a:t>. </a:t>
            </a:r>
            <a:endParaRPr b="1" i="0" sz="2600" u="none" cap="none" strike="noStrike">
              <a:solidFill>
                <a:schemeClr val="dk1"/>
              </a:solidFill>
              <a:latin typeface="Comic Sans MS"/>
              <a:ea typeface="Comic Sans MS"/>
              <a:cs typeface="Comic Sans MS"/>
              <a:sym typeface="Comic Sans MS"/>
            </a:endParaRPr>
          </a:p>
          <a:p>
            <a:pPr indent="-6350" lvl="0" marL="171450" marR="0" rtl="0" algn="l">
              <a:lnSpc>
                <a:spcPct val="90000"/>
              </a:lnSpc>
              <a:spcBef>
                <a:spcPts val="750"/>
              </a:spcBef>
              <a:spcAft>
                <a:spcPts val="0"/>
              </a:spcAft>
              <a:buClr>
                <a:schemeClr val="dk1"/>
              </a:buClr>
              <a:buSzPts val="2600"/>
              <a:buFont typeface="Arial"/>
              <a:buNone/>
            </a:pPr>
            <a:r>
              <a:t/>
            </a:r>
            <a:endParaRPr b="1" i="0" sz="2600" u="none" cap="none" strike="noStrike">
              <a:solidFill>
                <a:schemeClr val="dk1"/>
              </a:solidFill>
              <a:latin typeface="Comic Sans MS"/>
              <a:ea typeface="Comic Sans MS"/>
              <a:cs typeface="Comic Sans MS"/>
              <a:sym typeface="Comic Sans MS"/>
            </a:endParaRPr>
          </a:p>
        </p:txBody>
      </p:sp>
      <p:pic>
        <p:nvPicPr>
          <p:cNvPr id="247" name="Google Shape;247;p37"/>
          <p:cNvPicPr preferRelativeResize="0"/>
          <p:nvPr/>
        </p:nvPicPr>
        <p:blipFill rotWithShape="1">
          <a:blip r:embed="rId3">
            <a:alphaModFix/>
          </a:blip>
          <a:srcRect b="0" l="12402" r="2937" t="6759"/>
          <a:stretch/>
        </p:blipFill>
        <p:spPr>
          <a:xfrm>
            <a:off x="5156600" y="5107200"/>
            <a:ext cx="3877474" cy="1750800"/>
          </a:xfrm>
          <a:prstGeom prst="rect">
            <a:avLst/>
          </a:prstGeom>
          <a:noFill/>
          <a:ln>
            <a:noFill/>
          </a:ln>
        </p:spPr>
      </p:pic>
      <p:sp>
        <p:nvSpPr>
          <p:cNvPr id="248" name="Google Shape;248;p37"/>
          <p:cNvSpPr txBox="1"/>
          <p:nvPr/>
        </p:nvSpPr>
        <p:spPr>
          <a:xfrm>
            <a:off x="5399439" y="6114976"/>
            <a:ext cx="2243100" cy="5694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ic Sans MS"/>
                <a:ea typeface="Comic Sans MS"/>
                <a:cs typeface="Comic Sans MS"/>
                <a:sym typeface="Comic Sans MS"/>
              </a:rPr>
              <a:t>ai   a_e    a</a:t>
            </a:r>
            <a:endParaRPr b="1" sz="2500">
              <a:latin typeface="Comic Sans MS"/>
              <a:ea typeface="Comic Sans MS"/>
              <a:cs typeface="Comic Sans MS"/>
              <a:sym typeface="Comic Sans MS"/>
            </a:endParaRPr>
          </a:p>
        </p:txBody>
      </p:sp>
      <p:sp>
        <p:nvSpPr>
          <p:cNvPr id="249" name="Google Shape;249;p37"/>
          <p:cNvSpPr txBox="1"/>
          <p:nvPr/>
        </p:nvSpPr>
        <p:spPr>
          <a:xfrm>
            <a:off x="7814875" y="5861150"/>
            <a:ext cx="2819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00">
                <a:latin typeface="Comic Sans MS"/>
                <a:ea typeface="Comic Sans MS"/>
                <a:cs typeface="Comic Sans MS"/>
                <a:sym typeface="Comic Sans MS"/>
              </a:rPr>
              <a:t>ay</a:t>
            </a:r>
            <a:endParaRPr b="1" sz="2700">
              <a:latin typeface="Comic Sans MS"/>
              <a:ea typeface="Comic Sans MS"/>
              <a:cs typeface="Comic Sans MS"/>
              <a:sym typeface="Comic Sans MS"/>
            </a:endParaRPr>
          </a:p>
        </p:txBody>
      </p:sp>
      <p:pic>
        <p:nvPicPr>
          <p:cNvPr descr="See the source image" id="250" name="Google Shape;250;p37"/>
          <p:cNvPicPr preferRelativeResize="0"/>
          <p:nvPr/>
        </p:nvPicPr>
        <p:blipFill rotWithShape="1">
          <a:blip r:embed="rId4">
            <a:alphaModFix/>
          </a:blip>
          <a:srcRect b="0" l="0" r="0" t="17810"/>
          <a:stretch/>
        </p:blipFill>
        <p:spPr>
          <a:xfrm>
            <a:off x="8179876" y="5066501"/>
            <a:ext cx="802575" cy="820825"/>
          </a:xfrm>
          <a:prstGeom prst="rect">
            <a:avLst/>
          </a:prstGeom>
          <a:noFill/>
          <a:ln>
            <a:noFill/>
          </a:ln>
        </p:spPr>
      </p:pic>
      <p:sp>
        <p:nvSpPr>
          <p:cNvPr id="251" name="Google Shape;251;p37"/>
          <p:cNvSpPr txBox="1"/>
          <p:nvPr/>
        </p:nvSpPr>
        <p:spPr>
          <a:xfrm>
            <a:off x="7914039" y="6114976"/>
            <a:ext cx="645300" cy="5694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latin typeface="Comic Sans MS"/>
                <a:ea typeface="Comic Sans MS"/>
                <a:cs typeface="Comic Sans MS"/>
                <a:sym typeface="Comic Sans MS"/>
              </a:rPr>
              <a:t>ay</a:t>
            </a:r>
            <a:endParaRPr b="1" sz="2500">
              <a:latin typeface="Comic Sans MS"/>
              <a:ea typeface="Comic Sans MS"/>
              <a:cs typeface="Comic Sans MS"/>
              <a:sym typeface="Comic Sans MS"/>
            </a:endParaRPr>
          </a:p>
        </p:txBody>
      </p:sp>
      <p:pic>
        <p:nvPicPr>
          <p:cNvPr id="252" name="Google Shape;252;p37"/>
          <p:cNvPicPr preferRelativeResize="0"/>
          <p:nvPr/>
        </p:nvPicPr>
        <p:blipFill rotWithShape="1">
          <a:blip r:embed="rId5">
            <a:alphaModFix/>
          </a:blip>
          <a:srcRect b="0" l="3260" r="0" t="5988"/>
          <a:stretch/>
        </p:blipFill>
        <p:spPr>
          <a:xfrm>
            <a:off x="124775" y="4033930"/>
            <a:ext cx="1702500" cy="1750800"/>
          </a:xfrm>
          <a:prstGeom prst="roundRect">
            <a:avLst>
              <a:gd fmla="val 7782" name="adj"/>
            </a:avLst>
          </a:prstGeom>
          <a:noFill/>
          <a:ln cap="flat" cmpd="sng" w="38100">
            <a:solidFill>
              <a:srgbClr val="9900FF"/>
            </a:solidFill>
            <a:prstDash val="solid"/>
            <a:round/>
            <a:headEnd len="sm" w="sm" type="none"/>
            <a:tailEnd len="sm" w="sm" type="none"/>
          </a:ln>
        </p:spPr>
      </p:pic>
      <p:sp>
        <p:nvSpPr>
          <p:cNvPr id="253" name="Google Shape;253;p37"/>
          <p:cNvSpPr txBox="1"/>
          <p:nvPr/>
        </p:nvSpPr>
        <p:spPr>
          <a:xfrm>
            <a:off x="1221825" y="5064200"/>
            <a:ext cx="523500" cy="6465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ic Sans MS"/>
                <a:ea typeface="Comic Sans MS"/>
                <a:cs typeface="Comic Sans MS"/>
                <a:sym typeface="Comic Sans MS"/>
              </a:rPr>
              <a:t>ai</a:t>
            </a:r>
            <a:endParaRPr sz="3000">
              <a:latin typeface="Comic Sans MS"/>
              <a:ea typeface="Comic Sans MS"/>
              <a:cs typeface="Comic Sans MS"/>
              <a:sym typeface="Comic Sans MS"/>
            </a:endParaRPr>
          </a:p>
        </p:txBody>
      </p:sp>
      <p:pic>
        <p:nvPicPr>
          <p:cNvPr id="254" name="Google Shape;254;p37"/>
          <p:cNvPicPr preferRelativeResize="0"/>
          <p:nvPr/>
        </p:nvPicPr>
        <p:blipFill>
          <a:blip r:embed="rId6">
            <a:alphaModFix/>
          </a:blip>
          <a:stretch>
            <a:fillRect/>
          </a:stretch>
        </p:blipFill>
        <p:spPr>
          <a:xfrm>
            <a:off x="2096500" y="4034156"/>
            <a:ext cx="1702500" cy="1728000"/>
          </a:xfrm>
          <a:prstGeom prst="roundRect">
            <a:avLst>
              <a:gd fmla="val 9864" name="adj"/>
            </a:avLst>
          </a:prstGeom>
          <a:noFill/>
          <a:ln cap="flat" cmpd="sng" w="38100">
            <a:solidFill>
              <a:srgbClr val="FF00FF"/>
            </a:solidFill>
            <a:prstDash val="solid"/>
            <a:round/>
            <a:headEnd len="sm" w="sm" type="none"/>
            <a:tailEnd len="sm" w="sm" type="none"/>
          </a:ln>
        </p:spPr>
      </p:pic>
      <p:sp>
        <p:nvSpPr>
          <p:cNvPr id="255" name="Google Shape;255;p37"/>
          <p:cNvSpPr txBox="1"/>
          <p:nvPr/>
        </p:nvSpPr>
        <p:spPr>
          <a:xfrm>
            <a:off x="3080276" y="5054339"/>
            <a:ext cx="645300" cy="6465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ic Sans MS"/>
                <a:ea typeface="Comic Sans MS"/>
                <a:cs typeface="Comic Sans MS"/>
                <a:sym typeface="Comic Sans MS"/>
              </a:rPr>
              <a:t>ay</a:t>
            </a:r>
            <a:endParaRPr sz="3000">
              <a:latin typeface="Comic Sans MS"/>
              <a:ea typeface="Comic Sans MS"/>
              <a:cs typeface="Comic Sans MS"/>
              <a:sym typeface="Comic Sans MS"/>
            </a:endParaRPr>
          </a:p>
        </p:txBody>
      </p:sp>
      <p:pic>
        <p:nvPicPr>
          <p:cNvPr id="256" name="Google Shape;256;p37"/>
          <p:cNvPicPr preferRelativeResize="0"/>
          <p:nvPr/>
        </p:nvPicPr>
        <p:blipFill rotWithShape="1">
          <a:blip r:embed="rId7">
            <a:alphaModFix/>
          </a:blip>
          <a:srcRect b="0" l="0" r="0" t="-8307"/>
          <a:stretch/>
        </p:blipFill>
        <p:spPr>
          <a:xfrm>
            <a:off x="3939550" y="4074875"/>
            <a:ext cx="1702500" cy="1668900"/>
          </a:xfrm>
          <a:prstGeom prst="roundRect">
            <a:avLst>
              <a:gd fmla="val 8661" name="adj"/>
            </a:avLst>
          </a:prstGeom>
          <a:noFill/>
          <a:ln cap="flat" cmpd="sng" w="38100">
            <a:solidFill>
              <a:srgbClr val="FF00FF"/>
            </a:solidFill>
            <a:prstDash val="solid"/>
            <a:round/>
            <a:headEnd len="sm" w="sm" type="none"/>
            <a:tailEnd len="sm" w="sm" type="none"/>
          </a:ln>
        </p:spPr>
      </p:pic>
      <p:sp>
        <p:nvSpPr>
          <p:cNvPr id="257" name="Google Shape;257;p37"/>
          <p:cNvSpPr txBox="1"/>
          <p:nvPr/>
        </p:nvSpPr>
        <p:spPr>
          <a:xfrm>
            <a:off x="4709851" y="4087599"/>
            <a:ext cx="923100" cy="6465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Comic Sans MS"/>
                <a:ea typeface="Comic Sans MS"/>
                <a:cs typeface="Comic Sans MS"/>
                <a:sym typeface="Comic Sans MS"/>
              </a:rPr>
              <a:t>a-e</a:t>
            </a:r>
            <a:endParaRPr sz="30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idx="1" type="body"/>
          </p:nvPr>
        </p:nvSpPr>
        <p:spPr>
          <a:xfrm>
            <a:off x="98425" y="-1630375"/>
            <a:ext cx="9039300" cy="4392600"/>
          </a:xfrm>
          <a:prstGeom prst="rect">
            <a:avLst/>
          </a:prstGeom>
          <a:noFill/>
          <a:ln>
            <a:noFill/>
          </a:ln>
        </p:spPr>
        <p:txBody>
          <a:bodyPr anchorCtr="0" anchor="t" bIns="45700" lIns="91425" spcFirstLastPara="1" rIns="91425" wrap="square" tIns="45700">
            <a:noAutofit/>
          </a:bodyPr>
          <a:lstStyle/>
          <a:p>
            <a:pPr indent="-165100" lvl="0" marL="0" marR="0" rtl="0" algn="l">
              <a:lnSpc>
                <a:spcPct val="70000"/>
              </a:lnSpc>
              <a:spcBef>
                <a:spcPts val="0"/>
              </a:spcBef>
              <a:spcAft>
                <a:spcPts val="0"/>
              </a:spcAft>
              <a:buClr>
                <a:schemeClr val="dk1"/>
              </a:buClr>
              <a:buSzPts val="2600"/>
              <a:buFont typeface="Arial"/>
              <a:buChar char="•"/>
            </a:pPr>
            <a:r>
              <a:t/>
            </a:r>
            <a:endParaRPr b="0" i="0" sz="2100" u="none" cap="none" strike="noStrike">
              <a:solidFill>
                <a:schemeClr val="dk1"/>
              </a:solidFill>
              <a:latin typeface="Calibri"/>
              <a:ea typeface="Calibri"/>
              <a:cs typeface="Calibri"/>
              <a:sym typeface="Calibri"/>
            </a:endParaRPr>
          </a:p>
          <a:p>
            <a:pPr indent="0" lvl="0" marL="0" marR="0" rtl="0" algn="l">
              <a:lnSpc>
                <a:spcPct val="70000"/>
              </a:lnSpc>
              <a:spcBef>
                <a:spcPts val="700"/>
              </a:spcBef>
              <a:spcAft>
                <a:spcPts val="0"/>
              </a:spcAft>
              <a:buClr>
                <a:schemeClr val="dk1"/>
              </a:buClr>
              <a:buSzPts val="2600"/>
              <a:buFont typeface="Arial"/>
              <a:buNone/>
            </a:pPr>
            <a:r>
              <a:t/>
            </a:r>
            <a:endParaRPr b="1" sz="2600">
              <a:solidFill>
                <a:srgbClr val="FF0000"/>
              </a:solidFill>
              <a:latin typeface="Comic Sans MS"/>
              <a:ea typeface="Comic Sans MS"/>
              <a:cs typeface="Comic Sans MS"/>
              <a:sym typeface="Comic Sans MS"/>
            </a:endParaRPr>
          </a:p>
          <a:p>
            <a:pPr indent="0" lvl="0" marL="0" rtl="0" algn="l">
              <a:spcBef>
                <a:spcPts val="0"/>
              </a:spcBef>
              <a:spcAft>
                <a:spcPts val="0"/>
              </a:spcAft>
              <a:buClr>
                <a:schemeClr val="dk1"/>
              </a:buClr>
              <a:buSzPts val="3600"/>
              <a:buFont typeface="Comic Sans MS"/>
              <a:buNone/>
            </a:pPr>
            <a:r>
              <a:t/>
            </a:r>
            <a:endParaRPr sz="3600">
              <a:latin typeface="Comic Sans MS"/>
              <a:ea typeface="Comic Sans MS"/>
              <a:cs typeface="Comic Sans MS"/>
              <a:sym typeface="Comic Sans MS"/>
            </a:endParaRPr>
          </a:p>
          <a:p>
            <a:pPr indent="0" lvl="0" marL="0" rtl="0" algn="l">
              <a:spcBef>
                <a:spcPts val="0"/>
              </a:spcBef>
              <a:spcAft>
                <a:spcPts val="0"/>
              </a:spcAft>
              <a:buClr>
                <a:schemeClr val="dk1"/>
              </a:buClr>
              <a:buSzPts val="3600"/>
              <a:buFont typeface="Comic Sans MS"/>
              <a:buNone/>
            </a:pPr>
            <a:r>
              <a:t/>
            </a:r>
            <a:endParaRPr sz="3600">
              <a:latin typeface="Comic Sans MS"/>
              <a:ea typeface="Comic Sans MS"/>
              <a:cs typeface="Comic Sans MS"/>
              <a:sym typeface="Comic Sans MS"/>
            </a:endParaRPr>
          </a:p>
          <a:p>
            <a:pPr indent="0" lvl="0" marL="0" marR="0" rtl="0" algn="l">
              <a:lnSpc>
                <a:spcPct val="115000"/>
              </a:lnSpc>
              <a:spcBef>
                <a:spcPts val="700"/>
              </a:spcBef>
              <a:spcAft>
                <a:spcPts val="0"/>
              </a:spcAft>
              <a:buClr>
                <a:schemeClr val="dk1"/>
              </a:buClr>
              <a:buSzPts val="2600"/>
              <a:buFont typeface="Arial"/>
              <a:buNone/>
            </a:pPr>
            <a:r>
              <a:rPr i="0" lang="en-US" sz="2600" u="none" cap="none" strike="noStrike">
                <a:solidFill>
                  <a:schemeClr val="dk1"/>
                </a:solidFill>
                <a:latin typeface="Comic Sans MS"/>
                <a:ea typeface="Comic Sans MS"/>
                <a:cs typeface="Comic Sans MS"/>
                <a:sym typeface="Comic Sans MS"/>
              </a:rPr>
              <a:t> </a:t>
            </a:r>
            <a:r>
              <a:rPr i="0" lang="en-US" sz="3700" u="none" cap="none" strike="noStrike">
                <a:solidFill>
                  <a:schemeClr val="dk1"/>
                </a:solidFill>
                <a:latin typeface="Comic Sans MS"/>
                <a:ea typeface="Comic Sans MS"/>
                <a:cs typeface="Comic Sans MS"/>
                <a:sym typeface="Comic Sans MS"/>
              </a:rPr>
              <a:t>Learn alternative pronunciations of graphemes (the same grapheme can represent more than one phoneme):</a:t>
            </a:r>
            <a:endParaRPr i="0" sz="3700" u="none" cap="none" strike="noStrike">
              <a:solidFill>
                <a:schemeClr val="dk1"/>
              </a:solidFill>
              <a:latin typeface="Comic Sans MS"/>
              <a:ea typeface="Comic Sans MS"/>
              <a:cs typeface="Comic Sans MS"/>
              <a:sym typeface="Comic Sans MS"/>
            </a:endParaRPr>
          </a:p>
          <a:p>
            <a:pPr indent="0" lvl="0" marL="0" marR="0" rtl="0" algn="l">
              <a:lnSpc>
                <a:spcPct val="70000"/>
              </a:lnSpc>
              <a:spcBef>
                <a:spcPts val="700"/>
              </a:spcBef>
              <a:spcAft>
                <a:spcPts val="0"/>
              </a:spcAft>
              <a:buClr>
                <a:schemeClr val="dk1"/>
              </a:buClr>
              <a:buSzPts val="2600"/>
              <a:buFont typeface="Arial"/>
              <a:buNone/>
            </a:pPr>
            <a:r>
              <a:t/>
            </a:r>
            <a:endParaRPr sz="3700">
              <a:latin typeface="Comic Sans MS"/>
              <a:ea typeface="Comic Sans MS"/>
              <a:cs typeface="Comic Sans MS"/>
              <a:sym typeface="Comic Sans MS"/>
            </a:endParaRPr>
          </a:p>
          <a:p>
            <a:pPr indent="0" lvl="0" marL="0" marR="0" rtl="0" algn="l">
              <a:lnSpc>
                <a:spcPct val="70000"/>
              </a:lnSpc>
              <a:spcBef>
                <a:spcPts val="700"/>
              </a:spcBef>
              <a:spcAft>
                <a:spcPts val="0"/>
              </a:spcAft>
              <a:buClr>
                <a:schemeClr val="dk1"/>
              </a:buClr>
              <a:buSzPts val="2600"/>
              <a:buFont typeface="Arial"/>
              <a:buNone/>
            </a:pPr>
            <a:r>
              <a:t/>
            </a:r>
            <a:endParaRPr b="1" sz="2600">
              <a:latin typeface="Comic Sans MS"/>
              <a:ea typeface="Comic Sans MS"/>
              <a:cs typeface="Comic Sans MS"/>
              <a:sym typeface="Comic Sans MS"/>
            </a:endParaRPr>
          </a:p>
          <a:p>
            <a:pPr indent="0" lvl="0" marL="0" marR="0" rtl="0" algn="ctr">
              <a:lnSpc>
                <a:spcPct val="115000"/>
              </a:lnSpc>
              <a:spcBef>
                <a:spcPts val="700"/>
              </a:spcBef>
              <a:spcAft>
                <a:spcPts val="0"/>
              </a:spcAft>
              <a:buClr>
                <a:srgbClr val="FF0000"/>
              </a:buClr>
              <a:buSzPts val="2600"/>
              <a:buFont typeface="Arial"/>
              <a:buNone/>
            </a:pPr>
            <a:r>
              <a:rPr b="1" i="0" lang="en-US" sz="3800" u="none" cap="none" strike="noStrike">
                <a:latin typeface="Comic Sans MS"/>
                <a:ea typeface="Comic Sans MS"/>
                <a:cs typeface="Comic Sans MS"/>
                <a:sym typeface="Comic Sans MS"/>
              </a:rPr>
              <a:t>F</a:t>
            </a:r>
            <a:r>
              <a:rPr b="1" i="0" lang="en-US" sz="3800" u="none" cap="none" strike="noStrike">
                <a:solidFill>
                  <a:srgbClr val="FFFF00"/>
                </a:solidFill>
                <a:latin typeface="Comic Sans MS"/>
                <a:ea typeface="Comic Sans MS"/>
                <a:cs typeface="Comic Sans MS"/>
                <a:sym typeface="Comic Sans MS"/>
              </a:rPr>
              <a:t>i</a:t>
            </a:r>
            <a:r>
              <a:rPr b="1" i="0" lang="en-US" sz="3800" u="none" cap="none" strike="noStrike">
                <a:latin typeface="Comic Sans MS"/>
                <a:ea typeface="Comic Sans MS"/>
                <a:cs typeface="Comic Sans MS"/>
                <a:sym typeface="Comic Sans MS"/>
              </a:rPr>
              <a:t>n/f</a:t>
            </a:r>
            <a:r>
              <a:rPr b="1" i="0" lang="en-US" sz="3800" u="none" cap="none" strike="noStrike">
                <a:solidFill>
                  <a:srgbClr val="FFFF00"/>
                </a:solidFill>
                <a:latin typeface="Comic Sans MS"/>
                <a:ea typeface="Comic Sans MS"/>
                <a:cs typeface="Comic Sans MS"/>
                <a:sym typeface="Comic Sans MS"/>
              </a:rPr>
              <a:t>i</a:t>
            </a:r>
            <a:r>
              <a:rPr b="1" i="0" lang="en-US" sz="3800" u="none" cap="none" strike="noStrike">
                <a:latin typeface="Comic Sans MS"/>
                <a:ea typeface="Comic Sans MS"/>
                <a:cs typeface="Comic Sans MS"/>
                <a:sym typeface="Comic Sans MS"/>
              </a:rPr>
              <a:t>nd,</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c</a:t>
            </a:r>
            <a:r>
              <a:rPr b="1" i="0" lang="en-US" sz="3800" u="none" cap="none" strike="noStrike">
                <a:latin typeface="Comic Sans MS"/>
                <a:ea typeface="Comic Sans MS"/>
                <a:cs typeface="Comic Sans MS"/>
                <a:sym typeface="Comic Sans MS"/>
              </a:rPr>
              <a:t>at/</a:t>
            </a:r>
            <a:r>
              <a:rPr b="1" i="0" lang="en-US" sz="3800" u="none" cap="none" strike="noStrike">
                <a:solidFill>
                  <a:srgbClr val="FFFF00"/>
                </a:solidFill>
                <a:latin typeface="Comic Sans MS"/>
                <a:ea typeface="Comic Sans MS"/>
                <a:cs typeface="Comic Sans MS"/>
                <a:sym typeface="Comic Sans MS"/>
              </a:rPr>
              <a:t>c</a:t>
            </a:r>
            <a:r>
              <a:rPr b="1" i="0" lang="en-US" sz="3800" u="none" cap="none" strike="noStrike">
                <a:latin typeface="Comic Sans MS"/>
                <a:ea typeface="Comic Sans MS"/>
                <a:cs typeface="Comic Sans MS"/>
                <a:sym typeface="Comic Sans MS"/>
              </a:rPr>
              <a:t>ent,</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chemeClr val="dk1"/>
                </a:solidFill>
                <a:latin typeface="Comic Sans MS"/>
                <a:ea typeface="Comic Sans MS"/>
                <a:cs typeface="Comic Sans MS"/>
                <a:sym typeface="Comic Sans MS"/>
              </a:rPr>
              <a:t>g</a:t>
            </a:r>
            <a:r>
              <a:rPr b="1" i="0" lang="en-US" sz="3800" u="none" cap="none" strike="noStrike">
                <a:solidFill>
                  <a:srgbClr val="FFFF00"/>
                </a:solidFill>
                <a:latin typeface="Comic Sans MS"/>
                <a:ea typeface="Comic Sans MS"/>
                <a:cs typeface="Comic Sans MS"/>
                <a:sym typeface="Comic Sans MS"/>
              </a:rPr>
              <a:t>ot/</a:t>
            </a:r>
            <a:r>
              <a:rPr b="1" i="0" lang="en-US" sz="3800" u="none" cap="none" strike="noStrike">
                <a:solidFill>
                  <a:schemeClr val="dk1"/>
                </a:solidFill>
                <a:latin typeface="Comic Sans MS"/>
                <a:ea typeface="Comic Sans MS"/>
                <a:cs typeface="Comic Sans MS"/>
                <a:sym typeface="Comic Sans MS"/>
              </a:rPr>
              <a:t>g</a:t>
            </a:r>
            <a:r>
              <a:rPr b="1" i="0" lang="en-US" sz="3800" u="none" cap="none" strike="noStrike">
                <a:solidFill>
                  <a:srgbClr val="FFFF00"/>
                </a:solidFill>
                <a:latin typeface="Comic Sans MS"/>
                <a:ea typeface="Comic Sans MS"/>
                <a:cs typeface="Comic Sans MS"/>
                <a:sym typeface="Comic Sans MS"/>
              </a:rPr>
              <a:t>iant,</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b</a:t>
            </a:r>
            <a:r>
              <a:rPr b="1" i="0" lang="en-US" sz="3800" u="none" cap="none" strike="noStrike">
                <a:solidFill>
                  <a:schemeClr val="dk1"/>
                </a:solidFill>
                <a:latin typeface="Comic Sans MS"/>
                <a:ea typeface="Comic Sans MS"/>
                <a:cs typeface="Comic Sans MS"/>
                <a:sym typeface="Comic Sans MS"/>
              </a:rPr>
              <a:t>u</a:t>
            </a:r>
            <a:r>
              <a:rPr b="1" i="0" lang="en-US" sz="3800" u="none" cap="none" strike="noStrike">
                <a:solidFill>
                  <a:srgbClr val="FFFF00"/>
                </a:solidFill>
                <a:latin typeface="Comic Sans MS"/>
                <a:ea typeface="Comic Sans MS"/>
                <a:cs typeface="Comic Sans MS"/>
                <a:sym typeface="Comic Sans MS"/>
              </a:rPr>
              <a:t>t/p</a:t>
            </a:r>
            <a:r>
              <a:rPr b="1" i="0" lang="en-US" sz="3800" u="none" cap="none" strike="noStrike">
                <a:solidFill>
                  <a:schemeClr val="dk1"/>
                </a:solidFill>
                <a:latin typeface="Comic Sans MS"/>
                <a:ea typeface="Comic Sans MS"/>
                <a:cs typeface="Comic Sans MS"/>
                <a:sym typeface="Comic Sans MS"/>
              </a:rPr>
              <a:t>u</a:t>
            </a:r>
            <a:r>
              <a:rPr b="1" i="0" lang="en-US" sz="3800" u="none" cap="none" strike="noStrike">
                <a:solidFill>
                  <a:srgbClr val="FFFF00"/>
                </a:solidFill>
                <a:latin typeface="Comic Sans MS"/>
                <a:ea typeface="Comic Sans MS"/>
                <a:cs typeface="Comic Sans MS"/>
                <a:sym typeface="Comic Sans MS"/>
              </a:rPr>
              <a:t>t,</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c</a:t>
            </a:r>
            <a:r>
              <a:rPr b="1" i="0" lang="en-US" sz="3800" u="none" cap="none" strike="noStrike">
                <a:solidFill>
                  <a:schemeClr val="dk1"/>
                </a:solidFill>
                <a:latin typeface="Comic Sans MS"/>
                <a:ea typeface="Comic Sans MS"/>
                <a:cs typeface="Comic Sans MS"/>
                <a:sym typeface="Comic Sans MS"/>
              </a:rPr>
              <a:t>ow</a:t>
            </a:r>
            <a:r>
              <a:rPr b="1" i="0" lang="en-US" sz="3800" u="none" cap="none" strike="noStrike">
                <a:solidFill>
                  <a:srgbClr val="FFFF00"/>
                </a:solidFill>
                <a:latin typeface="Comic Sans MS"/>
                <a:ea typeface="Comic Sans MS"/>
                <a:cs typeface="Comic Sans MS"/>
                <a:sym typeface="Comic Sans MS"/>
              </a:rPr>
              <a:t>/bl</a:t>
            </a:r>
            <a:r>
              <a:rPr b="1" i="0" lang="en-US" sz="3800" u="none" cap="none" strike="noStrike">
                <a:solidFill>
                  <a:schemeClr val="dk1"/>
                </a:solidFill>
                <a:latin typeface="Comic Sans MS"/>
                <a:ea typeface="Comic Sans MS"/>
                <a:cs typeface="Comic Sans MS"/>
                <a:sym typeface="Comic Sans MS"/>
              </a:rPr>
              <a:t>ow</a:t>
            </a:r>
            <a:r>
              <a:rPr b="1" i="0" lang="en-US" sz="3800" u="none" cap="none" strike="noStrike">
                <a:solidFill>
                  <a:srgbClr val="FFFF00"/>
                </a:solidFill>
                <a:latin typeface="Comic Sans MS"/>
                <a:ea typeface="Comic Sans MS"/>
                <a:cs typeface="Comic Sans MS"/>
                <a:sym typeface="Comic Sans MS"/>
              </a:rPr>
              <a:t>,</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t</a:t>
            </a:r>
            <a:r>
              <a:rPr b="1" i="0" lang="en-US" sz="3800" u="none" cap="none" strike="noStrike">
                <a:solidFill>
                  <a:schemeClr val="dk1"/>
                </a:solidFill>
                <a:latin typeface="Comic Sans MS"/>
                <a:ea typeface="Comic Sans MS"/>
                <a:cs typeface="Comic Sans MS"/>
                <a:sym typeface="Comic Sans MS"/>
              </a:rPr>
              <a:t>ie</a:t>
            </a:r>
            <a:r>
              <a:rPr b="1" i="0" lang="en-US" sz="3800" u="none" cap="none" strike="noStrike">
                <a:solidFill>
                  <a:srgbClr val="FFFF00"/>
                </a:solidFill>
                <a:latin typeface="Comic Sans MS"/>
                <a:ea typeface="Comic Sans MS"/>
                <a:cs typeface="Comic Sans MS"/>
                <a:sym typeface="Comic Sans MS"/>
              </a:rPr>
              <a:t>/f</a:t>
            </a:r>
            <a:r>
              <a:rPr b="1" i="0" lang="en-US" sz="3800" u="none" cap="none" strike="noStrike">
                <a:solidFill>
                  <a:schemeClr val="dk1"/>
                </a:solidFill>
                <a:latin typeface="Comic Sans MS"/>
                <a:ea typeface="Comic Sans MS"/>
                <a:cs typeface="Comic Sans MS"/>
                <a:sym typeface="Comic Sans MS"/>
              </a:rPr>
              <a:t>ie</a:t>
            </a:r>
            <a:r>
              <a:rPr b="1" i="0" lang="en-US" sz="3800" u="none" cap="none" strike="noStrike">
                <a:solidFill>
                  <a:srgbClr val="FFFF00"/>
                </a:solidFill>
                <a:latin typeface="Comic Sans MS"/>
                <a:ea typeface="Comic Sans MS"/>
                <a:cs typeface="Comic Sans MS"/>
                <a:sym typeface="Comic Sans MS"/>
              </a:rPr>
              <a:t>ld,</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chemeClr val="dk1"/>
                </a:solidFill>
                <a:latin typeface="Comic Sans MS"/>
                <a:ea typeface="Comic Sans MS"/>
                <a:cs typeface="Comic Sans MS"/>
                <a:sym typeface="Comic Sans MS"/>
              </a:rPr>
              <a:t>ea</a:t>
            </a:r>
            <a:r>
              <a:rPr b="1" i="0" lang="en-US" sz="3800" u="none" cap="none" strike="noStrike">
                <a:solidFill>
                  <a:srgbClr val="FFFF00"/>
                </a:solidFill>
                <a:latin typeface="Comic Sans MS"/>
                <a:ea typeface="Comic Sans MS"/>
                <a:cs typeface="Comic Sans MS"/>
                <a:sym typeface="Comic Sans MS"/>
              </a:rPr>
              <a:t>t/br</a:t>
            </a:r>
            <a:r>
              <a:rPr b="1" i="0" lang="en-US" sz="3800" u="none" cap="none" strike="noStrike">
                <a:solidFill>
                  <a:schemeClr val="dk1"/>
                </a:solidFill>
                <a:latin typeface="Comic Sans MS"/>
                <a:ea typeface="Comic Sans MS"/>
                <a:cs typeface="Comic Sans MS"/>
                <a:sym typeface="Comic Sans MS"/>
              </a:rPr>
              <a:t>ea</a:t>
            </a:r>
            <a:r>
              <a:rPr b="1" i="0" lang="en-US" sz="3800" u="none" cap="none" strike="noStrike">
                <a:solidFill>
                  <a:srgbClr val="FFFF00"/>
                </a:solidFill>
                <a:latin typeface="Comic Sans MS"/>
                <a:ea typeface="Comic Sans MS"/>
                <a:cs typeface="Comic Sans MS"/>
                <a:sym typeface="Comic Sans MS"/>
              </a:rPr>
              <a:t>d,</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farm</a:t>
            </a:r>
            <a:r>
              <a:rPr b="1" i="0" lang="en-US" sz="3800" u="none" cap="none" strike="noStrike">
                <a:solidFill>
                  <a:schemeClr val="dk1"/>
                </a:solidFill>
                <a:latin typeface="Comic Sans MS"/>
                <a:ea typeface="Comic Sans MS"/>
                <a:cs typeface="Comic Sans MS"/>
                <a:sym typeface="Comic Sans MS"/>
              </a:rPr>
              <a:t>er</a:t>
            </a:r>
            <a:r>
              <a:rPr b="1" i="0" lang="en-US" sz="3800" u="none" cap="none" strike="noStrike">
                <a:solidFill>
                  <a:srgbClr val="FFFF00"/>
                </a:solidFill>
                <a:latin typeface="Comic Sans MS"/>
                <a:ea typeface="Comic Sans MS"/>
                <a:cs typeface="Comic Sans MS"/>
                <a:sym typeface="Comic Sans MS"/>
              </a:rPr>
              <a:t>/h</a:t>
            </a:r>
            <a:r>
              <a:rPr b="1" i="0" lang="en-US" sz="3800" u="none" cap="none" strike="noStrike">
                <a:solidFill>
                  <a:schemeClr val="dk1"/>
                </a:solidFill>
                <a:latin typeface="Comic Sans MS"/>
                <a:ea typeface="Comic Sans MS"/>
                <a:cs typeface="Comic Sans MS"/>
                <a:sym typeface="Comic Sans MS"/>
              </a:rPr>
              <a:t>er</a:t>
            </a:r>
            <a:r>
              <a:rPr b="1" i="0" lang="en-US" sz="3800" u="none" cap="none" strike="noStrike">
                <a:solidFill>
                  <a:srgbClr val="FFFF00"/>
                </a:solidFill>
                <a:latin typeface="Comic Sans MS"/>
                <a:ea typeface="Comic Sans MS"/>
                <a:cs typeface="Comic Sans MS"/>
                <a:sym typeface="Comic Sans MS"/>
              </a:rPr>
              <a:t>, h</a:t>
            </a:r>
            <a:r>
              <a:rPr b="1" i="0" lang="en-US" sz="3800" u="none" cap="none" strike="noStrike">
                <a:solidFill>
                  <a:schemeClr val="dk1"/>
                </a:solidFill>
                <a:latin typeface="Comic Sans MS"/>
                <a:ea typeface="Comic Sans MS"/>
                <a:cs typeface="Comic Sans MS"/>
                <a:sym typeface="Comic Sans MS"/>
              </a:rPr>
              <a:t>a</a:t>
            </a:r>
            <a:r>
              <a:rPr b="1" i="0" lang="en-US" sz="3800" u="none" cap="none" strike="noStrike">
                <a:solidFill>
                  <a:srgbClr val="FFFF00"/>
                </a:solidFill>
                <a:latin typeface="Comic Sans MS"/>
                <a:ea typeface="Comic Sans MS"/>
                <a:cs typeface="Comic Sans MS"/>
                <a:sym typeface="Comic Sans MS"/>
              </a:rPr>
              <a:t>t/wh</a:t>
            </a:r>
            <a:r>
              <a:rPr b="1" i="0" lang="en-US" sz="3800" u="none" cap="none" strike="noStrike">
                <a:solidFill>
                  <a:schemeClr val="dk1"/>
                </a:solidFill>
                <a:latin typeface="Comic Sans MS"/>
                <a:ea typeface="Comic Sans MS"/>
                <a:cs typeface="Comic Sans MS"/>
                <a:sym typeface="Comic Sans MS"/>
              </a:rPr>
              <a:t>a</a:t>
            </a:r>
            <a:r>
              <a:rPr b="1" i="0" lang="en-US" sz="3800" u="none" cap="none" strike="noStrike">
                <a:solidFill>
                  <a:srgbClr val="FFFF00"/>
                </a:solidFill>
                <a:latin typeface="Comic Sans MS"/>
                <a:ea typeface="Comic Sans MS"/>
                <a:cs typeface="Comic Sans MS"/>
                <a:sym typeface="Comic Sans MS"/>
              </a:rPr>
              <a:t>t,</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y</a:t>
            </a:r>
            <a:r>
              <a:rPr b="1" i="0" lang="en-US" sz="3800" u="none" cap="none" strike="noStrike">
                <a:latin typeface="Comic Sans MS"/>
                <a:ea typeface="Comic Sans MS"/>
                <a:cs typeface="Comic Sans MS"/>
                <a:sym typeface="Comic Sans MS"/>
              </a:rPr>
              <a:t>es/b</a:t>
            </a:r>
            <a:r>
              <a:rPr b="1" i="0" lang="en-US" sz="3800" u="none" cap="none" strike="noStrike">
                <a:solidFill>
                  <a:srgbClr val="FFFF00"/>
                </a:solidFill>
                <a:latin typeface="Comic Sans MS"/>
                <a:ea typeface="Comic Sans MS"/>
                <a:cs typeface="Comic Sans MS"/>
                <a:sym typeface="Comic Sans MS"/>
              </a:rPr>
              <a:t>y</a:t>
            </a:r>
            <a:r>
              <a:rPr b="1" i="0" lang="en-US" sz="3800" u="none" cap="none" strike="noStrike">
                <a:latin typeface="Comic Sans MS"/>
                <a:ea typeface="Comic Sans MS"/>
                <a:cs typeface="Comic Sans MS"/>
                <a:sym typeface="Comic Sans MS"/>
              </a:rPr>
              <a:t>/ver</a:t>
            </a:r>
            <a:r>
              <a:rPr b="1" i="0" lang="en-US" sz="3800" u="none" cap="none" strike="noStrike">
                <a:solidFill>
                  <a:srgbClr val="FFFF00"/>
                </a:solidFill>
                <a:latin typeface="Comic Sans MS"/>
                <a:ea typeface="Comic Sans MS"/>
                <a:cs typeface="Comic Sans MS"/>
                <a:sym typeface="Comic Sans MS"/>
              </a:rPr>
              <a:t>y</a:t>
            </a:r>
            <a:r>
              <a:rPr b="1" i="0" lang="en-US" sz="3800" u="none" cap="none" strike="noStrike">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ch</a:t>
            </a:r>
            <a:r>
              <a:rPr b="1" i="0" lang="en-US" sz="3800" u="none" cap="none" strike="noStrike">
                <a:latin typeface="Comic Sans MS"/>
                <a:ea typeface="Comic Sans MS"/>
                <a:cs typeface="Comic Sans MS"/>
                <a:sym typeface="Comic Sans MS"/>
              </a:rPr>
              <a:t>in/s</a:t>
            </a:r>
            <a:r>
              <a:rPr b="1" i="0" lang="en-US" sz="3800" u="none" cap="none" strike="noStrike">
                <a:solidFill>
                  <a:srgbClr val="FFFF00"/>
                </a:solidFill>
                <a:latin typeface="Comic Sans MS"/>
                <a:ea typeface="Comic Sans MS"/>
                <a:cs typeface="Comic Sans MS"/>
                <a:sym typeface="Comic Sans MS"/>
              </a:rPr>
              <a:t>ch</a:t>
            </a:r>
            <a:r>
              <a:rPr b="1" i="0" lang="en-US" sz="3800" u="none" cap="none" strike="noStrike">
                <a:latin typeface="Comic Sans MS"/>
                <a:ea typeface="Comic Sans MS"/>
                <a:cs typeface="Comic Sans MS"/>
                <a:sym typeface="Comic Sans MS"/>
              </a:rPr>
              <a:t>ool/</a:t>
            </a:r>
            <a:r>
              <a:rPr b="1" i="0" lang="en-US" sz="3800" u="none" cap="none" strike="noStrike">
                <a:solidFill>
                  <a:srgbClr val="FFFF00"/>
                </a:solidFill>
                <a:latin typeface="Comic Sans MS"/>
                <a:ea typeface="Comic Sans MS"/>
                <a:cs typeface="Comic Sans MS"/>
                <a:sym typeface="Comic Sans MS"/>
              </a:rPr>
              <a:t>ch</a:t>
            </a:r>
            <a:r>
              <a:rPr b="1" i="0" lang="en-US" sz="3800" u="none" cap="none" strike="noStrike">
                <a:latin typeface="Comic Sans MS"/>
                <a:ea typeface="Comic Sans MS"/>
                <a:cs typeface="Comic Sans MS"/>
                <a:sym typeface="Comic Sans MS"/>
              </a:rPr>
              <a:t>ef,</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chemeClr val="dk1"/>
                </a:solidFill>
                <a:latin typeface="Comic Sans MS"/>
                <a:ea typeface="Comic Sans MS"/>
                <a:cs typeface="Comic Sans MS"/>
                <a:sym typeface="Comic Sans MS"/>
              </a:rPr>
              <a:t>ou</a:t>
            </a:r>
            <a:r>
              <a:rPr b="1" i="0" lang="en-US" sz="3800" u="none" cap="none" strike="noStrike">
                <a:solidFill>
                  <a:srgbClr val="FFFF00"/>
                </a:solidFill>
                <a:latin typeface="Comic Sans MS"/>
                <a:ea typeface="Comic Sans MS"/>
                <a:cs typeface="Comic Sans MS"/>
                <a:sym typeface="Comic Sans MS"/>
              </a:rPr>
              <a:t>t/sh</a:t>
            </a:r>
            <a:r>
              <a:rPr b="1" i="0" lang="en-US" sz="3800" u="none" cap="none" strike="noStrike">
                <a:solidFill>
                  <a:schemeClr val="dk1"/>
                </a:solidFill>
                <a:latin typeface="Comic Sans MS"/>
                <a:ea typeface="Comic Sans MS"/>
                <a:cs typeface="Comic Sans MS"/>
                <a:sym typeface="Comic Sans MS"/>
              </a:rPr>
              <a:t>ou</a:t>
            </a:r>
            <a:r>
              <a:rPr b="1" i="0" lang="en-US" sz="3800" u="none" cap="none" strike="noStrike">
                <a:solidFill>
                  <a:srgbClr val="FFFF00"/>
                </a:solidFill>
                <a:latin typeface="Comic Sans MS"/>
                <a:ea typeface="Comic Sans MS"/>
                <a:cs typeface="Comic Sans MS"/>
                <a:sym typeface="Comic Sans MS"/>
              </a:rPr>
              <a:t>lder/c</a:t>
            </a:r>
            <a:r>
              <a:rPr b="1" i="0" lang="en-US" sz="3800" u="none" cap="none" strike="noStrike">
                <a:solidFill>
                  <a:schemeClr val="dk1"/>
                </a:solidFill>
                <a:latin typeface="Comic Sans MS"/>
                <a:ea typeface="Comic Sans MS"/>
                <a:cs typeface="Comic Sans MS"/>
                <a:sym typeface="Comic Sans MS"/>
              </a:rPr>
              <a:t>ou</a:t>
            </a:r>
            <a:r>
              <a:rPr b="1" i="0" lang="en-US" sz="3800" u="none" cap="none" strike="noStrike">
                <a:solidFill>
                  <a:srgbClr val="FFFF00"/>
                </a:solidFill>
                <a:latin typeface="Comic Sans MS"/>
                <a:ea typeface="Comic Sans MS"/>
                <a:cs typeface="Comic Sans MS"/>
                <a:sym typeface="Comic Sans MS"/>
              </a:rPr>
              <a:t>ld/y</a:t>
            </a:r>
            <a:r>
              <a:rPr b="1" i="0" lang="en-US" sz="3800" u="none" cap="none" strike="noStrike">
                <a:solidFill>
                  <a:schemeClr val="dk1"/>
                </a:solidFill>
                <a:latin typeface="Comic Sans MS"/>
                <a:ea typeface="Comic Sans MS"/>
                <a:cs typeface="Comic Sans MS"/>
                <a:sym typeface="Comic Sans MS"/>
              </a:rPr>
              <a:t>ou</a:t>
            </a:r>
            <a:r>
              <a:rPr b="1" i="0" lang="en-US" sz="3800" u="none" cap="none" strike="noStrike">
                <a:latin typeface="Comic Sans MS"/>
                <a:ea typeface="Comic Sans MS"/>
                <a:cs typeface="Comic Sans MS"/>
                <a:sym typeface="Comic Sans MS"/>
              </a:rPr>
              <a:t>.</a:t>
            </a:r>
            <a:r>
              <a:rPr b="1" i="0" lang="en-US" sz="2600" u="none" cap="none" strike="noStrike">
                <a:solidFill>
                  <a:srgbClr val="FF0000"/>
                </a:solidFill>
                <a:latin typeface="Comic Sans MS"/>
                <a:ea typeface="Comic Sans MS"/>
                <a:cs typeface="Comic Sans MS"/>
                <a:sym typeface="Comic Sans MS"/>
              </a:rPr>
              <a:t> </a:t>
            </a:r>
            <a:endParaRPr b="1" i="0" sz="2600" u="none" cap="none" strike="noStrike">
              <a:solidFill>
                <a:schemeClr val="dk1"/>
              </a:solidFill>
              <a:latin typeface="Comic Sans MS"/>
              <a:ea typeface="Comic Sans MS"/>
              <a:cs typeface="Comic Sans MS"/>
              <a:sym typeface="Comic Sans MS"/>
            </a:endParaRPr>
          </a:p>
          <a:p>
            <a:pPr indent="-6350" lvl="0" marL="171450" marR="0" rtl="0" algn="l">
              <a:lnSpc>
                <a:spcPct val="90000"/>
              </a:lnSpc>
              <a:spcBef>
                <a:spcPts val="750"/>
              </a:spcBef>
              <a:spcAft>
                <a:spcPts val="0"/>
              </a:spcAft>
              <a:buClr>
                <a:schemeClr val="dk1"/>
              </a:buClr>
              <a:buSzPts val="2600"/>
              <a:buFont typeface="Arial"/>
              <a:buNone/>
            </a:pPr>
            <a:r>
              <a:t/>
            </a:r>
            <a:endParaRPr b="1" i="0" sz="2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idx="1" type="body"/>
          </p:nvPr>
        </p:nvSpPr>
        <p:spPr>
          <a:xfrm>
            <a:off x="98425" y="-1096975"/>
            <a:ext cx="9039300" cy="4392600"/>
          </a:xfrm>
          <a:prstGeom prst="rect">
            <a:avLst/>
          </a:prstGeom>
          <a:noFill/>
          <a:ln>
            <a:noFill/>
          </a:ln>
        </p:spPr>
        <p:txBody>
          <a:bodyPr anchorCtr="0" anchor="t" bIns="45700" lIns="91425" spcFirstLastPara="1" rIns="91425" wrap="square" tIns="45700">
            <a:noAutofit/>
          </a:bodyPr>
          <a:lstStyle/>
          <a:p>
            <a:pPr indent="-165100" lvl="0" marL="0" marR="0" rtl="0" algn="l">
              <a:lnSpc>
                <a:spcPct val="70000"/>
              </a:lnSpc>
              <a:spcBef>
                <a:spcPts val="0"/>
              </a:spcBef>
              <a:spcAft>
                <a:spcPts val="0"/>
              </a:spcAft>
              <a:buClr>
                <a:schemeClr val="dk1"/>
              </a:buClr>
              <a:buSzPts val="2600"/>
              <a:buFont typeface="Arial"/>
              <a:buChar char="•"/>
            </a:pPr>
            <a:r>
              <a:t/>
            </a:r>
            <a:endParaRPr b="0" i="0" sz="2100" u="none" cap="none" strike="noStrike">
              <a:solidFill>
                <a:schemeClr val="dk1"/>
              </a:solidFill>
              <a:latin typeface="Calibri"/>
              <a:ea typeface="Calibri"/>
              <a:cs typeface="Calibri"/>
              <a:sym typeface="Calibri"/>
            </a:endParaRPr>
          </a:p>
          <a:p>
            <a:pPr indent="0" lvl="0" marL="0" marR="0" rtl="0" algn="l">
              <a:lnSpc>
                <a:spcPct val="70000"/>
              </a:lnSpc>
              <a:spcBef>
                <a:spcPts val="700"/>
              </a:spcBef>
              <a:spcAft>
                <a:spcPts val="0"/>
              </a:spcAft>
              <a:buClr>
                <a:schemeClr val="dk1"/>
              </a:buClr>
              <a:buSzPts val="2600"/>
              <a:buFont typeface="Arial"/>
              <a:buNone/>
            </a:pPr>
            <a:r>
              <a:t/>
            </a:r>
            <a:endParaRPr b="1" sz="2600">
              <a:solidFill>
                <a:srgbClr val="FF0000"/>
              </a:solidFill>
              <a:latin typeface="Comic Sans MS"/>
              <a:ea typeface="Comic Sans MS"/>
              <a:cs typeface="Comic Sans MS"/>
              <a:sym typeface="Comic Sans MS"/>
            </a:endParaRPr>
          </a:p>
          <a:p>
            <a:pPr indent="0" lvl="0" marL="0" rtl="0" algn="l">
              <a:spcBef>
                <a:spcPts val="0"/>
              </a:spcBef>
              <a:spcAft>
                <a:spcPts val="0"/>
              </a:spcAft>
              <a:buClr>
                <a:schemeClr val="dk1"/>
              </a:buClr>
              <a:buSzPts val="3600"/>
              <a:buFont typeface="Comic Sans MS"/>
              <a:buNone/>
            </a:pPr>
            <a:r>
              <a:t/>
            </a:r>
            <a:endParaRPr sz="3600">
              <a:latin typeface="Comic Sans MS"/>
              <a:ea typeface="Comic Sans MS"/>
              <a:cs typeface="Comic Sans MS"/>
              <a:sym typeface="Comic Sans MS"/>
            </a:endParaRPr>
          </a:p>
          <a:p>
            <a:pPr indent="0" lvl="0" marL="0" marR="0" rtl="0" algn="ctr">
              <a:lnSpc>
                <a:spcPct val="115000"/>
              </a:lnSpc>
              <a:spcBef>
                <a:spcPts val="700"/>
              </a:spcBef>
              <a:spcAft>
                <a:spcPts val="0"/>
              </a:spcAft>
              <a:buClr>
                <a:schemeClr val="dk1"/>
              </a:buClr>
              <a:buSzPts val="2600"/>
              <a:buFont typeface="Arial"/>
              <a:buNone/>
            </a:pPr>
            <a:r>
              <a:rPr lang="en-US" sz="3500">
                <a:latin typeface="Comic Sans MS"/>
                <a:ea typeface="Comic Sans MS"/>
                <a:cs typeface="Comic Sans MS"/>
                <a:sym typeface="Comic Sans MS"/>
              </a:rPr>
              <a:t>E</a:t>
            </a:r>
            <a:r>
              <a:rPr lang="en-US" sz="3500">
                <a:latin typeface="Comic Sans MS"/>
                <a:ea typeface="Comic Sans MS"/>
                <a:cs typeface="Comic Sans MS"/>
                <a:sym typeface="Comic Sans MS"/>
              </a:rPr>
              <a:t>xamples of </a:t>
            </a:r>
            <a:r>
              <a:rPr i="0" lang="en-US" sz="3500" u="none" cap="none" strike="noStrike">
                <a:solidFill>
                  <a:schemeClr val="dk1"/>
                </a:solidFill>
                <a:latin typeface="Comic Sans MS"/>
                <a:ea typeface="Comic Sans MS"/>
                <a:cs typeface="Comic Sans MS"/>
                <a:sym typeface="Comic Sans MS"/>
              </a:rPr>
              <a:t>alternative</a:t>
            </a:r>
            <a:r>
              <a:rPr lang="en-US" sz="3500">
                <a:latin typeface="Comic Sans MS"/>
                <a:ea typeface="Comic Sans MS"/>
                <a:cs typeface="Comic Sans MS"/>
                <a:sym typeface="Comic Sans MS"/>
              </a:rPr>
              <a:t> </a:t>
            </a:r>
            <a:r>
              <a:rPr i="0" lang="en-US" sz="3500" u="none" cap="none" strike="noStrike">
                <a:solidFill>
                  <a:schemeClr val="dk1"/>
                </a:solidFill>
                <a:latin typeface="Comic Sans MS"/>
                <a:ea typeface="Comic Sans MS"/>
                <a:cs typeface="Comic Sans MS"/>
                <a:sym typeface="Comic Sans MS"/>
              </a:rPr>
              <a:t>pronunciations</a:t>
            </a:r>
            <a:r>
              <a:rPr lang="en-US" sz="3500">
                <a:latin typeface="Comic Sans MS"/>
                <a:ea typeface="Comic Sans MS"/>
                <a:cs typeface="Comic Sans MS"/>
                <a:sym typeface="Comic Sans MS"/>
              </a:rPr>
              <a:t>:</a:t>
            </a:r>
            <a:endParaRPr sz="3500">
              <a:latin typeface="Comic Sans MS"/>
              <a:ea typeface="Comic Sans MS"/>
              <a:cs typeface="Comic Sans MS"/>
              <a:sym typeface="Comic Sans MS"/>
            </a:endParaRPr>
          </a:p>
          <a:p>
            <a:pPr indent="0" lvl="0" marL="0" marR="0" rtl="0" algn="l">
              <a:lnSpc>
                <a:spcPct val="70000"/>
              </a:lnSpc>
              <a:spcBef>
                <a:spcPts val="700"/>
              </a:spcBef>
              <a:spcAft>
                <a:spcPts val="0"/>
              </a:spcAft>
              <a:buClr>
                <a:schemeClr val="dk1"/>
              </a:buClr>
              <a:buSzPts val="2600"/>
              <a:buFont typeface="Arial"/>
              <a:buNone/>
            </a:pPr>
            <a:r>
              <a:t/>
            </a:r>
            <a:endParaRPr b="1" sz="2600">
              <a:latin typeface="Comic Sans MS"/>
              <a:ea typeface="Comic Sans MS"/>
              <a:cs typeface="Comic Sans MS"/>
              <a:sym typeface="Comic Sans MS"/>
            </a:endParaRPr>
          </a:p>
          <a:p>
            <a:pPr indent="0" lvl="0" marL="0" marR="0" rtl="0" algn="ctr">
              <a:lnSpc>
                <a:spcPct val="115000"/>
              </a:lnSpc>
              <a:spcBef>
                <a:spcPts val="700"/>
              </a:spcBef>
              <a:spcAft>
                <a:spcPts val="0"/>
              </a:spcAft>
              <a:buClr>
                <a:srgbClr val="FF0000"/>
              </a:buClr>
              <a:buSzPts val="2600"/>
              <a:buFont typeface="Arial"/>
              <a:buNone/>
            </a:pPr>
            <a:r>
              <a:rPr b="1" i="0" lang="en-US" sz="3800" u="none" cap="none" strike="noStrike">
                <a:latin typeface="Comic Sans MS"/>
                <a:ea typeface="Comic Sans MS"/>
                <a:cs typeface="Comic Sans MS"/>
                <a:sym typeface="Comic Sans MS"/>
              </a:rPr>
              <a:t>F</a:t>
            </a:r>
            <a:r>
              <a:rPr b="1" i="0" lang="en-US" sz="3800" u="none" cap="none" strike="noStrike">
                <a:solidFill>
                  <a:srgbClr val="FFFF00"/>
                </a:solidFill>
                <a:latin typeface="Comic Sans MS"/>
                <a:ea typeface="Comic Sans MS"/>
                <a:cs typeface="Comic Sans MS"/>
                <a:sym typeface="Comic Sans MS"/>
              </a:rPr>
              <a:t>i</a:t>
            </a:r>
            <a:r>
              <a:rPr b="1" i="0" lang="en-US" sz="3800" u="none" cap="none" strike="noStrike">
                <a:latin typeface="Comic Sans MS"/>
                <a:ea typeface="Comic Sans MS"/>
                <a:cs typeface="Comic Sans MS"/>
                <a:sym typeface="Comic Sans MS"/>
              </a:rPr>
              <a:t>n/f</a:t>
            </a:r>
            <a:r>
              <a:rPr b="1" i="0" lang="en-US" sz="3800" u="none" cap="none" strike="noStrike">
                <a:solidFill>
                  <a:srgbClr val="FFFF00"/>
                </a:solidFill>
                <a:latin typeface="Comic Sans MS"/>
                <a:ea typeface="Comic Sans MS"/>
                <a:cs typeface="Comic Sans MS"/>
                <a:sym typeface="Comic Sans MS"/>
              </a:rPr>
              <a:t>i</a:t>
            </a:r>
            <a:r>
              <a:rPr b="1" i="0" lang="en-US" sz="3800" u="none" cap="none" strike="noStrike">
                <a:latin typeface="Comic Sans MS"/>
                <a:ea typeface="Comic Sans MS"/>
                <a:cs typeface="Comic Sans MS"/>
                <a:sym typeface="Comic Sans MS"/>
              </a:rPr>
              <a:t>nd,</a:t>
            </a:r>
            <a:r>
              <a:rPr b="1" i="0" lang="en-US" sz="3800" u="none" cap="none" strike="noStrike">
                <a:solidFill>
                  <a:srgbClr val="FF0000"/>
                </a:solidFill>
                <a:latin typeface="Comic Sans MS"/>
                <a:ea typeface="Comic Sans MS"/>
                <a:cs typeface="Comic Sans MS"/>
                <a:sym typeface="Comic Sans MS"/>
              </a:rPr>
              <a:t>  						</a:t>
            </a:r>
            <a:r>
              <a:rPr b="1" i="0" lang="en-US" sz="3800" u="none" cap="none" strike="noStrike">
                <a:solidFill>
                  <a:srgbClr val="FFFF00"/>
                </a:solidFill>
                <a:latin typeface="Comic Sans MS"/>
                <a:ea typeface="Comic Sans MS"/>
                <a:cs typeface="Comic Sans MS"/>
                <a:sym typeface="Comic Sans MS"/>
              </a:rPr>
              <a:t>c</a:t>
            </a:r>
            <a:r>
              <a:rPr b="1" i="0" lang="en-US" sz="3800" u="none" cap="none" strike="noStrike">
                <a:latin typeface="Comic Sans MS"/>
                <a:ea typeface="Comic Sans MS"/>
                <a:cs typeface="Comic Sans MS"/>
                <a:sym typeface="Comic Sans MS"/>
              </a:rPr>
              <a:t>at/</a:t>
            </a:r>
            <a:r>
              <a:rPr b="1" i="0" lang="en-US" sz="3800" u="none" cap="none" strike="noStrike">
                <a:solidFill>
                  <a:srgbClr val="FFFF00"/>
                </a:solidFill>
                <a:latin typeface="Comic Sans MS"/>
                <a:ea typeface="Comic Sans MS"/>
                <a:cs typeface="Comic Sans MS"/>
                <a:sym typeface="Comic Sans MS"/>
              </a:rPr>
              <a:t>c</a:t>
            </a:r>
            <a:r>
              <a:rPr b="1" i="0" lang="en-US" sz="3800" u="none" cap="none" strike="noStrike">
                <a:latin typeface="Comic Sans MS"/>
                <a:ea typeface="Comic Sans MS"/>
                <a:cs typeface="Comic Sans MS"/>
                <a:sym typeface="Comic Sans MS"/>
              </a:rPr>
              <a:t>ent,</a:t>
            </a:r>
            <a:endParaRPr b="1" i="0" sz="3800" u="none" cap="none" strike="noStrike">
              <a:latin typeface="Comic Sans MS"/>
              <a:ea typeface="Comic Sans MS"/>
              <a:cs typeface="Comic Sans MS"/>
              <a:sym typeface="Comic Sans MS"/>
            </a:endParaRPr>
          </a:p>
          <a:p>
            <a:pPr indent="0" lvl="0" marL="0" marR="0" rtl="0" algn="ctr">
              <a:lnSpc>
                <a:spcPct val="115000"/>
              </a:lnSpc>
              <a:spcBef>
                <a:spcPts val="700"/>
              </a:spcBef>
              <a:spcAft>
                <a:spcPts val="0"/>
              </a:spcAft>
              <a:buClr>
                <a:srgbClr val="FF0000"/>
              </a:buClr>
              <a:buSzPts val="2600"/>
              <a:buFont typeface="Arial"/>
              <a:buNone/>
            </a:pPr>
            <a:r>
              <a:rPr b="1" i="0" lang="en-US" sz="3800" u="none" cap="none" strike="noStrike">
                <a:solidFill>
                  <a:srgbClr val="FF0000"/>
                </a:solidFill>
                <a:latin typeface="Comic Sans MS"/>
                <a:ea typeface="Comic Sans MS"/>
                <a:cs typeface="Comic Sans MS"/>
                <a:sym typeface="Comic Sans MS"/>
              </a:rPr>
              <a:t>  </a:t>
            </a:r>
            <a:endParaRPr b="1" i="0" sz="3800" u="none" cap="none" strike="noStrike">
              <a:solidFill>
                <a:srgbClr val="FF0000"/>
              </a:solidFill>
              <a:latin typeface="Comic Sans MS"/>
              <a:ea typeface="Comic Sans MS"/>
              <a:cs typeface="Comic Sans MS"/>
              <a:sym typeface="Comic Sans MS"/>
            </a:endParaRPr>
          </a:p>
          <a:p>
            <a:pPr indent="0" lvl="0" marL="0" marR="0" rtl="0" algn="ctr">
              <a:lnSpc>
                <a:spcPct val="115000"/>
              </a:lnSpc>
              <a:spcBef>
                <a:spcPts val="700"/>
              </a:spcBef>
              <a:spcAft>
                <a:spcPts val="0"/>
              </a:spcAft>
              <a:buClr>
                <a:srgbClr val="FF0000"/>
              </a:buClr>
              <a:buSzPts val="2600"/>
              <a:buFont typeface="Arial"/>
              <a:buNone/>
            </a:pPr>
            <a:r>
              <a:rPr b="1" i="0" lang="en-US" sz="3800" u="none" cap="none" strike="noStrike">
                <a:solidFill>
                  <a:srgbClr val="FFFF00"/>
                </a:solidFill>
                <a:latin typeface="Comic Sans MS"/>
                <a:ea typeface="Comic Sans MS"/>
                <a:cs typeface="Comic Sans MS"/>
                <a:sym typeface="Comic Sans MS"/>
              </a:rPr>
              <a:t>y</a:t>
            </a:r>
            <a:r>
              <a:rPr b="1" i="0" lang="en-US" sz="3800" u="none" cap="none" strike="noStrike">
                <a:latin typeface="Comic Sans MS"/>
                <a:ea typeface="Comic Sans MS"/>
                <a:cs typeface="Comic Sans MS"/>
                <a:sym typeface="Comic Sans MS"/>
              </a:rPr>
              <a:t>es / b</a:t>
            </a:r>
            <a:r>
              <a:rPr b="1" i="0" lang="en-US" sz="3800" u="none" cap="none" strike="noStrike">
                <a:solidFill>
                  <a:srgbClr val="FFFF00"/>
                </a:solidFill>
                <a:latin typeface="Comic Sans MS"/>
                <a:ea typeface="Comic Sans MS"/>
                <a:cs typeface="Comic Sans MS"/>
                <a:sym typeface="Comic Sans MS"/>
              </a:rPr>
              <a:t>y</a:t>
            </a:r>
            <a:r>
              <a:rPr b="1" i="0" lang="en-US" sz="3800" u="none" cap="none" strike="noStrike">
                <a:solidFill>
                  <a:srgbClr val="FF00FF"/>
                </a:solidFill>
                <a:latin typeface="Comic Sans MS"/>
                <a:ea typeface="Comic Sans MS"/>
                <a:cs typeface="Comic Sans MS"/>
                <a:sym typeface="Comic Sans MS"/>
              </a:rPr>
              <a:t> </a:t>
            </a:r>
            <a:r>
              <a:rPr b="1" i="0" lang="en-US" sz="3800" u="none" cap="none" strike="noStrike">
                <a:latin typeface="Comic Sans MS"/>
                <a:ea typeface="Comic Sans MS"/>
                <a:cs typeface="Comic Sans MS"/>
                <a:sym typeface="Comic Sans MS"/>
              </a:rPr>
              <a:t>/ ver</a:t>
            </a:r>
            <a:r>
              <a:rPr b="1" i="0" lang="en-US" sz="3800" u="none" cap="none" strike="noStrike">
                <a:solidFill>
                  <a:srgbClr val="FFFF00"/>
                </a:solidFill>
                <a:latin typeface="Comic Sans MS"/>
                <a:ea typeface="Comic Sans MS"/>
                <a:cs typeface="Comic Sans MS"/>
                <a:sym typeface="Comic Sans MS"/>
              </a:rPr>
              <a:t>y</a:t>
            </a:r>
            <a:r>
              <a:rPr b="1" i="0" lang="en-US" sz="3800" u="none" cap="none" strike="noStrike">
                <a:latin typeface="Comic Sans MS"/>
                <a:ea typeface="Comic Sans MS"/>
                <a:cs typeface="Comic Sans MS"/>
                <a:sym typeface="Comic Sans MS"/>
              </a:rPr>
              <a:t>,</a:t>
            </a:r>
            <a:endParaRPr b="1" i="0" sz="3800" u="none" cap="none" strike="noStrike">
              <a:latin typeface="Comic Sans MS"/>
              <a:ea typeface="Comic Sans MS"/>
              <a:cs typeface="Comic Sans MS"/>
              <a:sym typeface="Comic Sans MS"/>
            </a:endParaRPr>
          </a:p>
          <a:p>
            <a:pPr indent="0" lvl="0" marL="0" marR="0" rtl="0" algn="ctr">
              <a:lnSpc>
                <a:spcPct val="115000"/>
              </a:lnSpc>
              <a:spcBef>
                <a:spcPts val="700"/>
              </a:spcBef>
              <a:spcAft>
                <a:spcPts val="0"/>
              </a:spcAft>
              <a:buClr>
                <a:srgbClr val="FF0000"/>
              </a:buClr>
              <a:buSzPts val="2600"/>
              <a:buFont typeface="Arial"/>
              <a:buNone/>
            </a:pPr>
            <a:r>
              <a:rPr b="1" i="0" lang="en-US" sz="3800" u="none" cap="none" strike="noStrike">
                <a:latin typeface="Comic Sans MS"/>
                <a:ea typeface="Comic Sans MS"/>
                <a:cs typeface="Comic Sans MS"/>
                <a:sym typeface="Comic Sans MS"/>
              </a:rPr>
              <a:t>  </a:t>
            </a:r>
            <a:endParaRPr b="1" i="0" sz="3800" u="none" cap="none" strike="noStrike">
              <a:latin typeface="Comic Sans MS"/>
              <a:ea typeface="Comic Sans MS"/>
              <a:cs typeface="Comic Sans MS"/>
              <a:sym typeface="Comic Sans MS"/>
            </a:endParaRPr>
          </a:p>
          <a:p>
            <a:pPr indent="0" lvl="0" marL="0" marR="0" rtl="0" algn="ctr">
              <a:lnSpc>
                <a:spcPct val="115000"/>
              </a:lnSpc>
              <a:spcBef>
                <a:spcPts val="700"/>
              </a:spcBef>
              <a:spcAft>
                <a:spcPts val="0"/>
              </a:spcAft>
              <a:buClr>
                <a:srgbClr val="FF0000"/>
              </a:buClr>
              <a:buSzPts val="2600"/>
              <a:buFont typeface="Arial"/>
              <a:buNone/>
            </a:pPr>
            <a:r>
              <a:rPr b="1" i="0" lang="en-US" sz="3800" u="none" cap="none" strike="noStrike">
                <a:solidFill>
                  <a:srgbClr val="FFFF00"/>
                </a:solidFill>
                <a:latin typeface="Comic Sans MS"/>
                <a:ea typeface="Comic Sans MS"/>
                <a:cs typeface="Comic Sans MS"/>
                <a:sym typeface="Comic Sans MS"/>
              </a:rPr>
              <a:t>ch</a:t>
            </a:r>
            <a:r>
              <a:rPr b="1" i="0" lang="en-US" sz="3800" u="none" cap="none" strike="noStrike">
                <a:latin typeface="Comic Sans MS"/>
                <a:ea typeface="Comic Sans MS"/>
                <a:cs typeface="Comic Sans MS"/>
                <a:sym typeface="Comic Sans MS"/>
              </a:rPr>
              <a:t>in / s</a:t>
            </a:r>
            <a:r>
              <a:rPr b="1" i="0" lang="en-US" sz="3800" u="none" cap="none" strike="noStrike">
                <a:solidFill>
                  <a:srgbClr val="FFFF00"/>
                </a:solidFill>
                <a:latin typeface="Comic Sans MS"/>
                <a:ea typeface="Comic Sans MS"/>
                <a:cs typeface="Comic Sans MS"/>
                <a:sym typeface="Comic Sans MS"/>
              </a:rPr>
              <a:t>ch</a:t>
            </a:r>
            <a:r>
              <a:rPr b="1" i="0" lang="en-US" sz="3800" u="none" cap="none" strike="noStrike">
                <a:latin typeface="Comic Sans MS"/>
                <a:ea typeface="Comic Sans MS"/>
                <a:cs typeface="Comic Sans MS"/>
                <a:sym typeface="Comic Sans MS"/>
              </a:rPr>
              <a:t>ool / </a:t>
            </a:r>
            <a:r>
              <a:rPr b="1" i="0" lang="en-US" sz="3800" u="none" cap="none" strike="noStrike">
                <a:solidFill>
                  <a:srgbClr val="FFFF00"/>
                </a:solidFill>
                <a:latin typeface="Comic Sans MS"/>
                <a:ea typeface="Comic Sans MS"/>
                <a:cs typeface="Comic Sans MS"/>
                <a:sym typeface="Comic Sans MS"/>
              </a:rPr>
              <a:t>ch</a:t>
            </a:r>
            <a:r>
              <a:rPr b="1" i="0" lang="en-US" sz="3800" u="none" cap="none" strike="noStrike">
                <a:latin typeface="Comic Sans MS"/>
                <a:ea typeface="Comic Sans MS"/>
                <a:cs typeface="Comic Sans MS"/>
                <a:sym typeface="Comic Sans MS"/>
              </a:rPr>
              <a:t>ef,</a:t>
            </a:r>
            <a:r>
              <a:rPr b="1" i="0" lang="en-US" sz="3800" u="none" cap="none" strike="noStrike">
                <a:solidFill>
                  <a:srgbClr val="FF0000"/>
                </a:solidFill>
                <a:latin typeface="Comic Sans MS"/>
                <a:ea typeface="Comic Sans MS"/>
                <a:cs typeface="Comic Sans MS"/>
                <a:sym typeface="Comic Sans MS"/>
              </a:rPr>
              <a:t> </a:t>
            </a:r>
            <a:endParaRPr b="1" i="0" sz="2600" u="none" cap="none" strike="noStrike">
              <a:solidFill>
                <a:schemeClr val="dk1"/>
              </a:solidFill>
              <a:latin typeface="Comic Sans MS"/>
              <a:ea typeface="Comic Sans MS"/>
              <a:cs typeface="Comic Sans MS"/>
              <a:sym typeface="Comic Sans MS"/>
            </a:endParaRPr>
          </a:p>
          <a:p>
            <a:pPr indent="-6350" lvl="0" marL="171450" marR="0" rtl="0" algn="l">
              <a:lnSpc>
                <a:spcPct val="90000"/>
              </a:lnSpc>
              <a:spcBef>
                <a:spcPts val="750"/>
              </a:spcBef>
              <a:spcAft>
                <a:spcPts val="0"/>
              </a:spcAft>
              <a:buClr>
                <a:schemeClr val="dk1"/>
              </a:buClr>
              <a:buSzPts val="2600"/>
              <a:buFont typeface="Arial"/>
              <a:buNone/>
            </a:pPr>
            <a:r>
              <a:t/>
            </a:r>
            <a:endParaRPr b="1" i="0" sz="26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0"/>
          <p:cNvSpPr txBox="1"/>
          <p:nvPr>
            <p:ph type="title"/>
          </p:nvPr>
        </p:nvSpPr>
        <p:spPr>
          <a:xfrm>
            <a:off x="250825" y="260350"/>
            <a:ext cx="8424862" cy="8651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Learning all the variations!</a:t>
            </a:r>
            <a:endParaRPr b="0" i="0" sz="3300" u="none" cap="none" strike="noStrike">
              <a:solidFill>
                <a:schemeClr val="dk1"/>
              </a:solidFill>
              <a:latin typeface="Calibri"/>
              <a:ea typeface="Calibri"/>
              <a:cs typeface="Calibri"/>
              <a:sym typeface="Calibri"/>
            </a:endParaRPr>
          </a:p>
        </p:txBody>
      </p:sp>
      <p:sp>
        <p:nvSpPr>
          <p:cNvPr id="273" name="Google Shape;273;p40"/>
          <p:cNvSpPr txBox="1"/>
          <p:nvPr>
            <p:ph idx="1" type="body"/>
          </p:nvPr>
        </p:nvSpPr>
        <p:spPr>
          <a:xfrm>
            <a:off x="539750" y="1128700"/>
            <a:ext cx="7836300" cy="108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omic Sans MS"/>
                <a:ea typeface="Comic Sans MS"/>
                <a:cs typeface="Comic Sans MS"/>
                <a:sym typeface="Comic Sans MS"/>
              </a:rPr>
              <a:t>Learning that the same phoneme /er/ can be represented in more than one way:</a:t>
            </a:r>
            <a:endParaRPr b="0" i="0" sz="2100" u="none" cap="none" strike="noStrike">
              <a:solidFill>
                <a:schemeClr val="dk1"/>
              </a:solidFill>
              <a:latin typeface="Calibri"/>
              <a:ea typeface="Calibri"/>
              <a:cs typeface="Calibri"/>
              <a:sym typeface="Calibri"/>
            </a:endParaRPr>
          </a:p>
        </p:txBody>
      </p:sp>
      <p:sp>
        <p:nvSpPr>
          <p:cNvPr id="274" name="Google Shape;274;p40"/>
          <p:cNvSpPr txBox="1"/>
          <p:nvPr/>
        </p:nvSpPr>
        <p:spPr>
          <a:xfrm>
            <a:off x="2792412" y="2365375"/>
            <a:ext cx="3095700" cy="3935400"/>
          </a:xfrm>
          <a:prstGeom prst="rect">
            <a:avLst/>
          </a:prstGeom>
          <a:noFill/>
          <a:ln>
            <a:noFill/>
          </a:ln>
        </p:spPr>
        <p:txBody>
          <a:bodyPr anchorCtr="0" anchor="ctr" bIns="45700" lIns="91425" spcFirstLastPara="1" rIns="91425" wrap="square" tIns="45700">
            <a:noAutofit/>
          </a:bodyPr>
          <a:lstStyle/>
          <a:p>
            <a:pPr indent="0" lvl="1" marL="457200" marR="0" rtl="0" algn="l">
              <a:lnSpc>
                <a:spcPct val="115000"/>
              </a:lnSpc>
              <a:spcBef>
                <a:spcPts val="0"/>
              </a:spcBef>
              <a:spcAft>
                <a:spcPts val="0"/>
              </a:spcAft>
              <a:buClr>
                <a:srgbClr val="A10043"/>
              </a:buClr>
              <a:buSzPts val="2800"/>
              <a:buFont typeface="Comic Sans MS"/>
              <a:buNone/>
            </a:pPr>
            <a:r>
              <a:rPr b="1" i="1" lang="en-US" sz="4800" u="none" cap="none" strike="noStrike">
                <a:solidFill>
                  <a:schemeClr val="dk1"/>
                </a:solidFill>
                <a:latin typeface="Comic Sans MS"/>
                <a:ea typeface="Comic Sans MS"/>
                <a:cs typeface="Comic Sans MS"/>
                <a:sym typeface="Comic Sans MS"/>
              </a:rPr>
              <a:t>b</a:t>
            </a:r>
            <a:r>
              <a:rPr b="1" i="1" lang="en-US" sz="4800" u="none" cap="none" strike="noStrike">
                <a:solidFill>
                  <a:srgbClr val="FF00FF"/>
                </a:solidFill>
                <a:latin typeface="Comic Sans MS"/>
                <a:ea typeface="Comic Sans MS"/>
                <a:cs typeface="Comic Sans MS"/>
                <a:sym typeface="Comic Sans MS"/>
              </a:rPr>
              <a:t>ur</a:t>
            </a:r>
            <a:r>
              <a:rPr b="1" i="1" lang="en-US" sz="4800" u="none" cap="none" strike="noStrike">
                <a:solidFill>
                  <a:schemeClr val="dk1"/>
                </a:solidFill>
                <a:latin typeface="Comic Sans MS"/>
                <a:ea typeface="Comic Sans MS"/>
                <a:cs typeface="Comic Sans MS"/>
                <a:sym typeface="Comic Sans MS"/>
              </a:rPr>
              <a:t>n</a:t>
            </a:r>
            <a:endParaRPr b="1" i="1" sz="4800" u="none" cap="none" strike="noStrike">
              <a:solidFill>
                <a:schemeClr val="dk1"/>
              </a:solidFill>
              <a:latin typeface="Comic Sans MS"/>
              <a:ea typeface="Comic Sans MS"/>
              <a:cs typeface="Comic Sans MS"/>
              <a:sym typeface="Comic Sans MS"/>
            </a:endParaRPr>
          </a:p>
          <a:p>
            <a:pPr indent="0" lvl="1" marL="457200" marR="0" rtl="0" algn="l">
              <a:lnSpc>
                <a:spcPct val="115000"/>
              </a:lnSpc>
              <a:spcBef>
                <a:spcPts val="0"/>
              </a:spcBef>
              <a:spcAft>
                <a:spcPts val="0"/>
              </a:spcAft>
              <a:buClr>
                <a:srgbClr val="A10043"/>
              </a:buClr>
              <a:buSzPts val="2800"/>
              <a:buFont typeface="Comic Sans MS"/>
              <a:buNone/>
            </a:pPr>
            <a:r>
              <a:rPr b="1" i="1" lang="en-US" sz="4800" u="none" cap="none" strike="noStrike">
                <a:solidFill>
                  <a:schemeClr val="dk1"/>
                </a:solidFill>
                <a:latin typeface="Comic Sans MS"/>
                <a:ea typeface="Comic Sans MS"/>
                <a:cs typeface="Comic Sans MS"/>
                <a:sym typeface="Comic Sans MS"/>
              </a:rPr>
              <a:t>f</a:t>
            </a:r>
            <a:r>
              <a:rPr b="1" i="1" lang="en-US" sz="4800" u="none" cap="none" strike="noStrike">
                <a:solidFill>
                  <a:srgbClr val="FF00FF"/>
                </a:solidFill>
                <a:latin typeface="Comic Sans MS"/>
                <a:ea typeface="Comic Sans MS"/>
                <a:cs typeface="Comic Sans MS"/>
                <a:sym typeface="Comic Sans MS"/>
              </a:rPr>
              <a:t>ir</a:t>
            </a:r>
            <a:r>
              <a:rPr b="1" i="1" lang="en-US" sz="4800" u="none" cap="none" strike="noStrike">
                <a:solidFill>
                  <a:schemeClr val="dk1"/>
                </a:solidFill>
                <a:latin typeface="Comic Sans MS"/>
                <a:ea typeface="Comic Sans MS"/>
                <a:cs typeface="Comic Sans MS"/>
                <a:sym typeface="Comic Sans MS"/>
              </a:rPr>
              <a:t>st</a:t>
            </a:r>
            <a:endParaRPr b="1" i="1" sz="4800" u="none" cap="none" strike="noStrike">
              <a:solidFill>
                <a:schemeClr val="dk1"/>
              </a:solidFill>
              <a:latin typeface="Comic Sans MS"/>
              <a:ea typeface="Comic Sans MS"/>
              <a:cs typeface="Comic Sans MS"/>
              <a:sym typeface="Comic Sans MS"/>
            </a:endParaRPr>
          </a:p>
          <a:p>
            <a:pPr indent="0" lvl="1" marL="457200" marR="0" rtl="0" algn="l">
              <a:lnSpc>
                <a:spcPct val="115000"/>
              </a:lnSpc>
              <a:spcBef>
                <a:spcPts val="0"/>
              </a:spcBef>
              <a:spcAft>
                <a:spcPts val="0"/>
              </a:spcAft>
              <a:buClr>
                <a:srgbClr val="A10043"/>
              </a:buClr>
              <a:buSzPts val="2800"/>
              <a:buFont typeface="Comic Sans MS"/>
              <a:buNone/>
            </a:pPr>
            <a:r>
              <a:rPr b="1" i="1" lang="en-US" sz="4800" u="none" cap="none" strike="noStrike">
                <a:solidFill>
                  <a:schemeClr val="dk1"/>
                </a:solidFill>
                <a:latin typeface="Comic Sans MS"/>
                <a:ea typeface="Comic Sans MS"/>
                <a:cs typeface="Comic Sans MS"/>
                <a:sym typeface="Comic Sans MS"/>
              </a:rPr>
              <a:t>t</a:t>
            </a:r>
            <a:r>
              <a:rPr b="1" i="1" lang="en-US" sz="4800" u="none" cap="none" strike="noStrike">
                <a:solidFill>
                  <a:srgbClr val="FF00FF"/>
                </a:solidFill>
                <a:latin typeface="Comic Sans MS"/>
                <a:ea typeface="Comic Sans MS"/>
                <a:cs typeface="Comic Sans MS"/>
                <a:sym typeface="Comic Sans MS"/>
              </a:rPr>
              <a:t>er</a:t>
            </a:r>
            <a:r>
              <a:rPr b="1" i="1" lang="en-US" sz="4800" u="none" cap="none" strike="noStrike">
                <a:solidFill>
                  <a:schemeClr val="dk1"/>
                </a:solidFill>
                <a:latin typeface="Comic Sans MS"/>
                <a:ea typeface="Comic Sans MS"/>
                <a:cs typeface="Comic Sans MS"/>
                <a:sym typeface="Comic Sans MS"/>
              </a:rPr>
              <a:t>m</a:t>
            </a:r>
            <a:endParaRPr b="1" i="1" sz="4800" u="none" cap="none" strike="noStrike">
              <a:solidFill>
                <a:schemeClr val="dk1"/>
              </a:solidFill>
              <a:latin typeface="Comic Sans MS"/>
              <a:ea typeface="Comic Sans MS"/>
              <a:cs typeface="Comic Sans MS"/>
              <a:sym typeface="Comic Sans MS"/>
            </a:endParaRPr>
          </a:p>
          <a:p>
            <a:pPr indent="0" lvl="1" marL="457200" marR="0" rtl="0" algn="l">
              <a:lnSpc>
                <a:spcPct val="115000"/>
              </a:lnSpc>
              <a:spcBef>
                <a:spcPts val="0"/>
              </a:spcBef>
              <a:spcAft>
                <a:spcPts val="0"/>
              </a:spcAft>
              <a:buClr>
                <a:srgbClr val="A10043"/>
              </a:buClr>
              <a:buSzPts val="2800"/>
              <a:buFont typeface="Comic Sans MS"/>
              <a:buNone/>
            </a:pPr>
            <a:r>
              <a:rPr b="1" i="1" lang="en-US" sz="4800" u="none" cap="none" strike="noStrike">
                <a:solidFill>
                  <a:schemeClr val="dk1"/>
                </a:solidFill>
                <a:latin typeface="Comic Sans MS"/>
                <a:ea typeface="Comic Sans MS"/>
                <a:cs typeface="Comic Sans MS"/>
                <a:sym typeface="Comic Sans MS"/>
              </a:rPr>
              <a:t>h</a:t>
            </a:r>
            <a:r>
              <a:rPr b="1" i="1" lang="en-US" sz="4800" u="none" cap="none" strike="noStrike">
                <a:solidFill>
                  <a:srgbClr val="FF00FF"/>
                </a:solidFill>
                <a:latin typeface="Comic Sans MS"/>
                <a:ea typeface="Comic Sans MS"/>
                <a:cs typeface="Comic Sans MS"/>
                <a:sym typeface="Comic Sans MS"/>
              </a:rPr>
              <a:t>ear</a:t>
            </a:r>
            <a:r>
              <a:rPr b="1" i="1" lang="en-US" sz="4800" u="none" cap="none" strike="noStrike">
                <a:solidFill>
                  <a:schemeClr val="dk1"/>
                </a:solidFill>
                <a:latin typeface="Comic Sans MS"/>
                <a:ea typeface="Comic Sans MS"/>
                <a:cs typeface="Comic Sans MS"/>
                <a:sym typeface="Comic Sans MS"/>
              </a:rPr>
              <a:t>d</a:t>
            </a:r>
            <a:endParaRPr b="0" i="0" sz="3400" u="none" cap="none" strike="noStrike">
              <a:solidFill>
                <a:schemeClr val="dk1"/>
              </a:solidFill>
              <a:latin typeface="Arial"/>
              <a:ea typeface="Arial"/>
              <a:cs typeface="Arial"/>
              <a:sym typeface="Arial"/>
            </a:endParaRPr>
          </a:p>
          <a:p>
            <a:pPr indent="0" lvl="1" marL="457200" marR="0" rtl="0" algn="l">
              <a:lnSpc>
                <a:spcPct val="115000"/>
              </a:lnSpc>
              <a:spcBef>
                <a:spcPts val="0"/>
              </a:spcBef>
              <a:spcAft>
                <a:spcPts val="0"/>
              </a:spcAft>
              <a:buClr>
                <a:srgbClr val="A10043"/>
              </a:buClr>
              <a:buSzPts val="2800"/>
              <a:buFont typeface="Comic Sans MS"/>
              <a:buNone/>
            </a:pPr>
            <a:r>
              <a:rPr b="1" i="1" lang="en-US" sz="4800" u="none" cap="none" strike="noStrike">
                <a:solidFill>
                  <a:schemeClr val="dk1"/>
                </a:solidFill>
                <a:latin typeface="Comic Sans MS"/>
                <a:ea typeface="Comic Sans MS"/>
                <a:cs typeface="Comic Sans MS"/>
                <a:sym typeface="Comic Sans MS"/>
              </a:rPr>
              <a:t>w</a:t>
            </a:r>
            <a:r>
              <a:rPr b="1" i="1" lang="en-US" sz="4800" u="none" cap="none" strike="noStrike">
                <a:solidFill>
                  <a:srgbClr val="FF00FF"/>
                </a:solidFill>
                <a:latin typeface="Comic Sans MS"/>
                <a:ea typeface="Comic Sans MS"/>
                <a:cs typeface="Comic Sans MS"/>
                <a:sym typeface="Comic Sans MS"/>
              </a:rPr>
              <a:t>or</a:t>
            </a:r>
            <a:r>
              <a:rPr b="1" i="1" lang="en-US" sz="4800" u="none" cap="none" strike="noStrike">
                <a:solidFill>
                  <a:schemeClr val="dk1"/>
                </a:solidFill>
                <a:latin typeface="Comic Sans MS"/>
                <a:ea typeface="Comic Sans MS"/>
                <a:cs typeface="Comic Sans MS"/>
                <a:sym typeface="Comic Sans MS"/>
              </a:rPr>
              <a:t>k</a:t>
            </a:r>
            <a:endParaRPr b="0" i="0" sz="3400" u="none" cap="none" strike="noStrike">
              <a:solidFill>
                <a:schemeClr val="dk1"/>
              </a:solidFill>
              <a:latin typeface="Arial"/>
              <a:ea typeface="Arial"/>
              <a:cs typeface="Arial"/>
              <a:sym typeface="Arial"/>
            </a:endParaRPr>
          </a:p>
        </p:txBody>
      </p:sp>
      <p:pic>
        <p:nvPicPr>
          <p:cNvPr descr="R:\Users\Glynis\Emma\School Logo 13.1.14.PNG" id="275" name="Google Shape;275;p40"/>
          <p:cNvPicPr preferRelativeResize="0"/>
          <p:nvPr/>
        </p:nvPicPr>
        <p:blipFill rotWithShape="1">
          <a:blip r:embed="rId3">
            <a:alphaModFix/>
          </a:blip>
          <a:srcRect b="0" l="0" r="0" t="0"/>
          <a:stretch/>
        </p:blipFill>
        <p:spPr>
          <a:xfrm>
            <a:off x="7629525" y="269875"/>
            <a:ext cx="1087437" cy="1158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idx="1" type="body"/>
          </p:nvPr>
        </p:nvSpPr>
        <p:spPr>
          <a:xfrm>
            <a:off x="2500293" y="2852725"/>
            <a:ext cx="5256300" cy="19701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70000"/>
              </a:lnSpc>
              <a:spcBef>
                <a:spcPts val="0"/>
              </a:spcBef>
              <a:spcAft>
                <a:spcPts val="0"/>
              </a:spcAft>
              <a:buClr>
                <a:schemeClr val="dk1"/>
              </a:buClr>
              <a:buSzPts val="1800"/>
              <a:buFont typeface="Arial"/>
              <a:buNone/>
            </a:pPr>
            <a:r>
              <a:rPr b="1" i="0" lang="en-US" sz="4000" u="none" cap="none" strike="noStrike">
                <a:solidFill>
                  <a:schemeClr val="dk1"/>
                </a:solidFill>
                <a:latin typeface="Comic Sans MS"/>
                <a:ea typeface="Comic Sans MS"/>
                <a:cs typeface="Comic Sans MS"/>
                <a:sym typeface="Comic Sans MS"/>
              </a:rPr>
              <a:t>m</a:t>
            </a:r>
            <a:r>
              <a:rPr b="1" i="0" lang="en-US" sz="4000" u="none" cap="none" strike="noStrike">
                <a:solidFill>
                  <a:srgbClr val="FFFF00"/>
                </a:solidFill>
                <a:latin typeface="Comic Sans MS"/>
                <a:ea typeface="Comic Sans MS"/>
                <a:cs typeface="Comic Sans MS"/>
                <a:sym typeface="Comic Sans MS"/>
              </a:rPr>
              <a:t>ea</a:t>
            </a:r>
            <a:r>
              <a:rPr b="1" i="0" lang="en-US" sz="4000" u="none" cap="none" strike="noStrike">
                <a:solidFill>
                  <a:schemeClr val="dk1"/>
                </a:solidFill>
                <a:latin typeface="Comic Sans MS"/>
                <a:ea typeface="Comic Sans MS"/>
                <a:cs typeface="Comic Sans MS"/>
                <a:sym typeface="Comic Sans MS"/>
              </a:rPr>
              <a:t>t		br</a:t>
            </a:r>
            <a:r>
              <a:rPr b="1" i="0" lang="en-US" sz="4000" u="none" cap="none" strike="noStrike">
                <a:solidFill>
                  <a:srgbClr val="FF00FF"/>
                </a:solidFill>
                <a:latin typeface="Comic Sans MS"/>
                <a:ea typeface="Comic Sans MS"/>
                <a:cs typeface="Comic Sans MS"/>
                <a:sym typeface="Comic Sans MS"/>
              </a:rPr>
              <a:t>ea</a:t>
            </a:r>
            <a:r>
              <a:rPr b="1" i="0" lang="en-US" sz="4000" u="none" cap="none" strike="noStrike">
                <a:solidFill>
                  <a:schemeClr val="dk1"/>
                </a:solidFill>
                <a:latin typeface="Comic Sans MS"/>
                <a:ea typeface="Comic Sans MS"/>
                <a:cs typeface="Comic Sans MS"/>
                <a:sym typeface="Comic Sans MS"/>
              </a:rPr>
              <a:t>d</a:t>
            </a:r>
            <a:endParaRPr b="0" i="0" sz="4300" u="none" cap="none" strike="noStrike">
              <a:solidFill>
                <a:schemeClr val="dk1"/>
              </a:solidFill>
              <a:latin typeface="Calibri"/>
              <a:ea typeface="Calibri"/>
              <a:cs typeface="Calibri"/>
              <a:sym typeface="Calibri"/>
            </a:endParaRPr>
          </a:p>
          <a:p>
            <a:pPr indent="-171450" lvl="0" marL="171450" marR="0" rtl="0" algn="l">
              <a:lnSpc>
                <a:spcPct val="70000"/>
              </a:lnSpc>
              <a:spcBef>
                <a:spcPts val="2160"/>
              </a:spcBef>
              <a:spcAft>
                <a:spcPts val="0"/>
              </a:spcAft>
              <a:buClr>
                <a:schemeClr val="dk1"/>
              </a:buClr>
              <a:buSzPts val="1800"/>
              <a:buFont typeface="Arial"/>
              <a:buNone/>
            </a:pPr>
            <a:r>
              <a:rPr b="1" i="0" lang="en-US" sz="4000" u="none" cap="none" strike="noStrike">
                <a:solidFill>
                  <a:schemeClr val="dk1"/>
                </a:solidFill>
                <a:latin typeface="Comic Sans MS"/>
                <a:ea typeface="Comic Sans MS"/>
                <a:cs typeface="Comic Sans MS"/>
                <a:sym typeface="Comic Sans MS"/>
              </a:rPr>
              <a:t>h</a:t>
            </a:r>
            <a:r>
              <a:rPr b="1" i="0" lang="en-US" sz="4000" u="none" cap="none" strike="noStrike">
                <a:solidFill>
                  <a:srgbClr val="FFFF00"/>
                </a:solidFill>
                <a:latin typeface="Comic Sans MS"/>
                <a:ea typeface="Comic Sans MS"/>
                <a:cs typeface="Comic Sans MS"/>
                <a:sym typeface="Comic Sans MS"/>
              </a:rPr>
              <a:t>e</a:t>
            </a:r>
            <a:r>
              <a:rPr b="1" i="0" lang="en-US" sz="4000" u="none" cap="none" strike="noStrike">
                <a:solidFill>
                  <a:srgbClr val="FF0066"/>
                </a:solidFill>
                <a:latin typeface="Comic Sans MS"/>
                <a:ea typeface="Comic Sans MS"/>
                <a:cs typeface="Comic Sans MS"/>
                <a:sym typeface="Comic Sans MS"/>
              </a:rPr>
              <a:t>		  </a:t>
            </a:r>
            <a:r>
              <a:rPr b="1" i="0" lang="en-US" sz="4000" u="none" cap="none" strike="noStrike">
                <a:solidFill>
                  <a:schemeClr val="dk1"/>
                </a:solidFill>
                <a:latin typeface="Comic Sans MS"/>
                <a:ea typeface="Comic Sans MS"/>
                <a:cs typeface="Comic Sans MS"/>
                <a:sym typeface="Comic Sans MS"/>
              </a:rPr>
              <a:t>b</a:t>
            </a:r>
            <a:r>
              <a:rPr b="1" i="0" lang="en-US" sz="4000" u="none" cap="none" strike="noStrike">
                <a:solidFill>
                  <a:srgbClr val="FF00FF"/>
                </a:solidFill>
                <a:latin typeface="Comic Sans MS"/>
                <a:ea typeface="Comic Sans MS"/>
                <a:cs typeface="Comic Sans MS"/>
                <a:sym typeface="Comic Sans MS"/>
              </a:rPr>
              <a:t>e</a:t>
            </a:r>
            <a:r>
              <a:rPr b="1" i="0" lang="en-US" sz="4000" u="none" cap="none" strike="noStrike">
                <a:solidFill>
                  <a:schemeClr val="dk1"/>
                </a:solidFill>
                <a:latin typeface="Comic Sans MS"/>
                <a:ea typeface="Comic Sans MS"/>
                <a:cs typeface="Comic Sans MS"/>
                <a:sym typeface="Comic Sans MS"/>
              </a:rPr>
              <a:t>d</a:t>
            </a:r>
            <a:endParaRPr b="0" i="0" sz="4300" u="none" cap="none" strike="noStrike">
              <a:solidFill>
                <a:schemeClr val="dk1"/>
              </a:solidFill>
              <a:latin typeface="Calibri"/>
              <a:ea typeface="Calibri"/>
              <a:cs typeface="Calibri"/>
              <a:sym typeface="Calibri"/>
            </a:endParaRPr>
          </a:p>
          <a:p>
            <a:pPr indent="-171450" lvl="0" marL="171450" marR="0" rtl="0" algn="l">
              <a:lnSpc>
                <a:spcPct val="70000"/>
              </a:lnSpc>
              <a:spcBef>
                <a:spcPts val="2160"/>
              </a:spcBef>
              <a:spcAft>
                <a:spcPts val="0"/>
              </a:spcAft>
              <a:buClr>
                <a:schemeClr val="dk1"/>
              </a:buClr>
              <a:buSzPts val="1800"/>
              <a:buFont typeface="Arial"/>
              <a:buNone/>
            </a:pPr>
            <a:r>
              <a:rPr b="1" i="0" lang="en-US" sz="4000" u="none" cap="none" strike="noStrike">
                <a:solidFill>
                  <a:schemeClr val="dk1"/>
                </a:solidFill>
                <a:latin typeface="Comic Sans MS"/>
                <a:ea typeface="Comic Sans MS"/>
                <a:cs typeface="Comic Sans MS"/>
                <a:sym typeface="Comic Sans MS"/>
              </a:rPr>
              <a:t>b</a:t>
            </a:r>
            <a:r>
              <a:rPr b="1" i="0" lang="en-US" sz="4000" u="none" cap="none" strike="noStrike">
                <a:solidFill>
                  <a:srgbClr val="FFFF00"/>
                </a:solidFill>
                <a:latin typeface="Comic Sans MS"/>
                <a:ea typeface="Comic Sans MS"/>
                <a:cs typeface="Comic Sans MS"/>
                <a:sym typeface="Comic Sans MS"/>
              </a:rPr>
              <a:t>ear	</a:t>
            </a:r>
            <a:r>
              <a:rPr b="1" i="0" lang="en-US" sz="4000" u="none" cap="none" strike="noStrike">
                <a:solidFill>
                  <a:srgbClr val="FF0066"/>
                </a:solidFill>
                <a:latin typeface="Comic Sans MS"/>
                <a:ea typeface="Comic Sans MS"/>
                <a:cs typeface="Comic Sans MS"/>
                <a:sym typeface="Comic Sans MS"/>
              </a:rPr>
              <a:t>	</a:t>
            </a:r>
            <a:r>
              <a:rPr b="1" i="0" lang="en-US" sz="4000" u="none" cap="none" strike="noStrike">
                <a:solidFill>
                  <a:schemeClr val="dk1"/>
                </a:solidFill>
                <a:latin typeface="Comic Sans MS"/>
                <a:ea typeface="Comic Sans MS"/>
                <a:cs typeface="Comic Sans MS"/>
                <a:sym typeface="Comic Sans MS"/>
              </a:rPr>
              <a:t>h</a:t>
            </a:r>
            <a:r>
              <a:rPr b="1" i="0" lang="en-US" sz="4000" u="none" cap="none" strike="noStrike">
                <a:solidFill>
                  <a:srgbClr val="FF00FF"/>
                </a:solidFill>
                <a:latin typeface="Comic Sans MS"/>
                <a:ea typeface="Comic Sans MS"/>
                <a:cs typeface="Comic Sans MS"/>
                <a:sym typeface="Comic Sans MS"/>
              </a:rPr>
              <a:t>ear</a:t>
            </a:r>
            <a:endParaRPr b="0" i="0" sz="4300" u="none" cap="none" strike="noStrike">
              <a:solidFill>
                <a:srgbClr val="FF00FF"/>
              </a:solidFill>
              <a:latin typeface="Calibri"/>
              <a:ea typeface="Calibri"/>
              <a:cs typeface="Calibri"/>
              <a:sym typeface="Calibri"/>
            </a:endParaRPr>
          </a:p>
          <a:p>
            <a:pPr indent="-171450" lvl="0" marL="171450" marR="0" rtl="0" algn="l">
              <a:lnSpc>
                <a:spcPct val="70000"/>
              </a:lnSpc>
              <a:spcBef>
                <a:spcPts val="2160"/>
              </a:spcBef>
              <a:spcAft>
                <a:spcPts val="0"/>
              </a:spcAft>
              <a:buClr>
                <a:schemeClr val="dk1"/>
              </a:buClr>
              <a:buSzPts val="1800"/>
              <a:buFont typeface="Arial"/>
              <a:buNone/>
            </a:pPr>
            <a:r>
              <a:rPr b="1" i="0" lang="en-US" sz="4000" u="none" cap="none" strike="noStrike">
                <a:solidFill>
                  <a:schemeClr val="dk1"/>
                </a:solidFill>
                <a:latin typeface="Comic Sans MS"/>
                <a:ea typeface="Comic Sans MS"/>
                <a:cs typeface="Comic Sans MS"/>
                <a:sym typeface="Comic Sans MS"/>
              </a:rPr>
              <a:t>c</a:t>
            </a:r>
            <a:r>
              <a:rPr b="1" i="0" lang="en-US" sz="4000" u="none" cap="none" strike="noStrike">
                <a:solidFill>
                  <a:srgbClr val="FFFF00"/>
                </a:solidFill>
                <a:latin typeface="Comic Sans MS"/>
                <a:ea typeface="Comic Sans MS"/>
                <a:cs typeface="Comic Sans MS"/>
                <a:sym typeface="Comic Sans MS"/>
              </a:rPr>
              <a:t>ow</a:t>
            </a:r>
            <a:r>
              <a:rPr b="1" i="0" lang="en-US" sz="4000" u="none" cap="none" strike="noStrike">
                <a:solidFill>
                  <a:srgbClr val="FF0066"/>
                </a:solidFill>
                <a:latin typeface="Comic Sans MS"/>
                <a:ea typeface="Comic Sans MS"/>
                <a:cs typeface="Comic Sans MS"/>
                <a:sym typeface="Comic Sans MS"/>
              </a:rPr>
              <a:t>		  </a:t>
            </a:r>
            <a:r>
              <a:rPr b="1" i="0" lang="en-US" sz="4000" u="none" cap="none" strike="noStrike">
                <a:solidFill>
                  <a:schemeClr val="dk1"/>
                </a:solidFill>
                <a:latin typeface="Comic Sans MS"/>
                <a:ea typeface="Comic Sans MS"/>
                <a:cs typeface="Comic Sans MS"/>
                <a:sym typeface="Comic Sans MS"/>
              </a:rPr>
              <a:t>l</a:t>
            </a:r>
            <a:r>
              <a:rPr b="1" i="0" lang="en-US" sz="4000" u="none" cap="none" strike="noStrike">
                <a:solidFill>
                  <a:srgbClr val="FF00FF"/>
                </a:solidFill>
                <a:latin typeface="Comic Sans MS"/>
                <a:ea typeface="Comic Sans MS"/>
                <a:cs typeface="Comic Sans MS"/>
                <a:sym typeface="Comic Sans MS"/>
              </a:rPr>
              <a:t>ow</a:t>
            </a:r>
            <a:endParaRPr b="0" i="0" sz="4300" u="none" cap="none" strike="noStrike">
              <a:solidFill>
                <a:srgbClr val="FF00FF"/>
              </a:solidFill>
              <a:latin typeface="Calibri"/>
              <a:ea typeface="Calibri"/>
              <a:cs typeface="Calibri"/>
              <a:sym typeface="Calibri"/>
            </a:endParaRPr>
          </a:p>
        </p:txBody>
      </p:sp>
      <p:sp>
        <p:nvSpPr>
          <p:cNvPr id="281" name="Google Shape;281;p41"/>
          <p:cNvSpPr txBox="1"/>
          <p:nvPr/>
        </p:nvSpPr>
        <p:spPr>
          <a:xfrm>
            <a:off x="395269" y="1341425"/>
            <a:ext cx="78108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omic Sans MS"/>
              <a:buNone/>
            </a:pPr>
            <a:r>
              <a:rPr b="1" i="0" lang="en-US" sz="2400" u="none" cap="none" strike="noStrike">
                <a:solidFill>
                  <a:schemeClr val="dk1"/>
                </a:solidFill>
                <a:latin typeface="Comic Sans MS"/>
                <a:ea typeface="Comic Sans MS"/>
                <a:cs typeface="Comic Sans MS"/>
                <a:sym typeface="Comic Sans MS"/>
              </a:rPr>
              <a:t>Learning that the same grapheme can represent more than one phoneme</a:t>
            </a:r>
            <a:r>
              <a:rPr b="0" i="0" lang="en-US" sz="1800" u="none" cap="none" strike="noStrike">
                <a:solidFill>
                  <a:schemeClr val="dk1"/>
                </a:solidFill>
                <a:latin typeface="Comic Sans MS"/>
                <a:ea typeface="Comic Sans MS"/>
                <a:cs typeface="Comic Sans MS"/>
                <a:sym typeface="Comic Sans MS"/>
              </a:rPr>
              <a:t>:</a:t>
            </a:r>
            <a:endParaRPr b="0" i="0" sz="1400" u="none" cap="none" strike="noStrike">
              <a:solidFill>
                <a:srgbClr val="000000"/>
              </a:solidFill>
              <a:latin typeface="Arial"/>
              <a:ea typeface="Arial"/>
              <a:cs typeface="Arial"/>
              <a:sym typeface="Arial"/>
            </a:endParaRPr>
          </a:p>
        </p:txBody>
      </p:sp>
      <p:sp>
        <p:nvSpPr>
          <p:cNvPr id="282" name="Google Shape;282;p41"/>
          <p:cNvSpPr txBox="1"/>
          <p:nvPr/>
        </p:nvSpPr>
        <p:spPr>
          <a:xfrm>
            <a:off x="327025" y="104775"/>
            <a:ext cx="8642400" cy="17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omic Sans MS"/>
              <a:buNone/>
            </a:pPr>
            <a:r>
              <a:t/>
            </a:r>
            <a:endParaRPr b="1" i="0" sz="2800" u="none" cap="none" strike="noStrike">
              <a:solidFill>
                <a:srgbClr val="A10043"/>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4000"/>
              <a:buFont typeface="Comic Sans MS"/>
              <a:buNone/>
            </a:pPr>
            <a:r>
              <a:rPr b="1" i="0" lang="en-US" sz="4000" u="none" cap="none" strike="noStrike">
                <a:solidFill>
                  <a:schemeClr val="dk1"/>
                </a:solidFill>
                <a:latin typeface="Comic Sans MS"/>
                <a:ea typeface="Comic Sans MS"/>
                <a:cs typeface="Comic Sans MS"/>
                <a:sym typeface="Comic Sans MS"/>
              </a:rPr>
              <a:t>Learning all the variations!</a:t>
            </a:r>
            <a:br>
              <a:rPr b="1" i="0" lang="en-US" sz="4000" u="none" cap="none" strike="noStrike">
                <a:solidFill>
                  <a:srgbClr val="A10043"/>
                </a:solidFill>
                <a:latin typeface="Comic Sans MS"/>
                <a:ea typeface="Comic Sans MS"/>
                <a:cs typeface="Comic Sans MS"/>
                <a:sym typeface="Comic Sans MS"/>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2"/>
          <p:cNvSpPr txBox="1"/>
          <p:nvPr>
            <p:ph type="title"/>
          </p:nvPr>
        </p:nvSpPr>
        <p:spPr>
          <a:xfrm>
            <a:off x="914400" y="152400"/>
            <a:ext cx="7650600" cy="1188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omic Sans MS"/>
              <a:buNone/>
            </a:pPr>
            <a:r>
              <a:t/>
            </a:r>
            <a:endParaRPr b="0" i="0" sz="4000" u="none" cap="none" strike="noStrike">
              <a:solidFill>
                <a:schemeClr val="dk1"/>
              </a:solidFill>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4000"/>
              <a:buFont typeface="Comic Sans MS"/>
              <a:buNone/>
            </a:pPr>
            <a:r>
              <a:t/>
            </a:r>
            <a:endParaRPr sz="40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4000"/>
              <a:buFont typeface="Comic Sans MS"/>
              <a:buNone/>
            </a:pPr>
            <a:r>
              <a:rPr lang="en-US" sz="4000">
                <a:latin typeface="Comic Sans MS"/>
                <a:ea typeface="Comic Sans MS"/>
                <a:cs typeface="Comic Sans MS"/>
                <a:sym typeface="Comic Sans MS"/>
              </a:rPr>
              <a:t>Spelling rules are taught </a:t>
            </a:r>
            <a:r>
              <a:rPr lang="en-US" sz="4000">
                <a:latin typeface="Comic Sans MS"/>
                <a:ea typeface="Comic Sans MS"/>
                <a:cs typeface="Comic Sans MS"/>
                <a:sym typeface="Comic Sans MS"/>
              </a:rPr>
              <a:t>alongside</a:t>
            </a:r>
            <a:r>
              <a:rPr lang="en-US" sz="4000">
                <a:latin typeface="Comic Sans MS"/>
                <a:ea typeface="Comic Sans MS"/>
                <a:cs typeface="Comic Sans MS"/>
                <a:sym typeface="Comic Sans MS"/>
              </a:rPr>
              <a:t> phonics in Year 1</a:t>
            </a:r>
            <a:endParaRPr sz="40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4000"/>
              <a:buFont typeface="Comic Sans MS"/>
              <a:buNone/>
            </a:pPr>
            <a:r>
              <a:t/>
            </a:r>
            <a:endParaRPr sz="40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4000"/>
              <a:buFont typeface="Comic Sans MS"/>
              <a:buNone/>
            </a:pPr>
            <a:r>
              <a:t/>
            </a:r>
            <a:endParaRPr sz="4000">
              <a:latin typeface="Comic Sans MS"/>
              <a:ea typeface="Comic Sans MS"/>
              <a:cs typeface="Comic Sans MS"/>
              <a:sym typeface="Comic Sans MS"/>
            </a:endParaRPr>
          </a:p>
        </p:txBody>
      </p:sp>
      <p:pic>
        <p:nvPicPr>
          <p:cNvPr descr="R:\Users\Glynis\Emma\School Logo 13.1.14.PNG" id="288" name="Google Shape;288;p42"/>
          <p:cNvPicPr preferRelativeResize="0"/>
          <p:nvPr/>
        </p:nvPicPr>
        <p:blipFill rotWithShape="1">
          <a:blip r:embed="rId3">
            <a:alphaModFix/>
          </a:blip>
          <a:srcRect b="0" l="0" r="0" t="0"/>
          <a:stretch/>
        </p:blipFill>
        <p:spPr>
          <a:xfrm>
            <a:off x="7930575" y="95812"/>
            <a:ext cx="1087437" cy="1158875"/>
          </a:xfrm>
          <a:prstGeom prst="rect">
            <a:avLst/>
          </a:prstGeom>
          <a:noFill/>
          <a:ln>
            <a:noFill/>
          </a:ln>
        </p:spPr>
      </p:pic>
      <p:pic>
        <p:nvPicPr>
          <p:cNvPr id="289" name="Google Shape;289;p42"/>
          <p:cNvPicPr preferRelativeResize="0"/>
          <p:nvPr/>
        </p:nvPicPr>
        <p:blipFill rotWithShape="1">
          <a:blip r:embed="rId4">
            <a:alphaModFix/>
          </a:blip>
          <a:srcRect b="0" l="0" r="0" t="0"/>
          <a:stretch/>
        </p:blipFill>
        <p:spPr>
          <a:xfrm>
            <a:off x="725925" y="1500400"/>
            <a:ext cx="7774149" cy="5044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3"/>
          <p:cNvPicPr preferRelativeResize="0"/>
          <p:nvPr/>
        </p:nvPicPr>
        <p:blipFill>
          <a:blip r:embed="rId3">
            <a:alphaModFix/>
          </a:blip>
          <a:stretch>
            <a:fillRect/>
          </a:stretch>
        </p:blipFill>
        <p:spPr>
          <a:xfrm>
            <a:off x="152400" y="457200"/>
            <a:ext cx="8839200" cy="57027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4"/>
          <p:cNvSpPr txBox="1"/>
          <p:nvPr>
            <p:ph type="title"/>
          </p:nvPr>
        </p:nvSpPr>
        <p:spPr>
          <a:xfrm>
            <a:off x="0" y="212725"/>
            <a:ext cx="9144000" cy="13257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sz="3600">
                <a:latin typeface="Comic Sans MS"/>
                <a:ea typeface="Comic Sans MS"/>
                <a:cs typeface="Comic Sans MS"/>
                <a:sym typeface="Comic Sans MS"/>
              </a:rPr>
              <a:t>Phonics is only part of reading, it unlocks the code of the written language. </a:t>
            </a:r>
            <a:endParaRPr sz="3600">
              <a:latin typeface="Comic Sans MS"/>
              <a:ea typeface="Comic Sans MS"/>
              <a:cs typeface="Comic Sans MS"/>
              <a:sym typeface="Comic Sans MS"/>
            </a:endParaRPr>
          </a:p>
        </p:txBody>
      </p:sp>
      <p:pic>
        <p:nvPicPr>
          <p:cNvPr id="302" name="Google Shape;302;p44"/>
          <p:cNvPicPr preferRelativeResize="0"/>
          <p:nvPr/>
        </p:nvPicPr>
        <p:blipFill>
          <a:blip r:embed="rId3">
            <a:alphaModFix/>
          </a:blip>
          <a:stretch>
            <a:fillRect/>
          </a:stretch>
        </p:blipFill>
        <p:spPr>
          <a:xfrm>
            <a:off x="381000" y="1754901"/>
            <a:ext cx="8376175" cy="2369025"/>
          </a:xfrm>
          <a:prstGeom prst="rect">
            <a:avLst/>
          </a:prstGeom>
          <a:noFill/>
          <a:ln>
            <a:noFill/>
          </a:ln>
        </p:spPr>
      </p:pic>
      <p:sp>
        <p:nvSpPr>
          <p:cNvPr id="303" name="Google Shape;303;p44"/>
          <p:cNvSpPr/>
          <p:nvPr/>
        </p:nvSpPr>
        <p:spPr>
          <a:xfrm>
            <a:off x="4218050" y="4201250"/>
            <a:ext cx="615000" cy="1400400"/>
          </a:xfrm>
          <a:prstGeom prst="up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4"/>
          <p:cNvSpPr txBox="1"/>
          <p:nvPr/>
        </p:nvSpPr>
        <p:spPr>
          <a:xfrm>
            <a:off x="4833050" y="4343400"/>
            <a:ext cx="4311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Comic Sans MS"/>
                <a:ea typeface="Comic Sans MS"/>
                <a:cs typeface="Comic Sans MS"/>
                <a:sym typeface="Comic Sans MS"/>
              </a:rPr>
              <a:t>When pupils read fluently, their cognitive resources can be redirected from focusing on decoding and onto comprehending the text. </a:t>
            </a:r>
            <a:endParaRPr sz="2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US" sz="3400">
                <a:solidFill>
                  <a:srgbClr val="FFFF00"/>
                </a:solidFill>
                <a:latin typeface="Comic Sans MS"/>
                <a:ea typeface="Comic Sans MS"/>
                <a:cs typeface="Comic Sans MS"/>
                <a:sym typeface="Comic Sans MS"/>
              </a:rPr>
              <a:t>60-90 words/min</a:t>
            </a:r>
            <a:endParaRPr sz="3400">
              <a:solidFill>
                <a:srgbClr val="FFFF00"/>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nvSpPr>
        <p:spPr>
          <a:xfrm>
            <a:off x="3904825" y="1447800"/>
            <a:ext cx="5248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Comic Sans MS"/>
                <a:ea typeface="Comic Sans MS"/>
                <a:cs typeface="Comic Sans MS"/>
                <a:sym typeface="Comic Sans MS"/>
              </a:rPr>
              <a:t>To read fluently, or well, we need a strong orthographic map. </a:t>
            </a:r>
            <a:endParaRPr sz="2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US" sz="2000">
                <a:solidFill>
                  <a:schemeClr val="dk1"/>
                </a:solidFill>
                <a:latin typeface="Comic Sans MS"/>
                <a:ea typeface="Comic Sans MS"/>
                <a:cs typeface="Comic Sans MS"/>
                <a:sym typeface="Comic Sans MS"/>
              </a:rPr>
              <a:t>Some children need up to 30 </a:t>
            </a:r>
            <a:r>
              <a:rPr lang="en-US" sz="2000">
                <a:solidFill>
                  <a:schemeClr val="dk1"/>
                </a:solidFill>
                <a:latin typeface="Comic Sans MS"/>
                <a:ea typeface="Comic Sans MS"/>
                <a:cs typeface="Comic Sans MS"/>
                <a:sym typeface="Comic Sans MS"/>
              </a:rPr>
              <a:t>exposures to a word before they don’t need to sound it out again.</a:t>
            </a:r>
            <a:endParaRPr sz="2000">
              <a:solidFill>
                <a:schemeClr val="dk1"/>
              </a:solidFill>
              <a:latin typeface="Comic Sans MS"/>
              <a:ea typeface="Comic Sans MS"/>
              <a:cs typeface="Comic Sans MS"/>
              <a:sym typeface="Comic Sans MS"/>
            </a:endParaRPr>
          </a:p>
        </p:txBody>
      </p:sp>
      <p:pic>
        <p:nvPicPr>
          <p:cNvPr id="311" name="Google Shape;311;p45"/>
          <p:cNvPicPr preferRelativeResize="0"/>
          <p:nvPr/>
        </p:nvPicPr>
        <p:blipFill rotWithShape="1">
          <a:blip r:embed="rId3">
            <a:alphaModFix/>
          </a:blip>
          <a:srcRect b="0" l="12755" r="0" t="0"/>
          <a:stretch/>
        </p:blipFill>
        <p:spPr>
          <a:xfrm>
            <a:off x="220050" y="1462975"/>
            <a:ext cx="3374649" cy="2031900"/>
          </a:xfrm>
          <a:prstGeom prst="rect">
            <a:avLst/>
          </a:prstGeom>
          <a:noFill/>
          <a:ln>
            <a:noFill/>
          </a:ln>
        </p:spPr>
      </p:pic>
      <p:sp>
        <p:nvSpPr>
          <p:cNvPr id="312" name="Google Shape;312;p45"/>
          <p:cNvSpPr txBox="1"/>
          <p:nvPr/>
        </p:nvSpPr>
        <p:spPr>
          <a:xfrm>
            <a:off x="9202900" y="3013350"/>
            <a:ext cx="4748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Comic Sans MS"/>
                <a:ea typeface="Comic Sans MS"/>
                <a:cs typeface="Comic Sans MS"/>
                <a:sym typeface="Comic Sans MS"/>
              </a:rPr>
              <a:t>1- read to decode, sounding out and blending words</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US">
                <a:solidFill>
                  <a:schemeClr val="dk1"/>
                </a:solidFill>
                <a:latin typeface="Comic Sans MS"/>
                <a:ea typeface="Comic Sans MS"/>
                <a:cs typeface="Comic Sans MS"/>
                <a:sym typeface="Comic Sans MS"/>
              </a:rPr>
              <a:t>2. read for </a:t>
            </a:r>
            <a:r>
              <a:rPr lang="en-US">
                <a:solidFill>
                  <a:schemeClr val="dk1"/>
                </a:solidFill>
                <a:latin typeface="Comic Sans MS"/>
                <a:ea typeface="Comic Sans MS"/>
                <a:cs typeface="Comic Sans MS"/>
                <a:sym typeface="Comic Sans MS"/>
              </a:rPr>
              <a:t>fluency</a:t>
            </a:r>
            <a:r>
              <a:rPr lang="en-US">
                <a:solidFill>
                  <a:schemeClr val="dk1"/>
                </a:solidFill>
                <a:latin typeface="Comic Sans MS"/>
                <a:ea typeface="Comic Sans MS"/>
                <a:cs typeface="Comic Sans MS"/>
                <a:sym typeface="Comic Sans MS"/>
              </a:rPr>
              <a:t>, re reading without sounding out</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US">
                <a:solidFill>
                  <a:schemeClr val="dk1"/>
                </a:solidFill>
                <a:latin typeface="Comic Sans MS"/>
                <a:ea typeface="Comic Sans MS"/>
                <a:cs typeface="Comic Sans MS"/>
                <a:sym typeface="Comic Sans MS"/>
              </a:rPr>
              <a:t>3- read with intonation and expression</a:t>
            </a:r>
            <a:endParaRPr>
              <a:solidFill>
                <a:schemeClr val="dk1"/>
              </a:solidFill>
              <a:latin typeface="Comic Sans MS"/>
              <a:ea typeface="Comic Sans MS"/>
              <a:cs typeface="Comic Sans MS"/>
              <a:sym typeface="Comic Sans MS"/>
            </a:endParaRPr>
          </a:p>
        </p:txBody>
      </p:sp>
      <p:sp>
        <p:nvSpPr>
          <p:cNvPr id="313" name="Google Shape;313;p45"/>
          <p:cNvSpPr txBox="1"/>
          <p:nvPr/>
        </p:nvSpPr>
        <p:spPr>
          <a:xfrm>
            <a:off x="220050" y="219350"/>
            <a:ext cx="9030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dk1"/>
                </a:solidFill>
                <a:latin typeface="Comic Sans MS"/>
                <a:ea typeface="Comic Sans MS"/>
                <a:cs typeface="Comic Sans MS"/>
                <a:sym typeface="Comic Sans MS"/>
              </a:rPr>
              <a:t>Fluency and helping at home</a:t>
            </a:r>
            <a:endParaRPr sz="4800">
              <a:solidFill>
                <a:schemeClr val="dk1"/>
              </a:solidFill>
              <a:latin typeface="Comic Sans MS"/>
              <a:ea typeface="Comic Sans MS"/>
              <a:cs typeface="Comic Sans MS"/>
              <a:sym typeface="Comic Sans MS"/>
            </a:endParaRPr>
          </a:p>
        </p:txBody>
      </p:sp>
      <p:sp>
        <p:nvSpPr>
          <p:cNvPr id="314" name="Google Shape;314;p45"/>
          <p:cNvSpPr txBox="1"/>
          <p:nvPr/>
        </p:nvSpPr>
        <p:spPr>
          <a:xfrm>
            <a:off x="-19500" y="3807175"/>
            <a:ext cx="92703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mic Sans MS"/>
                <a:ea typeface="Comic Sans MS"/>
                <a:cs typeface="Comic Sans MS"/>
                <a:sym typeface="Comic Sans MS"/>
              </a:rPr>
              <a:t>W</a:t>
            </a:r>
            <a:r>
              <a:rPr lang="en-US" sz="2400">
                <a:solidFill>
                  <a:schemeClr val="dk1"/>
                </a:solidFill>
                <a:latin typeface="Comic Sans MS"/>
                <a:ea typeface="Comic Sans MS"/>
                <a:cs typeface="Comic Sans MS"/>
                <a:sym typeface="Comic Sans MS"/>
              </a:rPr>
              <a:t>e need to read words many times to build fluency for reading.</a:t>
            </a:r>
            <a:endParaRPr sz="24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457200" lvl="0" marL="0" rtl="0" algn="l">
              <a:spcBef>
                <a:spcPts val="0"/>
              </a:spcBef>
              <a:spcAft>
                <a:spcPts val="0"/>
              </a:spcAft>
              <a:buNone/>
            </a:pPr>
            <a:r>
              <a:rPr lang="en-US" sz="2900">
                <a:solidFill>
                  <a:schemeClr val="dk1"/>
                </a:solidFill>
                <a:latin typeface="Comic Sans MS"/>
                <a:ea typeface="Comic Sans MS"/>
                <a:cs typeface="Comic Sans MS"/>
                <a:sym typeface="Comic Sans MS"/>
              </a:rPr>
              <a:t>1- decode the text</a:t>
            </a:r>
            <a:endParaRPr sz="2900">
              <a:solidFill>
                <a:schemeClr val="dk1"/>
              </a:solidFill>
              <a:latin typeface="Comic Sans MS"/>
              <a:ea typeface="Comic Sans MS"/>
              <a:cs typeface="Comic Sans MS"/>
              <a:sym typeface="Comic Sans MS"/>
            </a:endParaRPr>
          </a:p>
          <a:p>
            <a:pPr indent="457200" lvl="0" marL="0" rtl="0" algn="l">
              <a:spcBef>
                <a:spcPts val="0"/>
              </a:spcBef>
              <a:spcAft>
                <a:spcPts val="0"/>
              </a:spcAft>
              <a:buNone/>
            </a:pPr>
            <a:r>
              <a:rPr lang="en-US" sz="2900">
                <a:solidFill>
                  <a:schemeClr val="dk1"/>
                </a:solidFill>
                <a:latin typeface="Comic Sans MS"/>
                <a:ea typeface="Comic Sans MS"/>
                <a:cs typeface="Comic Sans MS"/>
                <a:sym typeface="Comic Sans MS"/>
              </a:rPr>
              <a:t>2- read for fluency</a:t>
            </a:r>
            <a:endParaRPr sz="2900">
              <a:solidFill>
                <a:schemeClr val="dk1"/>
              </a:solidFill>
              <a:latin typeface="Comic Sans MS"/>
              <a:ea typeface="Comic Sans MS"/>
              <a:cs typeface="Comic Sans MS"/>
              <a:sym typeface="Comic Sans MS"/>
            </a:endParaRPr>
          </a:p>
          <a:p>
            <a:pPr indent="457200" lvl="0" marL="0" rtl="0" algn="l">
              <a:spcBef>
                <a:spcPts val="0"/>
              </a:spcBef>
              <a:spcAft>
                <a:spcPts val="0"/>
              </a:spcAft>
              <a:buNone/>
            </a:pPr>
            <a:r>
              <a:rPr lang="en-US" sz="2900">
                <a:solidFill>
                  <a:schemeClr val="dk1"/>
                </a:solidFill>
                <a:latin typeface="Comic Sans MS"/>
                <a:ea typeface="Comic Sans MS"/>
                <a:cs typeface="Comic Sans MS"/>
                <a:sym typeface="Comic Sans MS"/>
              </a:rPr>
              <a:t>3- read with expression</a:t>
            </a:r>
            <a:endParaRPr sz="2900">
              <a:solidFill>
                <a:schemeClr val="dk1"/>
              </a:solidFill>
              <a:latin typeface="Comic Sans MS"/>
              <a:ea typeface="Comic Sans MS"/>
              <a:cs typeface="Comic Sans MS"/>
              <a:sym typeface="Comic Sans MS"/>
            </a:endParaRPr>
          </a:p>
        </p:txBody>
      </p:sp>
      <p:pic>
        <p:nvPicPr>
          <p:cNvPr id="315" name="Google Shape;315;p45" title="prosody.mp4">
            <a:hlinkClick r:id="rId4"/>
          </p:cNvPr>
          <p:cNvPicPr preferRelativeResize="0"/>
          <p:nvPr/>
        </p:nvPicPr>
        <p:blipFill>
          <a:blip r:embed="rId5">
            <a:alphaModFix/>
          </a:blip>
          <a:stretch>
            <a:fillRect/>
          </a:stretch>
        </p:blipFill>
        <p:spPr>
          <a:xfrm>
            <a:off x="5752525" y="4387525"/>
            <a:ext cx="3130325" cy="2347750"/>
          </a:xfrm>
          <a:prstGeom prst="rect">
            <a:avLst/>
          </a:prstGeom>
          <a:noFill/>
          <a:ln>
            <a:noFill/>
          </a:ln>
        </p:spPr>
      </p:pic>
      <p:sp>
        <p:nvSpPr>
          <p:cNvPr id="316" name="Google Shape;316;p45"/>
          <p:cNvSpPr txBox="1"/>
          <p:nvPr/>
        </p:nvSpPr>
        <p:spPr>
          <a:xfrm>
            <a:off x="2733825" y="6268400"/>
            <a:ext cx="5030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Comic Sans MS"/>
                <a:ea typeface="Comic Sans MS"/>
                <a:cs typeface="Comic Sans MS"/>
                <a:sym typeface="Comic Sans MS"/>
              </a:rPr>
              <a:t>Early Reading </a:t>
            </a:r>
            <a:r>
              <a:rPr b="1" lang="en-US" sz="2300">
                <a:latin typeface="Comic Sans MS"/>
                <a:ea typeface="Comic Sans MS"/>
                <a:cs typeface="Comic Sans MS"/>
                <a:sym typeface="Comic Sans MS"/>
              </a:rPr>
              <a:t>video</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400050" y="212725"/>
            <a:ext cx="82317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600">
                <a:latin typeface="Comic Sans MS"/>
                <a:ea typeface="Comic Sans MS"/>
                <a:cs typeface="Comic Sans MS"/>
                <a:sym typeface="Comic Sans MS"/>
              </a:rPr>
              <a:t>Your support is critical</a:t>
            </a:r>
            <a:endParaRPr b="1" sz="4600">
              <a:latin typeface="Comic Sans MS"/>
              <a:ea typeface="Comic Sans MS"/>
              <a:cs typeface="Comic Sans MS"/>
              <a:sym typeface="Comic Sans MS"/>
            </a:endParaRPr>
          </a:p>
        </p:txBody>
      </p:sp>
      <p:sp>
        <p:nvSpPr>
          <p:cNvPr id="323" name="Google Shape;323;p46"/>
          <p:cNvSpPr txBox="1"/>
          <p:nvPr>
            <p:ph idx="1" type="body"/>
          </p:nvPr>
        </p:nvSpPr>
        <p:spPr>
          <a:xfrm>
            <a:off x="261750" y="1659600"/>
            <a:ext cx="8716500" cy="4974300"/>
          </a:xfrm>
          <a:prstGeom prst="rect">
            <a:avLst/>
          </a:prstGeom>
        </p:spPr>
        <p:txBody>
          <a:bodyPr anchorCtr="0" anchor="t" bIns="45700" lIns="91425" spcFirstLastPara="1" rIns="91425" wrap="square" tIns="45700">
            <a:noAutofit/>
          </a:bodyPr>
          <a:lstStyle/>
          <a:p>
            <a:pPr indent="-431800" lvl="0" marL="457200" rtl="0" algn="l">
              <a:spcBef>
                <a:spcPts val="750"/>
              </a:spcBef>
              <a:spcAft>
                <a:spcPts val="0"/>
              </a:spcAft>
              <a:buSzPts val="3200"/>
              <a:buFont typeface="Comic Sans MS"/>
              <a:buChar char="•"/>
            </a:pPr>
            <a:r>
              <a:rPr lang="en-US" sz="3200">
                <a:latin typeface="Comic Sans MS"/>
                <a:ea typeface="Comic Sans MS"/>
                <a:cs typeface="Comic Sans MS"/>
                <a:sym typeface="Comic Sans MS"/>
              </a:rPr>
              <a:t>Only 1 in 3 children are read a bedtime story night</a:t>
            </a:r>
            <a:endParaRPr sz="3200">
              <a:latin typeface="Comic Sans MS"/>
              <a:ea typeface="Comic Sans MS"/>
              <a:cs typeface="Comic Sans MS"/>
              <a:sym typeface="Comic Sans MS"/>
            </a:endParaRPr>
          </a:p>
          <a:p>
            <a:pPr indent="0" lvl="0" marL="457200" rtl="0" algn="l">
              <a:spcBef>
                <a:spcPts val="750"/>
              </a:spcBef>
              <a:spcAft>
                <a:spcPts val="0"/>
              </a:spcAft>
              <a:buNone/>
            </a:pPr>
            <a:r>
              <a:t/>
            </a:r>
            <a:endParaRPr sz="3200">
              <a:latin typeface="Comic Sans MS"/>
              <a:ea typeface="Comic Sans MS"/>
              <a:cs typeface="Comic Sans MS"/>
              <a:sym typeface="Comic Sans MS"/>
            </a:endParaRPr>
          </a:p>
          <a:p>
            <a:pPr indent="-431800" lvl="0" marL="457200" rtl="0" algn="l">
              <a:spcBef>
                <a:spcPts val="750"/>
              </a:spcBef>
              <a:spcAft>
                <a:spcPts val="0"/>
              </a:spcAft>
              <a:buSzPts val="3200"/>
              <a:buFont typeface="Comic Sans MS"/>
              <a:buChar char="•"/>
            </a:pPr>
            <a:r>
              <a:rPr lang="en-US" sz="3200">
                <a:latin typeface="Comic Sans MS"/>
                <a:ea typeface="Comic Sans MS"/>
                <a:cs typeface="Comic Sans MS"/>
                <a:sym typeface="Comic Sans MS"/>
              </a:rPr>
              <a:t>Reading a bedtime story every night to your child improves their outcomes.</a:t>
            </a:r>
            <a:endParaRPr sz="3200">
              <a:latin typeface="Comic Sans MS"/>
              <a:ea typeface="Comic Sans MS"/>
              <a:cs typeface="Comic Sans MS"/>
              <a:sym typeface="Comic Sans MS"/>
            </a:endParaRPr>
          </a:p>
          <a:p>
            <a:pPr indent="0" lvl="0" marL="457200" rtl="0" algn="l">
              <a:spcBef>
                <a:spcPts val="750"/>
              </a:spcBef>
              <a:spcAft>
                <a:spcPts val="0"/>
              </a:spcAft>
              <a:buNone/>
            </a:pPr>
            <a:r>
              <a:rPr lang="en-US" sz="3200">
                <a:latin typeface="Comic Sans MS"/>
                <a:ea typeface="Comic Sans MS"/>
                <a:cs typeface="Comic Sans MS"/>
                <a:sym typeface="Comic Sans MS"/>
              </a:rPr>
              <a:t> </a:t>
            </a:r>
            <a:endParaRPr sz="3200">
              <a:latin typeface="Comic Sans MS"/>
              <a:ea typeface="Comic Sans MS"/>
              <a:cs typeface="Comic Sans MS"/>
              <a:sym typeface="Comic Sans MS"/>
            </a:endParaRPr>
          </a:p>
          <a:p>
            <a:pPr indent="-431800" lvl="0" marL="457200" rtl="0" algn="l">
              <a:spcBef>
                <a:spcPts val="750"/>
              </a:spcBef>
              <a:spcAft>
                <a:spcPts val="0"/>
              </a:spcAft>
              <a:buSzPts val="3200"/>
              <a:buFont typeface="Comic Sans MS"/>
              <a:buChar char="•"/>
            </a:pPr>
            <a:r>
              <a:rPr lang="en-US" sz="3200">
                <a:latin typeface="Comic Sans MS"/>
                <a:ea typeface="Comic Sans MS"/>
                <a:cs typeface="Comic Sans MS"/>
                <a:sym typeface="Comic Sans MS"/>
              </a:rPr>
              <a:t>If your child views themselves as a ‘good reader’ when they leave Primary School they are more likely to earn a higher salary in their 40s.</a:t>
            </a:r>
            <a:endParaRPr sz="32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152400" y="457200"/>
            <a:ext cx="8839200" cy="57027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7"/>
          <p:cNvSpPr txBox="1"/>
          <p:nvPr>
            <p:ph type="title"/>
          </p:nvPr>
        </p:nvSpPr>
        <p:spPr>
          <a:xfrm>
            <a:off x="628650" y="365125"/>
            <a:ext cx="307975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omic Sans MS"/>
              <a:buNone/>
            </a:pPr>
            <a:r>
              <a:rPr b="0" i="0" lang="en-US" sz="3300" u="none" cap="none" strike="noStrike">
                <a:solidFill>
                  <a:schemeClr val="dk1"/>
                </a:solidFill>
                <a:latin typeface="Comic Sans MS"/>
                <a:ea typeface="Comic Sans MS"/>
                <a:cs typeface="Comic Sans MS"/>
                <a:sym typeface="Comic Sans MS"/>
              </a:rPr>
              <a:t>At home</a:t>
            </a:r>
            <a:br>
              <a:rPr b="0" i="0" lang="en-US" sz="3300" u="none" cap="none" strike="noStrike">
                <a:solidFill>
                  <a:schemeClr val="dk1"/>
                </a:solidFill>
                <a:latin typeface="Comic Sans MS"/>
                <a:ea typeface="Comic Sans MS"/>
                <a:cs typeface="Comic Sans MS"/>
                <a:sym typeface="Comic Sans MS"/>
              </a:rPr>
            </a:br>
            <a:endParaRPr b="0" i="0" sz="3300" u="none" cap="none" strike="noStrike">
              <a:solidFill>
                <a:schemeClr val="dk1"/>
              </a:solidFill>
              <a:latin typeface="Calibri"/>
              <a:ea typeface="Calibri"/>
              <a:cs typeface="Calibri"/>
              <a:sym typeface="Calibri"/>
            </a:endParaRPr>
          </a:p>
        </p:txBody>
      </p:sp>
      <p:sp>
        <p:nvSpPr>
          <p:cNvPr id="329" name="Google Shape;329;p47"/>
          <p:cNvSpPr txBox="1"/>
          <p:nvPr>
            <p:ph idx="1" type="body"/>
          </p:nvPr>
        </p:nvSpPr>
        <p:spPr>
          <a:xfrm>
            <a:off x="281075" y="1125525"/>
            <a:ext cx="8694300" cy="4824300"/>
          </a:xfrm>
          <a:prstGeom prst="rect">
            <a:avLst/>
          </a:prstGeom>
          <a:noFill/>
          <a:ln>
            <a:noFill/>
          </a:ln>
        </p:spPr>
        <p:txBody>
          <a:bodyPr anchorCtr="0" anchor="t" bIns="45700" lIns="91425" spcFirstLastPara="1" rIns="91425" wrap="square" tIns="45700">
            <a:noAutofit/>
          </a:bodyPr>
          <a:lstStyle/>
          <a:p>
            <a:pPr indent="-19050" lvl="0" marL="17145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46050" lvl="0" marL="171450" marR="0" rtl="0" algn="l">
              <a:lnSpc>
                <a:spcPct val="90000"/>
              </a:lnSpc>
              <a:spcBef>
                <a:spcPts val="700"/>
              </a:spcBef>
              <a:spcAft>
                <a:spcPts val="0"/>
              </a:spcAft>
              <a:buClr>
                <a:schemeClr val="dk1"/>
              </a:buClr>
              <a:buSzPts val="2000"/>
              <a:buFont typeface="Arial"/>
              <a:buChar char="•"/>
            </a:pPr>
            <a:r>
              <a:rPr b="0" i="0" lang="en-US" sz="2000" u="none" cap="none" strike="noStrike">
                <a:solidFill>
                  <a:schemeClr val="dk1"/>
                </a:solidFill>
                <a:latin typeface="Comic Sans MS"/>
                <a:ea typeface="Comic Sans MS"/>
                <a:cs typeface="Comic Sans MS"/>
                <a:sym typeface="Comic Sans MS"/>
              </a:rPr>
              <a:t>Read regularly – not just the books from school, Oxford Owl, books from the library and from their own book boxes. We recommend 10 minutes each day, whether it</a:t>
            </a:r>
            <a:r>
              <a:rPr lang="en-US" sz="2000">
                <a:latin typeface="Comic Sans MS"/>
                <a:ea typeface="Comic Sans MS"/>
                <a:cs typeface="Comic Sans MS"/>
                <a:sym typeface="Comic Sans MS"/>
              </a:rPr>
              <a:t>’</a:t>
            </a:r>
            <a:r>
              <a:rPr b="0" i="0" lang="en-US" sz="2000" u="none" cap="none" strike="noStrike">
                <a:solidFill>
                  <a:schemeClr val="dk1"/>
                </a:solidFill>
                <a:latin typeface="Comic Sans MS"/>
                <a:ea typeface="Comic Sans MS"/>
                <a:cs typeface="Comic Sans MS"/>
                <a:sym typeface="Comic Sans MS"/>
              </a:rPr>
              <a:t>s you or them reading. </a:t>
            </a:r>
            <a:endParaRPr b="0" i="0" sz="2000" u="none" cap="none" strike="noStrike">
              <a:solidFill>
                <a:schemeClr val="dk1"/>
              </a:solidFill>
              <a:latin typeface="Calibri"/>
              <a:ea typeface="Calibri"/>
              <a:cs typeface="Calibri"/>
              <a:sym typeface="Calibri"/>
            </a:endParaRPr>
          </a:p>
          <a:p>
            <a:pPr indent="-146050" lvl="0" marL="171450" marR="0" rtl="0" algn="l">
              <a:lnSpc>
                <a:spcPct val="90000"/>
              </a:lnSpc>
              <a:spcBef>
                <a:spcPts val="700"/>
              </a:spcBef>
              <a:spcAft>
                <a:spcPts val="0"/>
              </a:spcAft>
              <a:buClr>
                <a:schemeClr val="dk1"/>
              </a:buClr>
              <a:buSzPts val="2000"/>
              <a:buFont typeface="Arial"/>
              <a:buChar char="•"/>
            </a:pPr>
            <a:r>
              <a:rPr b="0" i="0" lang="en-US" sz="2000" u="none" cap="none" strike="noStrike">
                <a:solidFill>
                  <a:schemeClr val="dk1"/>
                </a:solidFill>
                <a:latin typeface="Comic Sans MS"/>
                <a:ea typeface="Comic Sans MS"/>
                <a:cs typeface="Comic Sans MS"/>
                <a:sym typeface="Comic Sans MS"/>
              </a:rPr>
              <a:t>Help your child practise their phonemes. Encourage the ‘soft sounds’ </a:t>
            </a:r>
            <a:endParaRPr b="0" i="0" sz="2000" u="none" cap="none" strike="noStrike">
              <a:solidFill>
                <a:schemeClr val="dk1"/>
              </a:solidFill>
              <a:latin typeface="Calibri"/>
              <a:ea typeface="Calibri"/>
              <a:cs typeface="Calibri"/>
              <a:sym typeface="Calibri"/>
            </a:endParaRPr>
          </a:p>
          <a:p>
            <a:pPr indent="-146050" lvl="0" marL="171450" marR="0" rtl="0" algn="l">
              <a:lnSpc>
                <a:spcPct val="90000"/>
              </a:lnSpc>
              <a:spcBef>
                <a:spcPts val="700"/>
              </a:spcBef>
              <a:spcAft>
                <a:spcPts val="0"/>
              </a:spcAft>
              <a:buClr>
                <a:schemeClr val="dk1"/>
              </a:buClr>
              <a:buSzPts val="2000"/>
              <a:buFont typeface="Arial"/>
              <a:buChar char="•"/>
            </a:pPr>
            <a:r>
              <a:rPr b="0" i="0" lang="en-US" sz="2000" u="none" cap="none" strike="noStrike">
                <a:solidFill>
                  <a:schemeClr val="dk1"/>
                </a:solidFill>
                <a:latin typeface="Comic Sans MS"/>
                <a:ea typeface="Comic Sans MS"/>
                <a:cs typeface="Comic Sans MS"/>
                <a:sym typeface="Comic Sans MS"/>
              </a:rPr>
              <a:t>Play games in the car – what sound does that start with? Can we segment and blend the word? </a:t>
            </a:r>
            <a:endParaRPr b="0" i="0" sz="2000" u="none" cap="none" strike="noStrike">
              <a:solidFill>
                <a:schemeClr val="dk1"/>
              </a:solidFill>
              <a:latin typeface="Comic Sans MS"/>
              <a:ea typeface="Comic Sans MS"/>
              <a:cs typeface="Comic Sans MS"/>
              <a:sym typeface="Comic Sans MS"/>
            </a:endParaRPr>
          </a:p>
          <a:p>
            <a:pPr indent="-146050" lvl="0" marL="171450" marR="0" rtl="0" algn="l">
              <a:lnSpc>
                <a:spcPct val="90000"/>
              </a:lnSpc>
              <a:spcBef>
                <a:spcPts val="700"/>
              </a:spcBef>
              <a:spcAft>
                <a:spcPts val="0"/>
              </a:spcAft>
              <a:buClr>
                <a:schemeClr val="dk1"/>
              </a:buClr>
              <a:buSzPts val="2000"/>
              <a:buFont typeface="Comic Sans MS"/>
              <a:buChar char="•"/>
            </a:pPr>
            <a:r>
              <a:rPr lang="en-US" sz="2000">
                <a:latin typeface="Comic Sans MS"/>
                <a:ea typeface="Comic Sans MS"/>
                <a:cs typeface="Comic Sans MS"/>
                <a:sym typeface="Comic Sans MS"/>
              </a:rPr>
              <a:t>Pairs - matching words to picture cards.</a:t>
            </a:r>
            <a:endParaRPr sz="2000">
              <a:latin typeface="Comic Sans MS"/>
              <a:ea typeface="Comic Sans MS"/>
              <a:cs typeface="Comic Sans MS"/>
              <a:sym typeface="Comic Sans MS"/>
            </a:endParaRPr>
          </a:p>
          <a:p>
            <a:pPr indent="-146050" lvl="0" marL="171450" marR="0" rtl="0" algn="l">
              <a:lnSpc>
                <a:spcPct val="90000"/>
              </a:lnSpc>
              <a:spcBef>
                <a:spcPts val="700"/>
              </a:spcBef>
              <a:spcAft>
                <a:spcPts val="0"/>
              </a:spcAft>
              <a:buClr>
                <a:schemeClr val="dk1"/>
              </a:buClr>
              <a:buSzPts val="2000"/>
              <a:buFont typeface="Comic Sans MS"/>
              <a:buChar char="•"/>
            </a:pPr>
            <a:r>
              <a:rPr lang="en-US" sz="2000">
                <a:latin typeface="Comic Sans MS"/>
                <a:ea typeface="Comic Sans MS"/>
                <a:cs typeface="Comic Sans MS"/>
                <a:sym typeface="Comic Sans MS"/>
              </a:rPr>
              <a:t>Magnetic letters / Flour / Glitter words</a:t>
            </a:r>
            <a:endParaRPr sz="2000">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i="0" lang="en-US" sz="2000" u="none" cap="none" strike="noStrike">
                <a:solidFill>
                  <a:schemeClr val="dk1"/>
                </a:solidFill>
                <a:latin typeface="Comic Sans MS"/>
                <a:ea typeface="Comic Sans MS"/>
                <a:cs typeface="Comic Sans MS"/>
                <a:sym typeface="Comic Sans MS"/>
              </a:rPr>
              <a:t> </a:t>
            </a:r>
            <a:r>
              <a:rPr b="1" i="0" lang="en-US" sz="2000" u="sng" cap="none" strike="noStrike">
                <a:solidFill>
                  <a:schemeClr val="hlink"/>
                </a:solidFill>
                <a:latin typeface="Comic Sans MS"/>
                <a:ea typeface="Comic Sans MS"/>
                <a:cs typeface="Comic Sans MS"/>
                <a:sym typeface="Comic Sans MS"/>
                <a:hlinkClick r:id="rId3"/>
              </a:rPr>
              <a:t>https://www.phonicsplay.co.uk/member-only/Phase3Menu.htm</a:t>
            </a:r>
            <a:endParaRPr/>
          </a:p>
          <a:p>
            <a:pPr indent="-171450" lvl="0" marL="171450" marR="0" rtl="0" algn="l">
              <a:lnSpc>
                <a:spcPct val="90000"/>
              </a:lnSpc>
              <a:spcBef>
                <a:spcPts val="700"/>
              </a:spcBef>
              <a:spcAft>
                <a:spcPts val="0"/>
              </a:spcAft>
              <a:buClr>
                <a:schemeClr val="dk1"/>
              </a:buClr>
              <a:buSzPts val="2400"/>
              <a:buFont typeface="Arial"/>
              <a:buNone/>
            </a:pPr>
            <a:r>
              <a:rPr b="1" i="0" lang="en-US" sz="2000" u="sng" cap="none" strike="noStrike">
                <a:solidFill>
                  <a:schemeClr val="hlink"/>
                </a:solidFill>
                <a:latin typeface="Calibri"/>
                <a:ea typeface="Calibri"/>
                <a:cs typeface="Calibri"/>
                <a:sym typeface="Calibri"/>
                <a:hlinkClick r:id="rId4"/>
              </a:rPr>
              <a:t>www.letters-and-sounds.com</a:t>
            </a:r>
            <a:r>
              <a:rPr b="1" i="0" lang="en-US" sz="2000" u="none" cap="none" strike="noStrike">
                <a:solidFill>
                  <a:schemeClr val="dk1"/>
                </a:solidFill>
                <a:latin typeface="Comic Sans MS"/>
                <a:ea typeface="Comic Sans MS"/>
                <a:cs typeface="Comic Sans MS"/>
                <a:sym typeface="Comic Sans MS"/>
              </a:rPr>
              <a:t> </a:t>
            </a:r>
            <a:endParaRPr b="1" i="0" sz="20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i="0" lang="en-US" sz="1800" u="sng" cap="none" strike="noStrike">
                <a:solidFill>
                  <a:schemeClr val="hlink"/>
                </a:solidFill>
                <a:latin typeface="Comic Sans MS"/>
                <a:ea typeface="Comic Sans MS"/>
                <a:cs typeface="Comic Sans MS"/>
                <a:sym typeface="Comic Sans MS"/>
                <a:hlinkClick r:id="rId5"/>
              </a:rPr>
              <a:t>https://www.oxfordowl.co.uk/welcome-back/for-home/reading-owl/advice-for-parents</a:t>
            </a:r>
            <a:endParaRPr b="1" i="0" sz="1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rPr b="1" i="0" lang="en-US" sz="1800" u="sng" cap="none" strike="noStrike">
                <a:solidFill>
                  <a:schemeClr val="hlink"/>
                </a:solidFill>
                <a:latin typeface="Comic Sans MS"/>
                <a:ea typeface="Comic Sans MS"/>
                <a:cs typeface="Comic Sans MS"/>
                <a:sym typeface="Comic Sans MS"/>
                <a:hlinkClick r:id="rId6"/>
              </a:rPr>
              <a:t>https://www.youtube.com/watch?v=EYx1CyDMZSc</a:t>
            </a:r>
            <a:endParaRPr b="1" i="0" sz="1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b="1" i="0" sz="1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b="1" i="0" sz="1800" u="none" cap="none" strike="noStrike">
              <a:solidFill>
                <a:schemeClr val="dk1"/>
              </a:solidFill>
              <a:latin typeface="Comic Sans MS"/>
              <a:ea typeface="Comic Sans MS"/>
              <a:cs typeface="Comic Sans MS"/>
              <a:sym typeface="Comic Sans MS"/>
            </a:endParaRPr>
          </a:p>
          <a:p>
            <a:pPr indent="-171450" lvl="0" marL="171450" marR="0" rtl="0" algn="l">
              <a:lnSpc>
                <a:spcPct val="90000"/>
              </a:lnSpc>
              <a:spcBef>
                <a:spcPts val="700"/>
              </a:spcBef>
              <a:spcAft>
                <a:spcPts val="0"/>
              </a:spcAft>
              <a:buClr>
                <a:schemeClr val="dk1"/>
              </a:buClr>
              <a:buSzPts val="2400"/>
              <a:buFont typeface="Arial"/>
              <a:buNone/>
            </a:pPr>
            <a:r>
              <a:t/>
            </a:r>
            <a:endParaRPr b="1" i="0" sz="2400" u="none" cap="none" strike="noStrike">
              <a:solidFill>
                <a:schemeClr val="dk1"/>
              </a:solidFill>
              <a:latin typeface="Comic Sans MS"/>
              <a:ea typeface="Comic Sans MS"/>
              <a:cs typeface="Comic Sans MS"/>
              <a:sym typeface="Comic Sans MS"/>
            </a:endParaRPr>
          </a:p>
          <a:p>
            <a:pPr indent="-19050" lvl="0" marL="171450" marR="0" rtl="0" algn="l">
              <a:lnSpc>
                <a:spcPct val="90000"/>
              </a:lnSpc>
              <a:spcBef>
                <a:spcPts val="7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 lvl="0" marL="171450" marR="0" rtl="0" algn="l">
              <a:lnSpc>
                <a:spcPct val="90000"/>
              </a:lnSpc>
              <a:spcBef>
                <a:spcPts val="7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 lvl="0" marL="171450" marR="0" rtl="0" algn="l">
              <a:lnSpc>
                <a:spcPct val="90000"/>
              </a:lnSpc>
              <a:spcBef>
                <a:spcPts val="7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None/>
            </a:pPr>
            <a:r>
              <a:t/>
            </a:r>
            <a:endParaRPr b="0" i="0" sz="2400" u="none" cap="none" strike="noStrike">
              <a:solidFill>
                <a:srgbClr val="0000CC"/>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None/>
            </a:pPr>
            <a:r>
              <a:t/>
            </a:r>
            <a:endParaRPr b="0" i="0" sz="2400" u="none" cap="none" strike="noStrike">
              <a:solidFill>
                <a:srgbClr val="0000CC"/>
              </a:solidFill>
              <a:latin typeface="Calibri"/>
              <a:ea typeface="Calibri"/>
              <a:cs typeface="Calibri"/>
              <a:sym typeface="Calibri"/>
            </a:endParaRPr>
          </a:p>
          <a:p>
            <a:pPr indent="-19050" lvl="0" marL="171450" marR="0" rtl="0" algn="l">
              <a:lnSpc>
                <a:spcPct val="90000"/>
              </a:lnSpc>
              <a:spcBef>
                <a:spcPts val="750"/>
              </a:spcBef>
              <a:spcAft>
                <a:spcPts val="0"/>
              </a:spcAft>
              <a:buClr>
                <a:schemeClr val="dk1"/>
              </a:buClr>
              <a:buSzPts val="2400"/>
              <a:buFont typeface="Arial"/>
              <a:buNone/>
            </a:pPr>
            <a:r>
              <a:t/>
            </a:r>
            <a:endParaRPr b="0" i="0" sz="2400" u="none" cap="none" strike="noStrike">
              <a:solidFill>
                <a:srgbClr val="0000CC"/>
              </a:solidFill>
              <a:latin typeface="Calibri"/>
              <a:ea typeface="Calibri"/>
              <a:cs typeface="Calibri"/>
              <a:sym typeface="Calibri"/>
            </a:endParaRPr>
          </a:p>
        </p:txBody>
      </p:sp>
      <p:pic>
        <p:nvPicPr>
          <p:cNvPr descr="R:\Users\Glynis\Emma\School Logo 13.1.14.PNG" id="330" name="Google Shape;330;p47"/>
          <p:cNvPicPr preferRelativeResize="0"/>
          <p:nvPr/>
        </p:nvPicPr>
        <p:blipFill rotWithShape="1">
          <a:blip r:embed="rId7">
            <a:alphaModFix/>
          </a:blip>
          <a:srcRect b="0" l="0" r="0" t="0"/>
          <a:stretch/>
        </p:blipFill>
        <p:spPr>
          <a:xfrm>
            <a:off x="7164387" y="260350"/>
            <a:ext cx="1087437" cy="1158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ctrTitle"/>
          </p:nvPr>
        </p:nvSpPr>
        <p:spPr>
          <a:xfrm>
            <a:off x="685800" y="2286000"/>
            <a:ext cx="77724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Thank you!</a:t>
            </a:r>
            <a:endParaRPr b="0" i="0" sz="4000" u="none" cap="none" strike="noStrike">
              <a:solidFill>
                <a:schemeClr val="dk1"/>
              </a:solidFill>
              <a:latin typeface="Roboto Slab"/>
              <a:ea typeface="Roboto Slab"/>
              <a:cs typeface="Roboto Slab"/>
              <a:sym typeface="Roboto Slab"/>
            </a:endParaRPr>
          </a:p>
        </p:txBody>
      </p:sp>
      <p:sp>
        <p:nvSpPr>
          <p:cNvPr id="336" name="Google Shape;336;p4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0" i="0" lang="en-US" sz="3200" u="none" cap="none" strike="noStrike">
                <a:solidFill>
                  <a:schemeClr val="dk1"/>
                </a:solidFill>
                <a:latin typeface="Comic Sans MS"/>
                <a:ea typeface="Comic Sans MS"/>
                <a:cs typeface="Comic Sans MS"/>
                <a:sym typeface="Comic Sans MS"/>
              </a:rPr>
              <a:t>Please do come and see us if you need further guidance </a:t>
            </a:r>
            <a:endParaRPr b="0" i="0" sz="2400" u="none" cap="none" strike="noStrike">
              <a:solidFill>
                <a:schemeClr val="accent5"/>
              </a:solidFill>
              <a:latin typeface="Roboto Slab"/>
              <a:ea typeface="Roboto Slab"/>
              <a:cs typeface="Roboto Slab"/>
              <a:sym typeface="Roboto Slab"/>
            </a:endParaRPr>
          </a:p>
        </p:txBody>
      </p:sp>
      <p:pic>
        <p:nvPicPr>
          <p:cNvPr descr="R:\Users\Glynis\Emma\School Logo 13.1.14.PNG" id="337" name="Google Shape;337;p48"/>
          <p:cNvPicPr preferRelativeResize="0"/>
          <p:nvPr/>
        </p:nvPicPr>
        <p:blipFill rotWithShape="1">
          <a:blip r:embed="rId3">
            <a:alphaModFix/>
          </a:blip>
          <a:srcRect b="0" l="0" r="0" t="0"/>
          <a:stretch/>
        </p:blipFill>
        <p:spPr>
          <a:xfrm>
            <a:off x="7164387" y="469900"/>
            <a:ext cx="1087437" cy="115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468300" y="380400"/>
            <a:ext cx="7272300" cy="1884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omic Sans MS"/>
              <a:buNone/>
            </a:pPr>
            <a:r>
              <a:rPr b="0" i="0" lang="en-US" sz="3600" u="none" cap="none" strike="noStrike">
                <a:solidFill>
                  <a:schemeClr val="dk1"/>
                </a:solidFill>
                <a:latin typeface="Comic Sans MS"/>
                <a:ea typeface="Comic Sans MS"/>
                <a:cs typeface="Comic Sans MS"/>
                <a:sym typeface="Comic Sans MS"/>
              </a:rPr>
              <a:t>Phase 1:</a:t>
            </a:r>
            <a:br>
              <a:rPr b="0" i="0" lang="en-US" sz="3600" u="none" cap="none" strike="noStrike">
                <a:solidFill>
                  <a:schemeClr val="dk1"/>
                </a:solidFill>
                <a:latin typeface="Comic Sans MS"/>
                <a:ea typeface="Comic Sans MS"/>
                <a:cs typeface="Comic Sans MS"/>
                <a:sym typeface="Comic Sans MS"/>
              </a:rPr>
            </a:br>
            <a:r>
              <a:rPr b="0" i="0" lang="en-US" sz="3600" u="none" cap="none" strike="noStrike">
                <a:solidFill>
                  <a:schemeClr val="dk1"/>
                </a:solidFill>
                <a:latin typeface="Comic Sans MS"/>
                <a:ea typeface="Comic Sans MS"/>
                <a:cs typeface="Comic Sans MS"/>
                <a:sym typeface="Comic Sans MS"/>
              </a:rPr>
              <a:t>Getting ready for phonics</a:t>
            </a:r>
            <a:endParaRPr b="0" i="0" sz="3600" u="none" cap="none" strike="noStrike">
              <a:solidFill>
                <a:schemeClr val="dk1"/>
              </a:solidFill>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omic Sans MS"/>
              <a:buNone/>
            </a:pPr>
            <a:r>
              <a:t/>
            </a:r>
            <a:endParaRPr sz="3600">
              <a:latin typeface="Comic Sans MS"/>
              <a:ea typeface="Comic Sans MS"/>
              <a:cs typeface="Comic Sans MS"/>
              <a:sym typeface="Comic Sans MS"/>
            </a:endParaRPr>
          </a:p>
          <a:p>
            <a:pPr indent="0" lvl="0" marL="0" marR="0" rtl="0" algn="l">
              <a:lnSpc>
                <a:spcPct val="90000"/>
              </a:lnSpc>
              <a:spcBef>
                <a:spcPts val="0"/>
              </a:spcBef>
              <a:spcAft>
                <a:spcPts val="0"/>
              </a:spcAft>
              <a:buClr>
                <a:schemeClr val="dk1"/>
              </a:buClr>
              <a:buSzPts val="3600"/>
              <a:buFont typeface="Comic Sans MS"/>
              <a:buNone/>
            </a:pPr>
            <a:r>
              <a:rPr lang="en-US" sz="2000">
                <a:latin typeface="Comic Sans MS"/>
                <a:ea typeface="Comic Sans MS"/>
                <a:cs typeface="Comic Sans MS"/>
                <a:sym typeface="Comic Sans MS"/>
              </a:rPr>
              <a:t>Nursery begin with daily phonic activities as one of their family group sessions.</a:t>
            </a:r>
            <a:br>
              <a:rPr b="0" i="0" lang="en-US" sz="3600" u="none" cap="none" strike="noStrike">
                <a:solidFill>
                  <a:schemeClr val="dk1"/>
                </a:solidFill>
                <a:latin typeface="Comic Sans MS"/>
                <a:ea typeface="Comic Sans MS"/>
                <a:cs typeface="Comic Sans MS"/>
                <a:sym typeface="Comic Sans MS"/>
              </a:rPr>
            </a:br>
            <a:endParaRPr b="0" i="0" sz="3300" u="none" cap="none" strike="noStrike">
              <a:solidFill>
                <a:schemeClr val="dk1"/>
              </a:solidFill>
              <a:latin typeface="Calibri"/>
              <a:ea typeface="Calibri"/>
              <a:cs typeface="Calibri"/>
              <a:sym typeface="Calibri"/>
            </a:endParaRPr>
          </a:p>
        </p:txBody>
      </p:sp>
      <p:sp>
        <p:nvSpPr>
          <p:cNvPr id="124" name="Google Shape;124;p21"/>
          <p:cNvSpPr txBox="1"/>
          <p:nvPr>
            <p:ph idx="1" type="body"/>
          </p:nvPr>
        </p:nvSpPr>
        <p:spPr>
          <a:xfrm>
            <a:off x="596101" y="2058603"/>
            <a:ext cx="6760800" cy="34911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100"/>
              <a:buFont typeface="Arial"/>
              <a:buNone/>
            </a:pPr>
            <a:r>
              <a:t/>
            </a:r>
            <a:endParaRPr b="1" i="0" sz="2100" u="none" cap="none" strike="noStrike">
              <a:solidFill>
                <a:schemeClr val="dk1"/>
              </a:solidFill>
              <a:latin typeface="Calibri"/>
              <a:ea typeface="Calibri"/>
              <a:cs typeface="Calibri"/>
              <a:sym typeface="Calibri"/>
            </a:endParaRPr>
          </a:p>
          <a:p>
            <a:pPr indent="-457200" lvl="0" marL="457200" marR="0" rtl="0" algn="l">
              <a:lnSpc>
                <a:spcPct val="90000"/>
              </a:lnSpc>
              <a:spcBef>
                <a:spcPts val="700"/>
              </a:spcBef>
              <a:spcAft>
                <a:spcPts val="0"/>
              </a:spcAft>
              <a:buClr>
                <a:schemeClr val="dk1"/>
              </a:buClr>
              <a:buSzPts val="2100"/>
              <a:buFont typeface="Arial"/>
              <a:buAutoNum type="arabicPeriod"/>
            </a:pPr>
            <a:r>
              <a:rPr b="1" i="0" lang="en-US" sz="2100" u="none" cap="none" strike="noStrike">
                <a:solidFill>
                  <a:schemeClr val="dk1"/>
                </a:solidFill>
                <a:latin typeface="Comic Sans MS"/>
                <a:ea typeface="Comic Sans MS"/>
                <a:cs typeface="Comic Sans MS"/>
                <a:sym typeface="Comic Sans MS"/>
              </a:rPr>
              <a:t>Tuning into sounds</a:t>
            </a:r>
            <a:endParaRPr/>
          </a:p>
          <a:p>
            <a:pPr indent="-457200" lvl="0" marL="457200" marR="0" rtl="0" algn="l">
              <a:lnSpc>
                <a:spcPct val="90000"/>
              </a:lnSpc>
              <a:spcBef>
                <a:spcPts val="700"/>
              </a:spcBef>
              <a:spcAft>
                <a:spcPts val="0"/>
              </a:spcAft>
              <a:buClr>
                <a:schemeClr val="dk1"/>
              </a:buClr>
              <a:buSzPts val="2100"/>
              <a:buFont typeface="Arial"/>
              <a:buAutoNum type="arabicPeriod"/>
            </a:pPr>
            <a:r>
              <a:rPr b="1" i="0" lang="en-US" sz="2100" u="none" cap="none" strike="noStrike">
                <a:solidFill>
                  <a:schemeClr val="dk1"/>
                </a:solidFill>
                <a:latin typeface="Comic Sans MS"/>
                <a:ea typeface="Comic Sans MS"/>
                <a:cs typeface="Comic Sans MS"/>
                <a:sym typeface="Comic Sans MS"/>
              </a:rPr>
              <a:t>Listening and remembering sounds</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3. Talking about sounds</a:t>
            </a:r>
            <a:endParaRPr/>
          </a:p>
          <a:p>
            <a:pPr indent="0" lvl="0" marL="0" marR="0" rtl="0" algn="l">
              <a:lnSpc>
                <a:spcPct val="90000"/>
              </a:lnSpc>
              <a:spcBef>
                <a:spcPts val="700"/>
              </a:spcBef>
              <a:spcAft>
                <a:spcPts val="0"/>
              </a:spcAft>
              <a:buClr>
                <a:schemeClr val="dk1"/>
              </a:buClr>
              <a:buSzPts val="2100"/>
              <a:buFont typeface="Arial"/>
              <a:buNone/>
            </a:pPr>
            <a:r>
              <a:t/>
            </a:r>
            <a:endParaRPr b="1" i="0" sz="2100" u="none" cap="none" strike="noStrike">
              <a:solidFill>
                <a:schemeClr val="dk1"/>
              </a:solidFill>
              <a:latin typeface="Comic Sans MS"/>
              <a:ea typeface="Comic Sans MS"/>
              <a:cs typeface="Comic Sans MS"/>
              <a:sym typeface="Comic Sans MS"/>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Environmental sounds - sound walks</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Instrumental sounds - </a:t>
            </a:r>
            <a:r>
              <a:rPr b="1" lang="en-US">
                <a:latin typeface="Comic Sans MS"/>
                <a:ea typeface="Comic Sans MS"/>
                <a:cs typeface="Comic Sans MS"/>
                <a:sym typeface="Comic Sans MS"/>
              </a:rPr>
              <a:t>match the instrument</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Body sounds - silly noises</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Rhythm and rhyme - nursery rhymes</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Alliteration - silly soup</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Voice sounds - s</a:t>
            </a:r>
            <a:r>
              <a:rPr b="1" lang="en-US">
                <a:latin typeface="Comic Sans MS"/>
                <a:ea typeface="Comic Sans MS"/>
                <a:cs typeface="Comic Sans MS"/>
                <a:sym typeface="Comic Sans MS"/>
              </a:rPr>
              <a:t>ound effects in stories </a:t>
            </a:r>
            <a:endParaRPr/>
          </a:p>
          <a:p>
            <a:pPr indent="0" lvl="0" marL="0" marR="0" rtl="0" algn="l">
              <a:lnSpc>
                <a:spcPct val="90000"/>
              </a:lnSpc>
              <a:spcBef>
                <a:spcPts val="700"/>
              </a:spcBef>
              <a:spcAft>
                <a:spcPts val="0"/>
              </a:spcAft>
              <a:buClr>
                <a:schemeClr val="dk1"/>
              </a:buClr>
              <a:buSzPts val="2100"/>
              <a:buFont typeface="Arial"/>
              <a:buNone/>
            </a:pPr>
            <a:r>
              <a:rPr b="1" i="0" lang="en-US" sz="2100" u="none" cap="none" strike="noStrike">
                <a:solidFill>
                  <a:schemeClr val="dk1"/>
                </a:solidFill>
                <a:latin typeface="Comic Sans MS"/>
                <a:ea typeface="Comic Sans MS"/>
                <a:cs typeface="Comic Sans MS"/>
                <a:sym typeface="Comic Sans MS"/>
              </a:rPr>
              <a:t>    Oral segmenting and blending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000"/>
              <a:buFont typeface="Arial"/>
              <a:buNone/>
            </a:pPr>
            <a:r>
              <a:rPr b="0" i="0" lang="en-US" sz="2000" u="none" cap="none" strike="noStrike">
                <a:solidFill>
                  <a:schemeClr val="dk1"/>
                </a:solidFill>
                <a:latin typeface="Comic Sans MS"/>
                <a:ea typeface="Comic Sans MS"/>
                <a:cs typeface="Comic Sans MS"/>
                <a:sym typeface="Comic Sans MS"/>
              </a:rPr>
              <a:t>     </a:t>
            </a:r>
            <a:endParaRPr b="0" i="0" sz="2000" u="none" cap="none" strike="noStrike">
              <a:solidFill>
                <a:schemeClr val="dk1"/>
              </a:solidFill>
              <a:latin typeface="Comic Sans MS"/>
              <a:ea typeface="Comic Sans MS"/>
              <a:cs typeface="Comic Sans MS"/>
              <a:sym typeface="Comic Sans MS"/>
            </a:endParaRPr>
          </a:p>
        </p:txBody>
      </p:sp>
      <p:pic>
        <p:nvPicPr>
          <p:cNvPr descr="R:\Users\Glynis\Emma\School Logo 13.1.14.PNG" id="125" name="Google Shape;125;p21"/>
          <p:cNvPicPr preferRelativeResize="0"/>
          <p:nvPr/>
        </p:nvPicPr>
        <p:blipFill rotWithShape="1">
          <a:blip r:embed="rId3">
            <a:alphaModFix/>
          </a:blip>
          <a:srcRect b="0" l="0" r="0" t="0"/>
          <a:stretch/>
        </p:blipFill>
        <p:spPr>
          <a:xfrm>
            <a:off x="6940550" y="465137"/>
            <a:ext cx="1231900" cy="109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omic Sans MS"/>
              <a:buNone/>
            </a:pPr>
            <a:r>
              <a:rPr b="0" i="0" lang="en-US" sz="3300" u="none" cap="none" strike="noStrike">
                <a:solidFill>
                  <a:schemeClr val="dk1"/>
                </a:solidFill>
                <a:latin typeface="Comic Sans MS"/>
                <a:ea typeface="Comic Sans MS"/>
                <a:cs typeface="Comic Sans MS"/>
                <a:sym typeface="Comic Sans MS"/>
              </a:rPr>
              <a:t>Saying the sounds</a:t>
            </a:r>
            <a:endParaRPr b="0" i="0" sz="3300" u="none" cap="none" strike="noStrike">
              <a:solidFill>
                <a:schemeClr val="dk1"/>
              </a:solidFill>
              <a:latin typeface="Calibri"/>
              <a:ea typeface="Calibri"/>
              <a:cs typeface="Calibri"/>
              <a:sym typeface="Calibri"/>
            </a:endParaRPr>
          </a:p>
        </p:txBody>
      </p:sp>
      <p:sp>
        <p:nvSpPr>
          <p:cNvPr id="131" name="Google Shape;131;p22"/>
          <p:cNvSpPr txBox="1"/>
          <p:nvPr>
            <p:ph idx="1" type="body"/>
          </p:nvPr>
        </p:nvSpPr>
        <p:spPr>
          <a:xfrm>
            <a:off x="457200" y="1773225"/>
            <a:ext cx="8582400" cy="38877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Sounds should be articulated clearly and precisely.</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00"/>
              </a:spcBef>
              <a:spcAft>
                <a:spcPts val="0"/>
              </a:spcAft>
              <a:buClr>
                <a:schemeClr val="dk1"/>
              </a:buClr>
              <a:buSzPts val="2400"/>
              <a:buFont typeface="Arial"/>
              <a:buChar char="•"/>
            </a:pPr>
            <a:r>
              <a:rPr b="0" i="0" lang="en-US" sz="2400" u="none" cap="none" strike="noStrike">
                <a:solidFill>
                  <a:schemeClr val="dk1"/>
                </a:solidFill>
                <a:latin typeface="Comic Sans MS"/>
                <a:ea typeface="Comic Sans MS"/>
                <a:cs typeface="Comic Sans MS"/>
                <a:sym typeface="Comic Sans MS"/>
              </a:rPr>
              <a:t>We use ‘soft sounds’ or ‘pure sounds’ and discourage the use of ‘Schwa’ (adding ‘uh’ onto the end of a sound)</a:t>
            </a:r>
            <a:endParaRPr b="0" i="0" sz="2100" u="none" cap="none" strike="noStrike">
              <a:solidFill>
                <a:schemeClr val="dk1"/>
              </a:solidFill>
              <a:latin typeface="Calibri"/>
              <a:ea typeface="Calibri"/>
              <a:cs typeface="Calibri"/>
              <a:sym typeface="Calibri"/>
            </a:endParaRPr>
          </a:p>
          <a:p>
            <a:pPr indent="-19050" lvl="0" marL="171450" marR="0" rtl="0" algn="l">
              <a:lnSpc>
                <a:spcPct val="90000"/>
              </a:lnSpc>
              <a:spcBef>
                <a:spcPts val="700"/>
              </a:spcBef>
              <a:spcAft>
                <a:spcPts val="0"/>
              </a:spcAft>
              <a:buClr>
                <a:schemeClr val="dk1"/>
              </a:buClr>
              <a:buSzPts val="2400"/>
              <a:buFont typeface="Arial"/>
              <a:buNone/>
            </a:pPr>
            <a:r>
              <a:t/>
            </a:r>
            <a:endParaRPr sz="2400"/>
          </a:p>
          <a:p>
            <a:pPr indent="-19050" lvl="0" marL="171450" marR="0" rtl="0" algn="l">
              <a:lnSpc>
                <a:spcPct val="90000"/>
              </a:lnSpc>
              <a:spcBef>
                <a:spcPts val="700"/>
              </a:spcBef>
              <a:spcAft>
                <a:spcPts val="0"/>
              </a:spcAft>
              <a:buClr>
                <a:schemeClr val="dk1"/>
              </a:buClr>
              <a:buSzPts val="2400"/>
              <a:buFont typeface="Arial"/>
              <a:buNone/>
            </a:pPr>
            <a:r>
              <a:t/>
            </a:r>
            <a:endParaRPr sz="2400"/>
          </a:p>
          <a:p>
            <a:pPr indent="-19050" lvl="0" marL="171450" marR="0" rtl="0" algn="l">
              <a:lnSpc>
                <a:spcPct val="90000"/>
              </a:lnSpc>
              <a:spcBef>
                <a:spcPts val="75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R:\Users\Glynis\Emma\School Logo 13.1.14.PNG" id="132" name="Google Shape;132;p22"/>
          <p:cNvPicPr preferRelativeResize="0"/>
          <p:nvPr/>
        </p:nvPicPr>
        <p:blipFill rotWithShape="1">
          <a:blip r:embed="rId3">
            <a:alphaModFix/>
          </a:blip>
          <a:srcRect b="0" l="0" r="0" t="0"/>
          <a:stretch/>
        </p:blipFill>
        <p:spPr>
          <a:xfrm>
            <a:off x="6516687" y="631825"/>
            <a:ext cx="1158875" cy="1058862"/>
          </a:xfrm>
          <a:prstGeom prst="rect">
            <a:avLst/>
          </a:prstGeom>
          <a:noFill/>
          <a:ln>
            <a:noFill/>
          </a:ln>
        </p:spPr>
      </p:pic>
      <p:pic>
        <p:nvPicPr>
          <p:cNvPr descr="Learn how to pronounce all 44 phonics sounds, or phonemes, used in the English language with these helpful examples from Suzy Ditchburn and her daughter.&#10;&#10;Find more phonics help on Oxford Owl: https://www.oxfordowl.co.uk/for-home/reading/phonics-made-easy/&#10;&#10;Help your child learn to read with books and flashcards from Read with Oxford: https://www.oxfordowl.co.uk/for-home/find-a-book/read-with-oxford/&#10;&#10;What is Oxford Owl? Oxford Owl for Home has been created especially for parents by Oxford University Press to give you free expert advice, ideas and activities to support your child’s learning at home: https://www.oxfordowl.co.uk/for-home/" id="133" name="Google Shape;133;p22" title="Phonics: How to pronounce pure sounds | Oxford Owl">
            <a:hlinkClick r:id="rId4"/>
          </p:cNvPr>
          <p:cNvPicPr preferRelativeResize="0"/>
          <p:nvPr/>
        </p:nvPicPr>
        <p:blipFill>
          <a:blip r:embed="rId5">
            <a:alphaModFix/>
          </a:blip>
          <a:stretch>
            <a:fillRect/>
          </a:stretch>
        </p:blipFill>
        <p:spPr>
          <a:xfrm>
            <a:off x="5190475" y="3773775"/>
            <a:ext cx="3849025" cy="2886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nvSpPr>
        <p:spPr>
          <a:xfrm>
            <a:off x="749112" y="1181862"/>
            <a:ext cx="7489800" cy="44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omic Sans MS"/>
              <a:buNone/>
            </a:pPr>
            <a:r>
              <a:rPr b="1" i="0" lang="en-US" sz="3200" u="none" cap="none" strike="noStrike">
                <a:solidFill>
                  <a:schemeClr val="dk1"/>
                </a:solidFill>
                <a:latin typeface="Comic Sans MS"/>
                <a:ea typeface="Comic Sans MS"/>
                <a:cs typeface="Comic Sans MS"/>
                <a:sym typeface="Comic Sans MS"/>
              </a:rPr>
              <a:t>Oral  blending: </a:t>
            </a:r>
            <a:endParaRPr b="1" sz="32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200"/>
              <a:buFont typeface="Comic Sans MS"/>
              <a:buNone/>
            </a:pPr>
            <a:r>
              <a:t/>
            </a:r>
            <a:endParaRPr b="1" sz="32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3200"/>
              <a:buFont typeface="Comic Sans MS"/>
              <a:buNone/>
            </a:pPr>
            <a:r>
              <a:t/>
            </a:r>
            <a:endParaRPr b="1" sz="32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3200"/>
              <a:buFont typeface="Comic Sans MS"/>
              <a:buNone/>
            </a:pPr>
            <a:r>
              <a:rPr b="1" lang="en-US" sz="3200">
                <a:solidFill>
                  <a:schemeClr val="dk1"/>
                </a:solidFill>
                <a:latin typeface="Comic Sans MS"/>
                <a:ea typeface="Comic Sans MS"/>
                <a:cs typeface="Comic Sans MS"/>
                <a:sym typeface="Comic Sans MS"/>
              </a:rPr>
              <a:t>toy game</a:t>
            </a:r>
            <a:endParaRPr b="1" sz="3200">
              <a:solidFill>
                <a:schemeClr val="dk1"/>
              </a:solidFill>
              <a:latin typeface="Comic Sans MS"/>
              <a:ea typeface="Comic Sans MS"/>
              <a:cs typeface="Comic Sans MS"/>
              <a:sym typeface="Comic Sans MS"/>
            </a:endParaRPr>
          </a:p>
          <a:p>
            <a:pPr indent="0" lvl="0" marL="0" marR="0" rtl="0" algn="l">
              <a:lnSpc>
                <a:spcPct val="100000"/>
              </a:lnSpc>
              <a:spcBef>
                <a:spcPts val="1600"/>
              </a:spcBef>
              <a:spcAft>
                <a:spcPts val="0"/>
              </a:spcAft>
              <a:buClr>
                <a:schemeClr val="dk1"/>
              </a:buClr>
              <a:buSzPts val="2800"/>
              <a:buFont typeface="Comic Sans MS"/>
              <a:buNone/>
            </a:pPr>
            <a:r>
              <a:t/>
            </a:r>
            <a:endParaRPr sz="2800">
              <a:solidFill>
                <a:schemeClr val="dk1"/>
              </a:solidFill>
              <a:latin typeface="Comic Sans MS"/>
              <a:ea typeface="Comic Sans MS"/>
              <a:cs typeface="Comic Sans MS"/>
              <a:sym typeface="Comic Sans MS"/>
            </a:endParaRPr>
          </a:p>
          <a:p>
            <a:pPr indent="0" lvl="0" marL="0" marR="0" rtl="0" algn="l">
              <a:lnSpc>
                <a:spcPct val="100000"/>
              </a:lnSpc>
              <a:spcBef>
                <a:spcPts val="1600"/>
              </a:spcBef>
              <a:spcAft>
                <a:spcPts val="0"/>
              </a:spcAft>
              <a:buClr>
                <a:schemeClr val="dk1"/>
              </a:buClr>
              <a:buSzPts val="2800"/>
              <a:buFont typeface="Comic Sans MS"/>
              <a:buNone/>
            </a:pPr>
            <a:r>
              <a:t/>
            </a:r>
            <a:endParaRPr sz="2800">
              <a:solidFill>
                <a:schemeClr val="dk1"/>
              </a:solidFill>
              <a:latin typeface="Comic Sans MS"/>
              <a:ea typeface="Comic Sans MS"/>
              <a:cs typeface="Comic Sans MS"/>
              <a:sym typeface="Comic Sans MS"/>
            </a:endParaRPr>
          </a:p>
          <a:p>
            <a:pPr indent="0" lvl="0" marL="0" marR="0" rtl="0" algn="l">
              <a:lnSpc>
                <a:spcPct val="100000"/>
              </a:lnSpc>
              <a:spcBef>
                <a:spcPts val="1600"/>
              </a:spcBef>
              <a:spcAft>
                <a:spcPts val="0"/>
              </a:spcAft>
              <a:buClr>
                <a:schemeClr val="dk1"/>
              </a:buClr>
              <a:buSzPts val="2800"/>
              <a:buFont typeface="Comic Sans MS"/>
              <a:buNone/>
            </a:pPr>
            <a:r>
              <a:rPr b="0" i="0" lang="en-US" sz="2800" u="none" cap="none" strike="noStrike">
                <a:solidFill>
                  <a:schemeClr val="dk1"/>
                </a:solidFill>
                <a:latin typeface="Comic Sans MS"/>
                <a:ea typeface="Comic Sans MS"/>
                <a:cs typeface="Comic Sans MS"/>
                <a:sym typeface="Comic Sans MS"/>
              </a:rPr>
              <a:t>Children need to practise hearing a series of spoken sounds and merging them together to make a word.</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1600"/>
              </a:spcBef>
              <a:spcAft>
                <a:spcPts val="0"/>
              </a:spcAft>
              <a:buClr>
                <a:schemeClr val="dk1"/>
              </a:buClr>
              <a:buSzPts val="2800"/>
              <a:buFont typeface="Comic Sans MS"/>
              <a:buNone/>
            </a:pPr>
            <a:r>
              <a:t/>
            </a:r>
            <a:endParaRPr sz="2800">
              <a:solidFill>
                <a:schemeClr val="dk1"/>
              </a:solidFill>
              <a:latin typeface="Comic Sans MS"/>
              <a:ea typeface="Comic Sans MS"/>
              <a:cs typeface="Comic Sans MS"/>
              <a:sym typeface="Comic Sans MS"/>
            </a:endParaRPr>
          </a:p>
          <a:p>
            <a:pPr indent="0" lvl="0" marL="0" marR="0" rtl="0" algn="l">
              <a:lnSpc>
                <a:spcPct val="100000"/>
              </a:lnSpc>
              <a:spcBef>
                <a:spcPts val="1400"/>
              </a:spcBef>
              <a:spcAft>
                <a:spcPts val="0"/>
              </a:spcAft>
              <a:buClr>
                <a:schemeClr val="dk1"/>
              </a:buClr>
              <a:buSzPts val="2800"/>
              <a:buFont typeface="Comic Sans M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1"/>
              </a:buClr>
              <a:buSzPts val="2800"/>
              <a:buFont typeface="Comic Sans MS"/>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1400"/>
              </a:spcBef>
              <a:spcAft>
                <a:spcPts val="0"/>
              </a:spcAft>
              <a:buClr>
                <a:srgbClr val="000000"/>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p:txBody>
      </p:sp>
      <p:sp>
        <p:nvSpPr>
          <p:cNvPr id="139" name="Google Shape;139;p23"/>
          <p:cNvSpPr txBox="1"/>
          <p:nvPr/>
        </p:nvSpPr>
        <p:spPr>
          <a:xfrm>
            <a:off x="875712" y="434900"/>
            <a:ext cx="76326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Comic Sans MS"/>
              <a:buNone/>
            </a:pPr>
            <a:r>
              <a:rPr b="1" i="0" lang="en-US" sz="3600" u="none" cap="none" strike="noStrike">
                <a:solidFill>
                  <a:schemeClr val="dk1"/>
                </a:solidFill>
                <a:latin typeface="Comic Sans MS"/>
                <a:ea typeface="Comic Sans MS"/>
                <a:cs typeface="Comic Sans MS"/>
                <a:sym typeface="Comic Sans MS"/>
              </a:rPr>
              <a:t>How can I help at home?</a:t>
            </a:r>
            <a:endParaRPr b="1" i="0" sz="3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600"/>
              <a:buFont typeface="Comic Sans MS"/>
              <a:buNone/>
            </a:pPr>
            <a:r>
              <a:t/>
            </a:r>
            <a:endParaRPr b="1" sz="3600">
              <a:solidFill>
                <a:schemeClr val="dk1"/>
              </a:solidFill>
              <a:latin typeface="Comic Sans MS"/>
              <a:ea typeface="Comic Sans MS"/>
              <a:cs typeface="Comic Sans MS"/>
              <a:sym typeface="Comic Sans MS"/>
            </a:endParaRPr>
          </a:p>
          <a:p>
            <a:pPr indent="0" lvl="0" marL="0" rtl="0" algn="l">
              <a:lnSpc>
                <a:spcPct val="90000"/>
              </a:lnSpc>
              <a:spcBef>
                <a:spcPts val="700"/>
              </a:spcBef>
              <a:spcAft>
                <a:spcPts val="0"/>
              </a:spcAft>
              <a:buNone/>
            </a:pPr>
            <a:r>
              <a:rPr b="1" lang="en-US" sz="2000">
                <a:solidFill>
                  <a:schemeClr val="dk1"/>
                </a:solidFill>
                <a:latin typeface="Comic Sans MS"/>
                <a:ea typeface="Comic Sans MS"/>
                <a:cs typeface="Comic Sans MS"/>
                <a:sym typeface="Comic Sans MS"/>
              </a:rPr>
              <a:t>Children need to be able to</a:t>
            </a:r>
            <a:r>
              <a:rPr b="1" lang="en-US" sz="2000">
                <a:solidFill>
                  <a:srgbClr val="660066"/>
                </a:solidFill>
                <a:latin typeface="Comic Sans MS"/>
                <a:ea typeface="Comic Sans MS"/>
                <a:cs typeface="Comic Sans MS"/>
                <a:sym typeface="Comic Sans MS"/>
              </a:rPr>
              <a:t> </a:t>
            </a:r>
            <a:r>
              <a:rPr b="1" lang="en-US" sz="3200">
                <a:solidFill>
                  <a:schemeClr val="accent6"/>
                </a:solidFill>
                <a:latin typeface="Comic Sans MS"/>
                <a:ea typeface="Comic Sans MS"/>
                <a:cs typeface="Comic Sans MS"/>
                <a:sym typeface="Comic Sans MS"/>
              </a:rPr>
              <a:t>hear</a:t>
            </a:r>
            <a:r>
              <a:rPr b="1" lang="en-US" sz="2000">
                <a:solidFill>
                  <a:schemeClr val="accent6"/>
                </a:solidFill>
                <a:latin typeface="Comic Sans MS"/>
                <a:ea typeface="Comic Sans MS"/>
                <a:cs typeface="Comic Sans MS"/>
                <a:sym typeface="Comic Sans MS"/>
              </a:rPr>
              <a:t> </a:t>
            </a:r>
            <a:r>
              <a:rPr b="1" lang="en-US" sz="2000">
                <a:solidFill>
                  <a:schemeClr val="dk1"/>
                </a:solidFill>
                <a:latin typeface="Comic Sans MS"/>
                <a:ea typeface="Comic Sans MS"/>
                <a:cs typeface="Comic Sans MS"/>
                <a:sym typeface="Comic Sans MS"/>
              </a:rPr>
              <a:t>each sound and put it together to represent a whole word.</a:t>
            </a:r>
            <a:endParaRPr b="1" sz="2000">
              <a:solidFill>
                <a:schemeClr val="dk1"/>
              </a:solidFill>
              <a:latin typeface="Comic Sans MS"/>
              <a:ea typeface="Comic Sans MS"/>
              <a:cs typeface="Comic Sans MS"/>
              <a:sym typeface="Comic Sans MS"/>
            </a:endParaRPr>
          </a:p>
          <a:p>
            <a:pPr indent="0" lvl="0" marL="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0" rtl="0" algn="l">
              <a:lnSpc>
                <a:spcPct val="90000"/>
              </a:lnSpc>
              <a:spcBef>
                <a:spcPts val="700"/>
              </a:spcBef>
              <a:spcAft>
                <a:spcPts val="0"/>
              </a:spcAft>
              <a:buNone/>
            </a:pPr>
            <a:r>
              <a:t/>
            </a:r>
            <a:endParaRPr b="1" sz="32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000">
              <a:solidFill>
                <a:schemeClr val="dk1"/>
              </a:solidFill>
              <a:latin typeface="Comic Sans MS"/>
              <a:ea typeface="Comic Sans MS"/>
              <a:cs typeface="Comic Sans MS"/>
              <a:sym typeface="Comic Sans MS"/>
            </a:endParaRPr>
          </a:p>
        </p:txBody>
      </p:sp>
      <p:pic>
        <p:nvPicPr>
          <p:cNvPr descr="R:\Users\Glynis\Emma\School Logo 13.1.14.PNG" id="140" name="Google Shape;140;p23"/>
          <p:cNvPicPr preferRelativeResize="0"/>
          <p:nvPr/>
        </p:nvPicPr>
        <p:blipFill rotWithShape="1">
          <a:blip r:embed="rId3">
            <a:alphaModFix/>
          </a:blip>
          <a:srcRect b="0" l="0" r="0" t="0"/>
          <a:stretch/>
        </p:blipFill>
        <p:spPr>
          <a:xfrm>
            <a:off x="7882254" y="220054"/>
            <a:ext cx="820150" cy="74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nvSpPr>
        <p:spPr>
          <a:xfrm>
            <a:off x="611187" y="1341437"/>
            <a:ext cx="7489800" cy="44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omic Sans MS"/>
              <a:buNone/>
            </a:pPr>
            <a:r>
              <a:rPr b="1" lang="en-US" sz="3200">
                <a:solidFill>
                  <a:schemeClr val="dk1"/>
                </a:solidFill>
                <a:latin typeface="Comic Sans MS"/>
                <a:ea typeface="Comic Sans MS"/>
                <a:cs typeface="Comic Sans MS"/>
                <a:sym typeface="Comic Sans MS"/>
              </a:rPr>
              <a:t>Hearing</a:t>
            </a:r>
            <a:r>
              <a:rPr b="1" lang="en-US" sz="3200">
                <a:solidFill>
                  <a:schemeClr val="dk1"/>
                </a:solidFill>
                <a:latin typeface="Comic Sans MS"/>
                <a:ea typeface="Comic Sans MS"/>
                <a:cs typeface="Comic Sans MS"/>
                <a:sym typeface="Comic Sans MS"/>
              </a:rPr>
              <a:t> initial sounds:</a:t>
            </a:r>
            <a:endParaRPr b="1" i="0" sz="32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200"/>
              <a:buFont typeface="Comic Sans MS"/>
              <a:buNone/>
            </a:pPr>
            <a:r>
              <a:t/>
            </a:r>
            <a:endParaRPr b="1" sz="32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3200"/>
              <a:buFont typeface="Comic Sans MS"/>
              <a:buNone/>
            </a:pPr>
            <a:r>
              <a:rPr b="1" lang="en-US" sz="3200">
                <a:solidFill>
                  <a:schemeClr val="dk1"/>
                </a:solidFill>
                <a:latin typeface="Comic Sans MS"/>
                <a:ea typeface="Comic Sans MS"/>
                <a:cs typeface="Comic Sans MS"/>
                <a:sym typeface="Comic Sans MS"/>
              </a:rPr>
              <a:t>I spy game</a:t>
            </a:r>
            <a:endParaRPr b="1" sz="3200">
              <a:solidFill>
                <a:schemeClr val="dk1"/>
              </a:solidFill>
              <a:latin typeface="Comic Sans MS"/>
              <a:ea typeface="Comic Sans MS"/>
              <a:cs typeface="Comic Sans MS"/>
              <a:sym typeface="Comic Sans MS"/>
            </a:endParaRPr>
          </a:p>
          <a:p>
            <a:pPr indent="0" lvl="0" marL="0" marR="0" rtl="0" algn="l">
              <a:lnSpc>
                <a:spcPct val="100000"/>
              </a:lnSpc>
              <a:spcBef>
                <a:spcPts val="1400"/>
              </a:spcBef>
              <a:spcAft>
                <a:spcPts val="0"/>
              </a:spcAft>
              <a:buClr>
                <a:schemeClr val="dk1"/>
              </a:buClr>
              <a:buSzPts val="2800"/>
              <a:buFont typeface="Comic Sans M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1"/>
              </a:buClr>
              <a:buSzPts val="2800"/>
              <a:buFont typeface="Comic Sans MS"/>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1400"/>
              </a:spcBef>
              <a:spcAft>
                <a:spcPts val="0"/>
              </a:spcAft>
              <a:buClr>
                <a:srgbClr val="000000"/>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p:txBody>
      </p:sp>
      <p:sp>
        <p:nvSpPr>
          <p:cNvPr id="146" name="Google Shape;146;p24"/>
          <p:cNvSpPr txBox="1"/>
          <p:nvPr/>
        </p:nvSpPr>
        <p:spPr>
          <a:xfrm>
            <a:off x="1331912" y="476250"/>
            <a:ext cx="76326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Comic Sans MS"/>
              <a:buNone/>
            </a:pPr>
            <a:r>
              <a:rPr b="1" i="0" lang="en-US" sz="3600" u="none" cap="none" strike="noStrike">
                <a:solidFill>
                  <a:schemeClr val="dk1"/>
                </a:solidFill>
                <a:latin typeface="Comic Sans MS"/>
                <a:ea typeface="Comic Sans MS"/>
                <a:cs typeface="Comic Sans MS"/>
                <a:sym typeface="Comic Sans MS"/>
              </a:rPr>
              <a:t>How can I help at home?</a:t>
            </a:r>
            <a:endParaRPr b="1" i="0" sz="3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600"/>
              <a:buFont typeface="Comic Sans MS"/>
              <a:buNone/>
            </a:pPr>
            <a:r>
              <a:t/>
            </a:r>
            <a:endParaRPr b="1" sz="36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600"/>
              <a:buFont typeface="Comic Sans MS"/>
              <a:buNone/>
            </a:pPr>
            <a:r>
              <a:t/>
            </a:r>
            <a:endParaRPr b="1" sz="3600">
              <a:solidFill>
                <a:schemeClr val="dk1"/>
              </a:solidFill>
              <a:latin typeface="Comic Sans MS"/>
              <a:ea typeface="Comic Sans MS"/>
              <a:cs typeface="Comic Sans MS"/>
              <a:sym typeface="Comic Sans MS"/>
            </a:endParaRPr>
          </a:p>
        </p:txBody>
      </p:sp>
      <p:pic>
        <p:nvPicPr>
          <p:cNvPr descr="R:\Users\Glynis\Emma\School Logo 13.1.14.PNG" id="147" name="Google Shape;147;p24"/>
          <p:cNvPicPr preferRelativeResize="0"/>
          <p:nvPr/>
        </p:nvPicPr>
        <p:blipFill rotWithShape="1">
          <a:blip r:embed="rId3">
            <a:alphaModFix/>
          </a:blip>
          <a:srcRect b="0" l="0" r="0" t="0"/>
          <a:stretch/>
        </p:blipFill>
        <p:spPr>
          <a:xfrm>
            <a:off x="7835953" y="188928"/>
            <a:ext cx="854225" cy="78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nvSpPr>
        <p:spPr>
          <a:xfrm>
            <a:off x="256725" y="1048050"/>
            <a:ext cx="8740500" cy="44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omic Sans MS"/>
              <a:buNone/>
            </a:pPr>
            <a:r>
              <a:rPr b="1" lang="en-US" sz="3200">
                <a:solidFill>
                  <a:schemeClr val="dk1"/>
                </a:solidFill>
                <a:latin typeface="Comic Sans MS"/>
                <a:ea typeface="Comic Sans MS"/>
                <a:cs typeface="Comic Sans MS"/>
                <a:sym typeface="Comic Sans MS"/>
              </a:rPr>
              <a:t>Hearing sounds:</a:t>
            </a:r>
            <a:endParaRPr b="1" sz="32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200"/>
              <a:buFont typeface="Comic Sans MS"/>
              <a:buNone/>
            </a:pPr>
            <a:r>
              <a:t/>
            </a:r>
            <a:endParaRPr sz="32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3200"/>
              <a:buFont typeface="Comic Sans MS"/>
              <a:buNone/>
            </a:pPr>
            <a:r>
              <a:rPr b="1" lang="en-US" sz="2800">
                <a:solidFill>
                  <a:schemeClr val="dk1"/>
                </a:solidFill>
                <a:latin typeface="Comic Sans MS"/>
                <a:ea typeface="Comic Sans MS"/>
                <a:cs typeface="Comic Sans MS"/>
                <a:sym typeface="Comic Sans MS"/>
              </a:rPr>
              <a:t>This is called segmenting</a:t>
            </a:r>
            <a:endParaRPr b="1" sz="2800">
              <a:solidFill>
                <a:schemeClr val="dk1"/>
              </a:solidFill>
              <a:latin typeface="Comic Sans MS"/>
              <a:ea typeface="Comic Sans MS"/>
              <a:cs typeface="Comic Sans MS"/>
              <a:sym typeface="Comic Sans MS"/>
            </a:endParaRPr>
          </a:p>
          <a:p>
            <a:pPr indent="-171450" lvl="0" marL="171450" rtl="0" algn="l">
              <a:lnSpc>
                <a:spcPct val="90000"/>
              </a:lnSpc>
              <a:spcBef>
                <a:spcPts val="700"/>
              </a:spcBef>
              <a:spcAft>
                <a:spcPts val="0"/>
              </a:spcAft>
              <a:buClr>
                <a:schemeClr val="dk1"/>
              </a:buClr>
              <a:buSzPts val="2400"/>
              <a:buChar char="•"/>
            </a:pPr>
            <a:r>
              <a:rPr b="1" lang="en-US" sz="2400">
                <a:solidFill>
                  <a:schemeClr val="dk1"/>
                </a:solidFill>
                <a:latin typeface="Comic Sans MS"/>
                <a:ea typeface="Comic Sans MS"/>
                <a:cs typeface="Comic Sans MS"/>
                <a:sym typeface="Comic Sans MS"/>
              </a:rPr>
              <a:t>Children need to be able</a:t>
            </a:r>
            <a:r>
              <a:rPr b="1" lang="en-US" sz="2400">
                <a:solidFill>
                  <a:schemeClr val="accent6"/>
                </a:solidFill>
                <a:latin typeface="Comic Sans MS"/>
                <a:ea typeface="Comic Sans MS"/>
                <a:cs typeface="Comic Sans MS"/>
                <a:sym typeface="Comic Sans MS"/>
              </a:rPr>
              <a:t> </a:t>
            </a:r>
            <a:r>
              <a:rPr b="1" lang="en-US" sz="3600">
                <a:solidFill>
                  <a:schemeClr val="accent6"/>
                </a:solidFill>
                <a:latin typeface="Comic Sans MS"/>
                <a:ea typeface="Comic Sans MS"/>
                <a:cs typeface="Comic Sans MS"/>
                <a:sym typeface="Comic Sans MS"/>
              </a:rPr>
              <a:t>say</a:t>
            </a:r>
            <a:r>
              <a:rPr b="1" lang="en-US" sz="2400">
                <a:solidFill>
                  <a:schemeClr val="accent6"/>
                </a:solidFill>
                <a:latin typeface="Comic Sans MS"/>
                <a:ea typeface="Comic Sans MS"/>
                <a:cs typeface="Comic Sans MS"/>
                <a:sym typeface="Comic Sans MS"/>
              </a:rPr>
              <a:t> </a:t>
            </a:r>
            <a:r>
              <a:rPr b="1" lang="en-US" sz="2400">
                <a:solidFill>
                  <a:schemeClr val="dk1"/>
                </a:solidFill>
                <a:latin typeface="Comic Sans MS"/>
                <a:ea typeface="Comic Sans MS"/>
                <a:cs typeface="Comic Sans MS"/>
                <a:sym typeface="Comic Sans MS"/>
              </a:rPr>
              <a:t>every sound that they </a:t>
            </a:r>
            <a:r>
              <a:rPr b="1" lang="en-US" sz="3600">
                <a:solidFill>
                  <a:schemeClr val="accent6"/>
                </a:solidFill>
                <a:latin typeface="Comic Sans MS"/>
                <a:ea typeface="Comic Sans MS"/>
                <a:cs typeface="Comic Sans MS"/>
                <a:sym typeface="Comic Sans MS"/>
              </a:rPr>
              <a:t>hear </a:t>
            </a:r>
            <a:r>
              <a:rPr b="1" lang="en-US" sz="2400">
                <a:solidFill>
                  <a:schemeClr val="dk1"/>
                </a:solidFill>
                <a:latin typeface="Comic Sans MS"/>
                <a:ea typeface="Comic Sans MS"/>
                <a:cs typeface="Comic Sans MS"/>
                <a:sym typeface="Comic Sans MS"/>
              </a:rPr>
              <a:t>within a word.</a:t>
            </a:r>
            <a:endParaRPr b="1" sz="2400">
              <a:solidFill>
                <a:schemeClr val="dk1"/>
              </a:solidFill>
              <a:latin typeface="Comic Sans MS"/>
              <a:ea typeface="Comic Sans MS"/>
              <a:cs typeface="Comic Sans MS"/>
              <a:sym typeface="Comic Sans MS"/>
            </a:endParaRPr>
          </a:p>
          <a:p>
            <a:pPr indent="0" lvl="0" marL="457200" rtl="0" algn="l">
              <a:lnSpc>
                <a:spcPct val="90000"/>
              </a:lnSpc>
              <a:spcBef>
                <a:spcPts val="700"/>
              </a:spcBef>
              <a:spcAft>
                <a:spcPts val="0"/>
              </a:spcAft>
              <a:buNone/>
            </a:pPr>
            <a:r>
              <a:t/>
            </a:r>
            <a:endParaRPr b="1" sz="2400">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3200"/>
              <a:buFont typeface="Comic Sans MS"/>
              <a:buNone/>
            </a:pPr>
            <a:r>
              <a:rPr b="1" lang="en-US" sz="3200">
                <a:solidFill>
                  <a:schemeClr val="dk1"/>
                </a:solidFill>
                <a:latin typeface="Comic Sans MS"/>
                <a:ea typeface="Comic Sans MS"/>
                <a:cs typeface="Comic Sans MS"/>
                <a:sym typeface="Comic Sans MS"/>
              </a:rPr>
              <a:t>Robot game</a:t>
            </a:r>
            <a:endParaRPr b="1" sz="3200">
              <a:solidFill>
                <a:schemeClr val="dk1"/>
              </a:solidFill>
              <a:latin typeface="Comic Sans MS"/>
              <a:ea typeface="Comic Sans MS"/>
              <a:cs typeface="Comic Sans MS"/>
              <a:sym typeface="Comic Sans MS"/>
            </a:endParaRPr>
          </a:p>
          <a:p>
            <a:pPr indent="0" lvl="0" marL="0" marR="0" rtl="0" algn="l">
              <a:lnSpc>
                <a:spcPct val="100000"/>
              </a:lnSpc>
              <a:spcBef>
                <a:spcPts val="1600"/>
              </a:spcBef>
              <a:spcAft>
                <a:spcPts val="0"/>
              </a:spcAft>
              <a:buClr>
                <a:schemeClr val="dk1"/>
              </a:buClr>
              <a:buSzPts val="2800"/>
              <a:buFont typeface="Comic Sans M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1"/>
              </a:buClr>
              <a:buSzPts val="2800"/>
              <a:buFont typeface="Comic Sans MS"/>
              <a:buNone/>
            </a:pPr>
            <a:r>
              <a:t/>
            </a:r>
            <a:endParaRPr b="0" i="0" sz="28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1400"/>
              </a:spcBef>
              <a:spcAft>
                <a:spcPts val="0"/>
              </a:spcAft>
              <a:buClr>
                <a:srgbClr val="000000"/>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p:txBody>
      </p:sp>
      <p:sp>
        <p:nvSpPr>
          <p:cNvPr id="153" name="Google Shape;153;p25"/>
          <p:cNvSpPr txBox="1"/>
          <p:nvPr/>
        </p:nvSpPr>
        <p:spPr>
          <a:xfrm>
            <a:off x="1160762" y="256225"/>
            <a:ext cx="7632600" cy="64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Comic Sans MS"/>
              <a:buNone/>
            </a:pPr>
            <a:r>
              <a:rPr b="1" i="0" lang="en-US" sz="3600" u="none" cap="none" strike="noStrike">
                <a:solidFill>
                  <a:schemeClr val="dk1"/>
                </a:solidFill>
                <a:latin typeface="Comic Sans MS"/>
                <a:ea typeface="Comic Sans MS"/>
                <a:cs typeface="Comic Sans MS"/>
                <a:sym typeface="Comic Sans MS"/>
              </a:rPr>
              <a:t>How can I help at home?</a:t>
            </a:r>
            <a:endParaRPr b="1" i="0" sz="3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600"/>
              <a:buFont typeface="Comic Sans MS"/>
              <a:buNone/>
            </a:pPr>
            <a:r>
              <a:t/>
            </a:r>
            <a:endParaRPr b="1" sz="36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3600"/>
              <a:buFont typeface="Comic Sans MS"/>
              <a:buNone/>
            </a:pPr>
            <a:r>
              <a:t/>
            </a:r>
            <a:endParaRPr b="1" sz="3600">
              <a:solidFill>
                <a:schemeClr val="dk1"/>
              </a:solidFill>
              <a:latin typeface="Comic Sans MS"/>
              <a:ea typeface="Comic Sans MS"/>
              <a:cs typeface="Comic Sans MS"/>
              <a:sym typeface="Comic Sans MS"/>
            </a:endParaRPr>
          </a:p>
        </p:txBody>
      </p:sp>
      <p:pic>
        <p:nvPicPr>
          <p:cNvPr descr="R:\Users\Glynis\Emma\School Logo 13.1.14.PNG" id="154" name="Google Shape;154;p25"/>
          <p:cNvPicPr preferRelativeResize="0"/>
          <p:nvPr/>
        </p:nvPicPr>
        <p:blipFill rotWithShape="1">
          <a:blip r:embed="rId3">
            <a:alphaModFix/>
          </a:blip>
          <a:srcRect b="0" l="0" r="0" t="0"/>
          <a:stretch/>
        </p:blipFill>
        <p:spPr>
          <a:xfrm>
            <a:off x="7785562" y="180403"/>
            <a:ext cx="867966" cy="79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nvSpPr>
        <p:spPr>
          <a:xfrm>
            <a:off x="0" y="533400"/>
            <a:ext cx="8963100" cy="594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chemeClr val="dk1"/>
                </a:solidFill>
                <a:latin typeface="Comic Sans MS"/>
                <a:ea typeface="Comic Sans MS"/>
                <a:cs typeface="Comic Sans MS"/>
                <a:sym typeface="Comic Sans MS"/>
              </a:rPr>
              <a:t>What is</a:t>
            </a:r>
            <a:r>
              <a:rPr lang="en-US" sz="4000">
                <a:solidFill>
                  <a:schemeClr val="dk1"/>
                </a:solidFill>
                <a:latin typeface="Comic Sans MS"/>
                <a:ea typeface="Comic Sans MS"/>
                <a:cs typeface="Comic Sans MS"/>
                <a:sym typeface="Comic Sans MS"/>
              </a:rPr>
              <a:t> Phonics?</a:t>
            </a:r>
            <a:endParaRPr sz="40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sz="40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rPr lang="en-US" sz="4000">
                <a:solidFill>
                  <a:schemeClr val="dk1"/>
                </a:solidFill>
                <a:latin typeface="Comic Sans MS"/>
                <a:ea typeface="Comic Sans MS"/>
                <a:cs typeface="Comic Sans MS"/>
                <a:sym typeface="Comic Sans MS"/>
              </a:rPr>
              <a:t>A method of teaching children to read and pronounce words by learning to associate letters, or letter groups, with the sounds they represent.</a:t>
            </a:r>
            <a:endParaRPr sz="40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sz="40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rPr lang="en-US" sz="2700">
                <a:solidFill>
                  <a:schemeClr val="dk1"/>
                </a:solidFill>
                <a:latin typeface="Comic Sans MS"/>
                <a:ea typeface="Comic Sans MS"/>
                <a:cs typeface="Comic Sans MS"/>
                <a:sym typeface="Comic Sans MS"/>
              </a:rPr>
              <a:t>There are</a:t>
            </a:r>
            <a:r>
              <a:rPr lang="en-US" sz="2700">
                <a:solidFill>
                  <a:schemeClr val="dk1"/>
                </a:solidFill>
                <a:latin typeface="Comic Sans MS"/>
                <a:ea typeface="Comic Sans MS"/>
                <a:cs typeface="Comic Sans MS"/>
                <a:sym typeface="Comic Sans MS"/>
              </a:rPr>
              <a:t> 44 main sounds in the English language but only 26 letters!</a:t>
            </a:r>
            <a:endParaRPr sz="2700">
              <a:solidFill>
                <a:schemeClr val="dk1"/>
              </a:solidFill>
              <a:latin typeface="Comic Sans MS"/>
              <a:ea typeface="Comic Sans MS"/>
              <a:cs typeface="Comic Sans MS"/>
              <a:sym typeface="Comic Sans MS"/>
            </a:endParaRPr>
          </a:p>
        </p:txBody>
      </p:sp>
      <p:pic>
        <p:nvPicPr>
          <p:cNvPr descr="R:\Users\Glynis\Emma\School Logo 13.1.14.PNG" id="161" name="Google Shape;161;p26"/>
          <p:cNvPicPr preferRelativeResize="0"/>
          <p:nvPr/>
        </p:nvPicPr>
        <p:blipFill rotWithShape="1">
          <a:blip r:embed="rId3">
            <a:alphaModFix/>
          </a:blip>
          <a:srcRect b="0" l="0" r="0" t="0"/>
          <a:stretch/>
        </p:blipFill>
        <p:spPr>
          <a:xfrm>
            <a:off x="7905852" y="242375"/>
            <a:ext cx="875997" cy="800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