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1" r:id="rId2"/>
  </p:sldMasterIdLst>
  <p:notesMasterIdLst>
    <p:notesMasterId r:id="rId2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</p:sldIdLst>
  <p:sldSz cx="9144000" cy="5143500" type="screen16x9"/>
  <p:notesSz cx="6858000" cy="9144000"/>
  <p:embeddedFontLst>
    <p:embeddedFont>
      <p:font typeface="Roboto Slab" panose="020B0604020202020204" charset="0"/>
      <p:regular r:id="rId30"/>
      <p:bold r:id="rId31"/>
    </p:embeddedFont>
    <p:embeddedFont>
      <p:font typeface="Roboto" panose="020B0604020202020204" charset="0"/>
      <p:regular r:id="rId32"/>
      <p:bold r:id="rId33"/>
      <p:italic r:id="rId34"/>
      <p:boldItalic r:id="rId35"/>
    </p:embeddedFon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omic Sans MS" panose="030F0702030302020204" pitchFamily="66" charset="0"/>
      <p:regular r:id="rId40"/>
      <p:bold r:id="rId41"/>
      <p:italic r:id="rId42"/>
      <p:boldItalic r:id="rId4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>
        <p:scale>
          <a:sx n="110" d="100"/>
          <a:sy n="110" d="100"/>
        </p:scale>
        <p:origin x="270" y="-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489946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536276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49523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089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9226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6560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" name="Shape 21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28534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81607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25310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9526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Shape 23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0505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28390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6865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Shape 2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281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705703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Shape 2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Shape 2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10591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Shape 2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075198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Shape 2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Shape 2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85803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3839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Shape 2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541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Shape 14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75891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333333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8266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Shape 1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682176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67367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45022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7150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" name="Shape 1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1768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6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sp>
        <p:nvSpPr>
          <p:cNvPr id="11" name="Shape 11"/>
          <p:cNvSpPr/>
          <p:nvPr/>
        </p:nvSpPr>
        <p:spPr>
          <a:xfrm rot="10800000">
            <a:off x="6537563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 lim="8000"/>
            <a:headEnd type="none" w="sm" len="sm"/>
            <a:tailEnd type="none" w="sm" len="sm"/>
          </a:ln>
        </p:spPr>
      </p:sp>
      <p:cxnSp>
        <p:nvCxnSpPr>
          <p:cNvPr id="12" name="Shape 1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1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Shape 9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5" name="Shape 10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b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0" marR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8" name="Shape 11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Shape 1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Shape 1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24" name="Shape 124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6" name="Shape 1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1" name="Shape 13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Shape 13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rina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indent="0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/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/>
          <a:lstStyle>
            <a:lvl1pPr marL="0" marR="0" lvl="0" indent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>
            <a:spLocks noGrp="1"/>
          </p:cNvSpPr>
          <p:nvPr>
            <p:ph type="ctrTitle"/>
          </p:nvPr>
        </p:nvSpPr>
        <p:spPr>
          <a:xfrm>
            <a:off x="1762988" y="2820800"/>
            <a:ext cx="5783400" cy="69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Spelling</a:t>
            </a:r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subTitle" idx="1"/>
          </p:nvPr>
        </p:nvSpPr>
        <p:spPr>
          <a:xfrm>
            <a:off x="1680302" y="3514400"/>
            <a:ext cx="57834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Lickey Hills Primary School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and Nursery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March 2018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40" name="Shape 140" descr="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10000" y="1156700"/>
            <a:ext cx="132397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 txBox="1">
            <a:spLocks noGrp="1"/>
          </p:cNvSpPr>
          <p:nvPr>
            <p:ph type="title"/>
          </p:nvPr>
        </p:nvSpPr>
        <p:spPr>
          <a:xfrm>
            <a:off x="161300" y="3722250"/>
            <a:ext cx="8476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Strategies for proofreading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Using personal spelling banks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Using spelling walls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Using the statutory word lists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>
            <a:off x="150250" y="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Years 1 and 2 Statutory Words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96" name="Shape 196"/>
          <p:cNvSpPr txBox="1"/>
          <p:nvPr/>
        </p:nvSpPr>
        <p:spPr>
          <a:xfrm>
            <a:off x="92250" y="738075"/>
            <a:ext cx="8845500" cy="341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218181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18181"/>
              </a:lnSpc>
              <a:spcBef>
                <a:spcPts val="120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218181"/>
              </a:lnSpc>
              <a:spcBef>
                <a:spcPts val="1200"/>
              </a:spcBef>
              <a:spcAft>
                <a:spcPts val="120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693525"/>
            <a:ext cx="9144000" cy="444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42050" y="4752250"/>
            <a:ext cx="986000" cy="39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>
            <a:spLocks noGrp="1"/>
          </p:cNvSpPr>
          <p:nvPr>
            <p:ph type="title"/>
          </p:nvPr>
        </p:nvSpPr>
        <p:spPr>
          <a:xfrm>
            <a:off x="150250" y="107950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Years 3 and 4 Statutory Words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04" name="Shape 20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94050"/>
            <a:ext cx="9143999" cy="434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213775" y="-1162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Years 5 and 6 Statutory Words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0" name="Shape 2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36075"/>
            <a:ext cx="9144000" cy="4407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44925" y="154775"/>
            <a:ext cx="8476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Strategies for proofreading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16" name="Shape 216"/>
          <p:cNvPicPr preferRelativeResize="0"/>
          <p:nvPr/>
        </p:nvPicPr>
        <p:blipFill rotWithShape="1">
          <a:blip r:embed="rId3">
            <a:alphaModFix/>
          </a:blip>
          <a:srcRect t="13461" b="13614"/>
          <a:stretch/>
        </p:blipFill>
        <p:spPr>
          <a:xfrm>
            <a:off x="0" y="840875"/>
            <a:ext cx="9144000" cy="41513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C4587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>
            <a:spLocks noGrp="1"/>
          </p:cNvSpPr>
          <p:nvPr>
            <p:ph type="title"/>
          </p:nvPr>
        </p:nvSpPr>
        <p:spPr>
          <a:xfrm>
            <a:off x="387900" y="553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4000">
                <a:latin typeface="Comic Sans MS"/>
                <a:ea typeface="Comic Sans MS"/>
                <a:cs typeface="Comic Sans MS"/>
                <a:sym typeface="Comic Sans MS"/>
              </a:rPr>
              <a:t>What can I do to help at home?</a:t>
            </a:r>
            <a:endParaRPr sz="4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1"/>
          </p:nvPr>
        </p:nvSpPr>
        <p:spPr>
          <a:xfrm>
            <a:off x="34950" y="389700"/>
            <a:ext cx="9074100" cy="4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. Use the spelling strategies with your children to learn new words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. Learn </a:t>
            </a:r>
            <a:r>
              <a:rPr lang="en-GB" sz="2500" dirty="0" smtClean="0">
                <a:latin typeface="Comic Sans MS"/>
                <a:ea typeface="Comic Sans MS"/>
                <a:cs typeface="Comic Sans MS"/>
                <a:sym typeface="Comic Sans MS"/>
              </a:rPr>
              <a:t>words from the </a:t>
            </a: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statutory word lists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. Play a variety of different games using their spelling words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500" dirty="0">
                <a:latin typeface="Comic Sans MS"/>
                <a:ea typeface="Comic Sans MS"/>
                <a:cs typeface="Comic Sans MS"/>
                <a:sym typeface="Comic Sans MS"/>
              </a:rPr>
              <a:t>. Websites</a:t>
            </a:r>
            <a:endParaRPr sz="25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14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387900" y="-1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ponies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puppies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stories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teddies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families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armies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carries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worries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>
            <a:spLocks noGrp="1"/>
          </p:cNvSpPr>
          <p:nvPr>
            <p:ph type="title"/>
          </p:nvPr>
        </p:nvSpPr>
        <p:spPr>
          <a:xfrm>
            <a:off x="387900" y="10833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Comic Sans MS"/>
                <a:ea typeface="Comic Sans MS"/>
                <a:cs typeface="Comic Sans MS"/>
                <a:sym typeface="Comic Sans MS"/>
              </a:rPr>
              <a:t>JUMBLE</a:t>
            </a:r>
            <a:endParaRPr sz="10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38" name="Shape 238"/>
          <p:cNvSpPr txBox="1">
            <a:spLocks noGrp="1"/>
          </p:cNvSpPr>
          <p:nvPr>
            <p:ph type="body" idx="1"/>
          </p:nvPr>
        </p:nvSpPr>
        <p:spPr>
          <a:xfrm>
            <a:off x="387900" y="1631049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  </a:t>
            </a:r>
            <a:endParaRPr/>
          </a:p>
          <a:p>
            <a:pPr marL="0" lvl="0" indent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7000">
                <a:latin typeface="Comic Sans MS"/>
                <a:ea typeface="Comic Sans MS"/>
                <a:cs typeface="Comic Sans MS"/>
                <a:sym typeface="Comic Sans MS"/>
              </a:rPr>
              <a:t>lfsimeai</a:t>
            </a:r>
            <a:endParaRPr sz="7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 txBox="1">
            <a:spLocks noGrp="1"/>
          </p:cNvSpPr>
          <p:nvPr>
            <p:ph type="title"/>
          </p:nvPr>
        </p:nvSpPr>
        <p:spPr>
          <a:xfrm>
            <a:off x="387900" y="10833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0">
                <a:latin typeface="Comic Sans MS"/>
                <a:ea typeface="Comic Sans MS"/>
                <a:cs typeface="Comic Sans MS"/>
                <a:sym typeface="Comic Sans MS"/>
              </a:rPr>
              <a:t>BOGGLE</a:t>
            </a:r>
            <a:endParaRPr sz="10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427800" y="-1"/>
            <a:ext cx="8368200" cy="307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ponies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puppies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stories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teddies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families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armies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tries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carries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worries</a:t>
            </a:r>
            <a:endParaRPr sz="7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45" name="Shape 245"/>
          <p:cNvPicPr preferRelativeResize="0"/>
          <p:nvPr/>
        </p:nvPicPr>
        <p:blipFill rotWithShape="1">
          <a:blip r:embed="rId3">
            <a:alphaModFix/>
          </a:blip>
          <a:srcRect l="29117" t="31665" r="34265" b="12908"/>
          <a:stretch/>
        </p:blipFill>
        <p:spPr>
          <a:xfrm>
            <a:off x="2218775" y="1631050"/>
            <a:ext cx="4578726" cy="3418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117300" y="-98900"/>
            <a:ext cx="8909400" cy="50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Aims: </a:t>
            </a: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160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No Nonsense Spelling - An introduction 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Spelling expectations at the end of KS1 and KS2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Spelling at our school - A whole school overview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How we teach spelling from years 2-6 through a sequence of lessons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Spelling strategies for learning new words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457200" lvl="0" indent="-381000" rtl="0">
              <a:spcBef>
                <a:spcPts val="0"/>
              </a:spcBef>
              <a:spcAft>
                <a:spcPts val="0"/>
              </a:spcAft>
              <a:buSzPts val="2400"/>
              <a:buFont typeface="Comic Sans MS"/>
              <a:buChar char="●"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Spelling strategies for proofreading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 b="1">
                <a:latin typeface="Comic Sans MS"/>
                <a:ea typeface="Comic Sans MS"/>
                <a:cs typeface="Comic Sans MS"/>
                <a:sym typeface="Comic Sans MS"/>
              </a:rPr>
              <a:t>How can you help at home?</a:t>
            </a: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>
            <a:spLocks noGrp="1"/>
          </p:cNvSpPr>
          <p:nvPr>
            <p:ph type="title"/>
          </p:nvPr>
        </p:nvSpPr>
        <p:spPr>
          <a:xfrm>
            <a:off x="387900" y="10833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500">
                <a:latin typeface="Comic Sans MS"/>
                <a:ea typeface="Comic Sans MS"/>
                <a:cs typeface="Comic Sans MS"/>
                <a:sym typeface="Comic Sans MS"/>
              </a:rPr>
              <a:t>Mystery Letters</a:t>
            </a:r>
            <a:endParaRPr sz="7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1" name="Shape 251"/>
          <p:cNvSpPr txBox="1"/>
          <p:nvPr/>
        </p:nvSpPr>
        <p:spPr>
          <a:xfrm>
            <a:off x="1501075" y="1530700"/>
            <a:ext cx="57078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7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_ a m_ l_ _ s</a:t>
            </a:r>
            <a:endParaRPr sz="700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Shape 256"/>
          <p:cNvSpPr txBox="1">
            <a:spLocks noGrp="1"/>
          </p:cNvSpPr>
          <p:nvPr>
            <p:ph type="title"/>
          </p:nvPr>
        </p:nvSpPr>
        <p:spPr>
          <a:xfrm>
            <a:off x="-453850" y="413375"/>
            <a:ext cx="104598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Comic Sans MS"/>
                <a:ea typeface="Comic Sans MS"/>
                <a:cs typeface="Comic Sans MS"/>
                <a:sym typeface="Comic Sans MS"/>
              </a:rPr>
              <a:t>Making Word Searches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57" name="Shape 257"/>
          <p:cNvSpPr txBox="1"/>
          <p:nvPr/>
        </p:nvSpPr>
        <p:spPr>
          <a:xfrm>
            <a:off x="375050" y="1355800"/>
            <a:ext cx="880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Designing a word search with all of their spelling words.</a:t>
            </a:r>
            <a:endParaRPr sz="40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 txBox="1">
            <a:spLocks noGrp="1"/>
          </p:cNvSpPr>
          <p:nvPr>
            <p:ph type="title"/>
          </p:nvPr>
        </p:nvSpPr>
        <p:spPr>
          <a:xfrm>
            <a:off x="-453850" y="413375"/>
            <a:ext cx="104598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>
                <a:latin typeface="Comic Sans MS"/>
                <a:ea typeface="Comic Sans MS"/>
                <a:cs typeface="Comic Sans MS"/>
                <a:sym typeface="Comic Sans MS"/>
              </a:rPr>
              <a:t>Silly Sentences</a:t>
            </a:r>
            <a:endParaRPr sz="60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63" name="Shape 263"/>
          <p:cNvSpPr txBox="1"/>
          <p:nvPr/>
        </p:nvSpPr>
        <p:spPr>
          <a:xfrm>
            <a:off x="375050" y="1355800"/>
            <a:ext cx="8802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40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Write a silly sentence that makes sense using as many of the spelling words as possible. </a:t>
            </a:r>
            <a:endParaRPr sz="4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8" name="Shape 268"/>
          <p:cNvPicPr preferRelativeResize="0"/>
          <p:nvPr/>
        </p:nvPicPr>
        <p:blipFill rotWithShape="1">
          <a:blip r:embed="rId3">
            <a:alphaModFix/>
          </a:blip>
          <a:srcRect l="12639" t="26119" r="24288" b="20942"/>
          <a:stretch/>
        </p:blipFill>
        <p:spPr>
          <a:xfrm>
            <a:off x="140050" y="257525"/>
            <a:ext cx="8863899" cy="4736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Shape 273"/>
          <p:cNvPicPr preferRelativeResize="0"/>
          <p:nvPr/>
        </p:nvPicPr>
        <p:blipFill rotWithShape="1">
          <a:blip r:embed="rId3">
            <a:alphaModFix/>
          </a:blip>
          <a:srcRect l="20432" t="23034" r="22635" b="11949"/>
          <a:stretch/>
        </p:blipFill>
        <p:spPr>
          <a:xfrm>
            <a:off x="250450" y="133025"/>
            <a:ext cx="8643105" cy="48774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26325" y="4759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Websites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226325" y="1438550"/>
            <a:ext cx="8368200" cy="380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http://www.manythings.org/cts/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 smtClean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https</a:t>
            </a:r>
            <a:r>
              <a:rPr lang="en-GB" dirty="0">
                <a:solidFill>
                  <a:schemeClr val="tx1"/>
                </a:solidFill>
                <a:latin typeface="Comic Sans MS"/>
                <a:ea typeface="Comic Sans MS"/>
                <a:cs typeface="Comic Sans MS"/>
                <a:sym typeface="Comic Sans MS"/>
              </a:rPr>
              <a:t>://www.phonicsplay.co.uk</a:t>
            </a:r>
            <a:endParaRPr dirty="0">
              <a:solidFill>
                <a:schemeClr val="tx1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https://www.spellzone.com/games/index.cfm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https://www.topmarks.co.uk/english-games/5-7-years/words-and-spelling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http://www.aaaspell.com/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http://www.spellingtraining.com/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 txBox="1">
            <a:spLocks noGrp="1"/>
          </p:cNvSpPr>
          <p:nvPr>
            <p:ph type="title"/>
          </p:nvPr>
        </p:nvSpPr>
        <p:spPr>
          <a:xfrm>
            <a:off x="387900" y="253342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000">
                <a:latin typeface="Comic Sans MS"/>
                <a:ea typeface="Comic Sans MS"/>
                <a:cs typeface="Comic Sans MS"/>
                <a:sym typeface="Comic Sans MS"/>
              </a:rPr>
              <a:t>Thank you for your time.</a:t>
            </a:r>
            <a:endParaRPr sz="50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All resources will be found on the Parent Page on the school website. 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139025" y="165300"/>
            <a:ext cx="8909400" cy="50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2400" b="1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51" name="Shape 1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4397"/>
            <a:ext cx="9144000" cy="51347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>
            <a:spLocks noGrp="1"/>
          </p:cNvSpPr>
          <p:nvPr>
            <p:ph type="title"/>
          </p:nvPr>
        </p:nvSpPr>
        <p:spPr>
          <a:xfrm>
            <a:off x="387900" y="553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End of KS1 Expectations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57" name="Shape 157"/>
          <p:cNvSpPr txBox="1">
            <a:spLocks noGrp="1"/>
          </p:cNvSpPr>
          <p:nvPr>
            <p:ph type="body" idx="1"/>
          </p:nvPr>
        </p:nvSpPr>
        <p:spPr>
          <a:xfrm>
            <a:off x="308550" y="623425"/>
            <a:ext cx="8526900" cy="4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Pupils should be taught to spell by: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•segmenting spoken words into phonemes and representing these by graphemes, spelling many correctly</a:t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•learning new ways of spelling phonemes for which one or more spellings are already known, and learning some words with each spelling, including a few common homophones</a:t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•learning to spell common exception words</a:t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•learning to spell more words with contracted forms</a:t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•learning the possessive apostrophe (singular), for example, the girl’s book</a:t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•distinguishing between homophones and near homophones</a:t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•adding suffixes to spell longer words, for example, ‘-</a:t>
            </a:r>
            <a:r>
              <a:rPr lang="en-GB" sz="1600" dirty="0" err="1">
                <a:latin typeface="Comic Sans MS"/>
                <a:ea typeface="Comic Sans MS"/>
                <a:cs typeface="Comic Sans MS"/>
                <a:sym typeface="Comic Sans MS"/>
              </a:rPr>
              <a:t>ment</a:t>
            </a: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’, ‘-</a:t>
            </a:r>
            <a:r>
              <a:rPr lang="en-GB" sz="1600" dirty="0" err="1">
                <a:latin typeface="Comic Sans MS"/>
                <a:ea typeface="Comic Sans MS"/>
                <a:cs typeface="Comic Sans MS"/>
                <a:sym typeface="Comic Sans MS"/>
              </a:rPr>
              <a:t>ful</a:t>
            </a: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’, ‘-less’, ‘-</a:t>
            </a:r>
            <a:r>
              <a:rPr lang="en-GB" sz="1600" dirty="0" err="1">
                <a:latin typeface="Comic Sans MS"/>
                <a:ea typeface="Comic Sans MS"/>
                <a:cs typeface="Comic Sans MS"/>
                <a:sym typeface="Comic Sans MS"/>
              </a:rPr>
              <a:t>ly</a:t>
            </a:r>
            <a:r>
              <a:rPr lang="en-GB" sz="1600" dirty="0" smtClean="0">
                <a:latin typeface="Comic Sans MS"/>
                <a:ea typeface="Comic Sans MS"/>
                <a:cs typeface="Comic Sans MS"/>
                <a:sym typeface="Comic Sans MS"/>
              </a:rPr>
              <a:t>’</a:t>
            </a: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/>
            </a:r>
            <a:b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•writing from memory simple sentences dictated by the teacher that include words using </a:t>
            </a:r>
            <a:r>
              <a:rPr lang="en-GB" sz="1600" dirty="0" smtClean="0">
                <a:latin typeface="Comic Sans MS"/>
                <a:ea typeface="Comic Sans MS"/>
                <a:cs typeface="Comic Sans MS"/>
                <a:sym typeface="Comic Sans MS"/>
              </a:rPr>
              <a:t>the </a:t>
            </a: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common exception words and punctuation taught so far.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title"/>
          </p:nvPr>
        </p:nvSpPr>
        <p:spPr>
          <a:xfrm>
            <a:off x="387900" y="55375"/>
            <a:ext cx="8368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latin typeface="Comic Sans MS"/>
                <a:ea typeface="Comic Sans MS"/>
                <a:cs typeface="Comic Sans MS"/>
                <a:sym typeface="Comic Sans MS"/>
              </a:rPr>
              <a:t>End of KS2 Expectations</a:t>
            </a:r>
            <a:endParaRPr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63" name="Shape 163"/>
          <p:cNvSpPr txBox="1">
            <a:spLocks noGrp="1"/>
          </p:cNvSpPr>
          <p:nvPr>
            <p:ph type="body" idx="1"/>
          </p:nvPr>
        </p:nvSpPr>
        <p:spPr>
          <a:xfrm>
            <a:off x="108450" y="741475"/>
            <a:ext cx="9144000" cy="436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latin typeface="Comic Sans MS"/>
                <a:ea typeface="Comic Sans MS"/>
                <a:cs typeface="Comic Sans MS"/>
                <a:sym typeface="Comic Sans MS"/>
              </a:rPr>
              <a:t>Pupils should be taught to spell by:</a:t>
            </a: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develop a range of personal strategies for learning new and irregular words*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develop a range of personal strategies for spelling at the point of composition*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develop a range of strategies for checking and proofreading spellings after writing*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further prefixes and suffixes and understand the guidance for adding them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spell some words with ‘silent’ letters </a:t>
            </a:r>
            <a:r>
              <a:rPr lang="en-GB" sz="15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(for </a:t>
            </a: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example: </a:t>
            </a:r>
            <a:r>
              <a:rPr lang="en-GB" sz="1500" i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knight, solemn</a:t>
            </a: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)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continue to distinguish between homophones and other words which are often confused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knowledge of </a:t>
            </a:r>
            <a:r>
              <a:rPr lang="en-GB" sz="15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etymology </a:t>
            </a: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 spelling and understand that the spelling </a:t>
            </a:r>
            <a:r>
              <a:rPr lang="en-GB" sz="15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of</a:t>
            </a:r>
            <a:endParaRPr lang="en-GB"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sz="15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some </a:t>
            </a: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words needs to be learnt </a:t>
            </a:r>
            <a:r>
              <a:rPr lang="en-GB" sz="15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specifically</a:t>
            </a:r>
            <a:endParaRPr lang="en-GB"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546100" lvl="0" indent="0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1500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 • </a:t>
            </a: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use dictionaries to check the spelling and meaning of words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the first three or four letters of a word to check spelling, meaning or both of these in a dictionary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use a thesaurus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87400" lvl="0" indent="-13970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• proofread for spelling errors.</a:t>
            </a:r>
            <a:endParaRPr sz="15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0"/>
              </a:spcBef>
              <a:spcAft>
                <a:spcPts val="1600"/>
              </a:spcAft>
              <a:buNone/>
            </a:pPr>
            <a:endParaRPr sz="1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>
            <a:off x="111825" y="42300"/>
            <a:ext cx="9144000" cy="50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>
                <a:latin typeface="Comic Sans MS"/>
                <a:ea typeface="Comic Sans MS"/>
                <a:cs typeface="Comic Sans MS"/>
                <a:sym typeface="Comic Sans MS"/>
              </a:rPr>
              <a:t>A whole school overview - </a:t>
            </a:r>
            <a:r>
              <a:rPr lang="en-GB" sz="3200">
                <a:latin typeface="Comic Sans MS"/>
                <a:ea typeface="Comic Sans MS"/>
                <a:cs typeface="Comic Sans MS"/>
                <a:sym typeface="Comic Sans MS"/>
              </a:rPr>
              <a:t>Spelling Pathway</a:t>
            </a: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32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Year 1:         Daily  phonics sessions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Year 2:        Daily 15 minute spelling and phonics sessions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Years 3-6:   3 sessions of spelling per week (20 minutes)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sz="2400">
                <a:latin typeface="Comic Sans MS"/>
                <a:ea typeface="Comic Sans MS"/>
                <a:cs typeface="Comic Sans MS"/>
                <a:sym typeface="Comic Sans MS"/>
              </a:rPr>
              <a:t>Each session focuses on learning a new spelling rule or strategy. </a:t>
            </a:r>
            <a:endParaRPr sz="24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body" idx="1"/>
          </p:nvPr>
        </p:nvSpPr>
        <p:spPr>
          <a:xfrm>
            <a:off x="0" y="42300"/>
            <a:ext cx="11419200" cy="50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Teaching sequence</a:t>
            </a:r>
            <a:endParaRPr sz="36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6200" marR="127000" lvl="0" indent="0" rtl="0">
              <a:lnSpc>
                <a:spcPct val="104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 typical teaching sequence is as follows: </a:t>
            </a:r>
            <a:endParaRPr lang="en-GB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76200" marR="127000" lvl="0" indent="0" rtl="0">
              <a:lnSpc>
                <a:spcPct val="104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27305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Revise</a:t>
            </a: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Activate prior knowledge and revisit previous linked learning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GB" sz="2400" b="1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Teach</a:t>
            </a: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Introduce the new concept and investigate model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9090"/>
              </a:lnSpc>
              <a:spcBef>
                <a:spcPts val="100"/>
              </a:spcBef>
              <a:spcAft>
                <a:spcPts val="0"/>
              </a:spcAft>
              <a:buNone/>
            </a:pPr>
            <a:endParaRPr sz="24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909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en-GB" sz="2400" b="1" dirty="0" smtClean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909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Practise</a:t>
            </a: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Individual/group </a:t>
            </a:r>
            <a:r>
              <a:rPr lang="en-GB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work</a:t>
            </a: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.</a:t>
            </a:r>
            <a:r>
              <a:rPr lang="en-GB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Extend/explore the concept independently 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909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and investigate</a:t>
            </a:r>
            <a:r>
              <a:rPr lang="en-GB" sz="2400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endParaRPr lang="en-GB" sz="24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9090"/>
              </a:lnSpc>
              <a:spcBef>
                <a:spcPts val="100"/>
              </a:spcBef>
              <a:spcAft>
                <a:spcPts val="0"/>
              </a:spcAft>
              <a:buNone/>
            </a:pPr>
            <a:endParaRPr lang="en-GB" sz="2400" b="1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5909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en-GB" sz="2400" b="1" dirty="0" smtClean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Apply/Assess</a:t>
            </a:r>
            <a:r>
              <a:rPr lang="en-GB" sz="2400" b="1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: </a:t>
            </a: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Assess through independent application. 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marR="2730500" lvl="0" indent="0" rtl="0">
              <a:spcBef>
                <a:spcPts val="40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FFFF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Demonstrate understanding. </a:t>
            </a:r>
            <a:endParaRPr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>
              <a:spcBef>
                <a:spcPts val="1600"/>
              </a:spcBef>
              <a:spcAft>
                <a:spcPts val="0"/>
              </a:spcAft>
              <a:buNone/>
            </a:pP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3600" dirty="0"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80700" y="67200"/>
            <a:ext cx="9144000" cy="505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FFFFFF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0" rtl="0">
              <a:spcBef>
                <a:spcPts val="1600"/>
              </a:spcBef>
              <a:spcAft>
                <a:spcPts val="1600"/>
              </a:spcAft>
              <a:buNone/>
            </a:pPr>
            <a:endParaRPr sz="36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179" name="Shape 179"/>
          <p:cNvPicPr preferRelativeResize="0"/>
          <p:nvPr/>
        </p:nvPicPr>
        <p:blipFill rotWithShape="1">
          <a:blip r:embed="rId3">
            <a:alphaModFix/>
          </a:blip>
          <a:srcRect l="25482" t="19146" r="28262" b="14715"/>
          <a:stretch/>
        </p:blipFill>
        <p:spPr>
          <a:xfrm>
            <a:off x="447113" y="0"/>
            <a:ext cx="82497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 txBox="1">
            <a:spLocks noGrp="1"/>
          </p:cNvSpPr>
          <p:nvPr>
            <p:ph type="title"/>
          </p:nvPr>
        </p:nvSpPr>
        <p:spPr>
          <a:xfrm>
            <a:off x="244925" y="154775"/>
            <a:ext cx="8476200" cy="68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Strategies for learning new words</a:t>
            </a: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185" name="Shape 185"/>
          <p:cNvSpPr txBox="1"/>
          <p:nvPr/>
        </p:nvSpPr>
        <p:spPr>
          <a:xfrm>
            <a:off x="342900" y="1606925"/>
            <a:ext cx="7160400" cy="26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530</Words>
  <Application>Microsoft Office PowerPoint</Application>
  <PresentationFormat>On-screen Show (16:9)</PresentationFormat>
  <Paragraphs>120</Paragraphs>
  <Slides>26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Roboto Slab</vt:lpstr>
      <vt:lpstr>Roboto</vt:lpstr>
      <vt:lpstr>Calibri</vt:lpstr>
      <vt:lpstr>Comic Sans MS</vt:lpstr>
      <vt:lpstr>Arial</vt:lpstr>
      <vt:lpstr>Marina</vt:lpstr>
      <vt:lpstr>Office Theme</vt:lpstr>
      <vt:lpstr>Spelling</vt:lpstr>
      <vt:lpstr>PowerPoint Presentation</vt:lpstr>
      <vt:lpstr>PowerPoint Presentation</vt:lpstr>
      <vt:lpstr>End of KS1 Expectations</vt:lpstr>
      <vt:lpstr>End of KS2 Expectations</vt:lpstr>
      <vt:lpstr>PowerPoint Presentation</vt:lpstr>
      <vt:lpstr>PowerPoint Presentation</vt:lpstr>
      <vt:lpstr>PowerPoint Presentation</vt:lpstr>
      <vt:lpstr>Strategies for learning new words</vt:lpstr>
      <vt:lpstr>Strategies for proofreading  Using personal spelling banks Using spelling walls Using the statutory word lists   </vt:lpstr>
      <vt:lpstr>Years 1 and 2 Statutory Words</vt:lpstr>
      <vt:lpstr>Years 3 and 4 Statutory Words </vt:lpstr>
      <vt:lpstr>Years 5 and 6 Statutory Words </vt:lpstr>
      <vt:lpstr>Strategies for proofreading</vt:lpstr>
      <vt:lpstr>PowerPoint Presentation</vt:lpstr>
      <vt:lpstr>What can I do to help at home?</vt:lpstr>
      <vt:lpstr>PowerPoint Presentation</vt:lpstr>
      <vt:lpstr>JUMBLE</vt:lpstr>
      <vt:lpstr>BOGGLE</vt:lpstr>
      <vt:lpstr>Mystery Letters</vt:lpstr>
      <vt:lpstr>Making Word Searches</vt:lpstr>
      <vt:lpstr>Silly Sentences</vt:lpstr>
      <vt:lpstr>PowerPoint Presentation</vt:lpstr>
      <vt:lpstr>PowerPoint Presentation</vt:lpstr>
      <vt:lpstr>Websites</vt:lpstr>
      <vt:lpstr>Thank you for your time.  All resources will be found on the Parent Page on the school website.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Spelling</dc:title>
  <dc:creator>Marnie Taylor</dc:creator>
  <cp:lastModifiedBy>Marker</cp:lastModifiedBy>
  <cp:revision>8</cp:revision>
  <dcterms:modified xsi:type="dcterms:W3CDTF">2018-03-13T20:49:13Z</dcterms:modified>
</cp:coreProperties>
</file>