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7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Lst>
  <p:sldSz cx="9144000" cy="5143500" type="screen16x9"/>
  <p:notesSz cx="6858000" cy="9144000"/>
  <p:embeddedFontLst>
    <p:embeddedFont>
      <p:font typeface="Calibri" panose="020F0502020204030204" pitchFamily="34" charset="0"/>
      <p:regular r:id="rId80"/>
      <p:bold r:id="rId81"/>
      <p:italic r:id="rId82"/>
      <p:boldItalic r:id="rId83"/>
    </p:embeddedFont>
    <p:embeddedFont>
      <p:font typeface="Roboto" panose="020B0604020202020204" charset="0"/>
      <p:regular r:id="rId84"/>
      <p:bold r:id="rId85"/>
      <p:italic r:id="rId86"/>
      <p:boldItalic r:id="rId87"/>
    </p:embeddedFont>
    <p:embeddedFont>
      <p:font typeface="Comic Sans MS" panose="030F0702030302020204" pitchFamily="66" charset="0"/>
      <p:regular r:id="rId88"/>
      <p:bold r:id="rId89"/>
      <p:italic r:id="rId90"/>
      <p:boldItalic r:id="rId91"/>
    </p:embeddedFont>
    <p:embeddedFont>
      <p:font typeface="Roboto Slab" panose="020B0604020202020204" charset="0"/>
      <p:regular r:id="rId92"/>
      <p:bold r:id="rId9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7ADF52D-859B-45D1-B327-28013A8BC43E}">
  <a:tblStyle styleId="{A7ADF52D-859B-45D1-B327-28013A8BC43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10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5.fntdata"/><Relationship Id="rId89" Type="http://schemas.openxmlformats.org/officeDocument/2006/relationships/font" Target="fonts/font10.fntdata"/><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87"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3.fntdata"/><Relationship Id="rId90" Type="http://schemas.openxmlformats.org/officeDocument/2006/relationships/font" Target="fonts/font11.fntdata"/><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1.fntdata"/><Relationship Id="rId85" Type="http://schemas.openxmlformats.org/officeDocument/2006/relationships/font" Target="fonts/font6.fntdata"/><Relationship Id="rId93"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font" Target="fonts/font12.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12640111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p:nvPr/>
        </p:nvSpPr>
        <p:spPr>
          <a:xfrm>
            <a:off x="3883851" y="8684836"/>
            <a:ext cx="2972547" cy="457712"/>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omic Sans MS"/>
              <a:buNone/>
            </a:pPr>
            <a:fld id="{00000000-1234-1234-1234-123412341234}" type="slidenum">
              <a:rPr lang="en-GB" sz="1600" b="0" i="0" u="none">
                <a:solidFill>
                  <a:srgbClr val="000000"/>
                </a:solidFill>
                <a:latin typeface="Comic Sans MS"/>
                <a:ea typeface="Comic Sans MS"/>
                <a:cs typeface="Comic Sans MS"/>
                <a:sym typeface="Comic Sans MS"/>
              </a:rPr>
              <a:t>22</a:t>
            </a:fld>
            <a:endParaRPr lang="en-GB" sz="1600" b="0" i="0" u="none">
              <a:solidFill>
                <a:srgbClr val="000000"/>
              </a:solidFill>
              <a:latin typeface="Comic Sans MS"/>
              <a:ea typeface="Comic Sans MS"/>
              <a:cs typeface="Comic Sans MS"/>
              <a:sym typeface="Comic Sans MS"/>
            </a:endParaRPr>
          </a:p>
        </p:txBody>
      </p:sp>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9" name="Shape 249"/>
          <p:cNvSpPr txBox="1">
            <a:spLocks noGrp="1"/>
          </p:cNvSpPr>
          <p:nvPr>
            <p:ph type="body" idx="1"/>
          </p:nvPr>
        </p:nvSpPr>
        <p:spPr>
          <a:xfrm>
            <a:off x="685480" y="4343150"/>
            <a:ext cx="5487041" cy="4115024"/>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59" name="Shape 3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GB"/>
              <a:t>You can be any where in the grid. EG. you could have good comprehension of books that are read to you/ films, but not be able to decode the words.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4" name="Shape 114"/>
          <p:cNvSpPr txBox="1">
            <a:spLocks noGrp="1"/>
          </p:cNvSpPr>
          <p:nvPr>
            <p:ph type="body" idx="1"/>
          </p:nvPr>
        </p:nvSpPr>
        <p:spPr>
          <a:xfrm>
            <a:off x="685480" y="4343150"/>
            <a:ext cx="5487041" cy="4115024"/>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p>
        </p:txBody>
      </p:sp>
      <p:sp>
        <p:nvSpPr>
          <p:cNvPr id="115" name="Shape 115"/>
          <p:cNvSpPr txBox="1"/>
          <p:nvPr/>
        </p:nvSpPr>
        <p:spPr>
          <a:xfrm>
            <a:off x="3883851" y="8684836"/>
            <a:ext cx="2972547" cy="457712"/>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omic Sans MS"/>
              <a:buNone/>
            </a:pPr>
            <a:fld id="{00000000-1234-1234-1234-123412341234}" type="slidenum">
              <a:rPr lang="en-GB" sz="1600" b="0" i="0" u="none" strike="noStrike" cap="none">
                <a:solidFill>
                  <a:srgbClr val="000000"/>
                </a:solidFill>
                <a:latin typeface="Comic Sans MS"/>
                <a:ea typeface="Comic Sans MS"/>
                <a:cs typeface="Comic Sans MS"/>
                <a:sym typeface="Comic Sans MS"/>
              </a:rPr>
              <a:t>4</a:t>
            </a:fld>
            <a:endParaRPr lang="en-GB" sz="1600" b="0" i="0" u="none" strike="noStrike" cap="none">
              <a:solidFill>
                <a:srgbClr val="000000"/>
              </a:solidFill>
              <a:latin typeface="Comic Sans MS"/>
              <a:ea typeface="Comic Sans MS"/>
              <a:cs typeface="Comic Sans MS"/>
              <a:sym typeface="Comic Sans M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GB"/>
              <a:t>Take a large book!</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4" name="Shape 4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GB"/>
              <a:t>Take a large book!</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GB"/>
              <a:t>Take a large book!</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GB"/>
              <a:t>Take a large book!</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Shape 4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GB"/>
              <a:t>Take a large book!</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GB"/>
              <a:t>Take a large book!</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4" name="Shape 4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GB"/>
              <a:t>Take a large book!</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0" name="Shape 4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6" name="Shape 4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2" name="Shape 4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8" name="Shape 4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685480" y="4343150"/>
            <a:ext cx="5487000" cy="41151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473" name="Shape 4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6" name="Shape 4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2" name="Shape 4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8" name="Shape 4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4" name="Shape 5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GB"/>
              <a:t>First we will look at the FIRST TWO expectations, using the following video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6" name="Shape 5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2" name="Shape 5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GB"/>
              <a:t>Video focusses on the FIRST TWO expectations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GB"/>
              <a:t>Written exercise focuses on the other highlighted expectations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4" name="Shape 5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GB"/>
              <a:t>Written exercise focuses on the other highlighted expectations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0" name="Shape 5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6" name="Shape 5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2" name="Shape 5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GB"/>
              <a:t>This example has been chosen as it is an exercise which can easily be tried at home</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8" name="Shape 5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4" name="Shape 5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1" name="Shape 5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7" name="Shape 5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3" name="Shape 5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8450" rtl="0">
              <a:spcBef>
                <a:spcPts val="0"/>
              </a:spcBef>
              <a:spcAft>
                <a:spcPts val="0"/>
              </a:spcAft>
              <a:buSzPts val="1100"/>
              <a:buChar char="-"/>
            </a:pPr>
            <a:r>
              <a:rPr lang="en-GB"/>
              <a:t>Importance of a text-rich environment</a:t>
            </a:r>
          </a:p>
          <a:p>
            <a:pPr marL="457200" lvl="0" indent="-298450" rtl="0">
              <a:spcBef>
                <a:spcPts val="0"/>
              </a:spcBef>
              <a:buSzPts val="1100"/>
              <a:buChar char="-"/>
            </a:pPr>
            <a:r>
              <a:rPr lang="en-GB"/>
              <a:t>Do any parents have examples of anything they have done at home to encourage a love of reading which has worked well?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9" name="Shape 5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6" name="Shape 5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4" name="Shape 6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0" name="Shape 6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6" name="Shape 6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480" y="4343150"/>
            <a:ext cx="5487000" cy="41151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622" name="Shape 6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480" y="4343150"/>
            <a:ext cx="5487041" cy="411502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6"/>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sp>
        <p:nvSpPr>
          <p:cNvPr id="11" name="Shape 11"/>
          <p:cNvSpPr/>
          <p:nvPr/>
        </p:nvSpPr>
        <p:spPr>
          <a:xfrm rot="10800000">
            <a:off x="6537563"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cxnSp>
        <p:nvCxnSpPr>
          <p:cNvPr id="12" name="Shape 12"/>
          <p:cNvCxnSpPr/>
          <p:nvPr/>
        </p:nvCxnSpPr>
        <p:spPr>
          <a:xfrm>
            <a:off x="4359602" y="2817464"/>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2" y="1188925"/>
            <a:ext cx="5783400" cy="1457400"/>
          </a:xfrm>
          <a:prstGeom prst="rect">
            <a:avLst/>
          </a:prstGeom>
        </p:spPr>
        <p:txBody>
          <a:bodyPr wrap="square" lIns="91425" tIns="91425" rIns="91425" bIns="91425" anchor="b" anchorCtr="0"/>
          <a:lstStyle>
            <a:lvl1pPr lvl="0" algn="ctr">
              <a:spcBef>
                <a:spcPts val="0"/>
              </a:spcBef>
              <a:buSzPts val="4000"/>
              <a:buNone/>
              <a:defRPr sz="4000"/>
            </a:lvl1pPr>
            <a:lvl2pPr lvl="1" algn="ctr">
              <a:spcBef>
                <a:spcPts val="0"/>
              </a:spcBef>
              <a:buSzPts val="4000"/>
              <a:buNone/>
              <a:defRPr sz="4000"/>
            </a:lvl2pPr>
            <a:lvl3pPr lvl="2" algn="ctr">
              <a:spcBef>
                <a:spcPts val="0"/>
              </a:spcBef>
              <a:buSzPts val="4000"/>
              <a:buNone/>
              <a:defRPr sz="4000"/>
            </a:lvl3pPr>
            <a:lvl4pPr lvl="3" algn="ctr">
              <a:spcBef>
                <a:spcPts val="0"/>
              </a:spcBef>
              <a:buSzPts val="4000"/>
              <a:buNone/>
              <a:defRPr sz="4000"/>
            </a:lvl4pPr>
            <a:lvl5pPr lvl="4" algn="ctr">
              <a:spcBef>
                <a:spcPts val="0"/>
              </a:spcBef>
              <a:buSzPts val="4000"/>
              <a:buNone/>
              <a:defRPr sz="4000"/>
            </a:lvl5pPr>
            <a:lvl6pPr lvl="5" algn="ctr">
              <a:spcBef>
                <a:spcPts val="0"/>
              </a:spcBef>
              <a:buSzPts val="4000"/>
              <a:buNone/>
              <a:defRPr sz="4000"/>
            </a:lvl6pPr>
            <a:lvl7pPr lvl="6" algn="ctr">
              <a:spcBef>
                <a:spcPts val="0"/>
              </a:spcBef>
              <a:buSzPts val="4000"/>
              <a:buNone/>
              <a:defRPr sz="4000"/>
            </a:lvl7pPr>
            <a:lvl8pPr lvl="7" algn="ctr">
              <a:spcBef>
                <a:spcPts val="0"/>
              </a:spcBef>
              <a:buSzPts val="4000"/>
              <a:buNone/>
              <a:defRPr sz="4000"/>
            </a:lvl8pPr>
            <a:lvl9pPr lvl="8" algn="ctr">
              <a:spcBef>
                <a:spcPts val="0"/>
              </a:spcBef>
              <a:buSzPts val="4000"/>
              <a:buNone/>
              <a:defRPr sz="4000"/>
            </a:lvl9pPr>
          </a:lstStyle>
          <a:p>
            <a:endParaRPr/>
          </a:p>
        </p:txBody>
      </p:sp>
      <p:sp>
        <p:nvSpPr>
          <p:cNvPr id="14" name="Shape 14"/>
          <p:cNvSpPr txBox="1">
            <a:spLocks noGrp="1"/>
          </p:cNvSpPr>
          <p:nvPr>
            <p:ph type="subTitle" idx="1"/>
          </p:nvPr>
        </p:nvSpPr>
        <p:spPr>
          <a:xfrm>
            <a:off x="1680302" y="3049450"/>
            <a:ext cx="5783400" cy="9090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wrap="square" lIns="91425" tIns="91425" rIns="91425" bIns="91425" anchor="ctr" anchorCtr="0"/>
          <a:lstStyle>
            <a:lvl1pPr lvl="0" algn="ctr">
              <a:spcBef>
                <a:spcPts val="0"/>
              </a:spcBef>
              <a:buClr>
                <a:schemeClr val="accent5"/>
              </a:buClr>
              <a:buSzPts val="13000"/>
              <a:buNone/>
              <a:defRPr sz="13000">
                <a:solidFill>
                  <a:schemeClr val="accent5"/>
                </a:solidFill>
              </a:defRPr>
            </a:lvl1pPr>
            <a:lvl2pPr lvl="1" algn="ctr">
              <a:spcBef>
                <a:spcPts val="0"/>
              </a:spcBef>
              <a:buClr>
                <a:schemeClr val="accent5"/>
              </a:buClr>
              <a:buSzPts val="13000"/>
              <a:buNone/>
              <a:defRPr sz="13000">
                <a:solidFill>
                  <a:schemeClr val="accent5"/>
                </a:solidFill>
              </a:defRPr>
            </a:lvl2pPr>
            <a:lvl3pPr lvl="2" algn="ctr">
              <a:spcBef>
                <a:spcPts val="0"/>
              </a:spcBef>
              <a:buClr>
                <a:schemeClr val="accent5"/>
              </a:buClr>
              <a:buSzPts val="13000"/>
              <a:buNone/>
              <a:defRPr sz="13000">
                <a:solidFill>
                  <a:schemeClr val="accent5"/>
                </a:solidFill>
              </a:defRPr>
            </a:lvl3pPr>
            <a:lvl4pPr lvl="3" algn="ctr">
              <a:spcBef>
                <a:spcPts val="0"/>
              </a:spcBef>
              <a:buClr>
                <a:schemeClr val="accent5"/>
              </a:buClr>
              <a:buSzPts val="13000"/>
              <a:buNone/>
              <a:defRPr sz="13000">
                <a:solidFill>
                  <a:schemeClr val="accent5"/>
                </a:solidFill>
              </a:defRPr>
            </a:lvl4pPr>
            <a:lvl5pPr lvl="4" algn="ctr">
              <a:spcBef>
                <a:spcPts val="0"/>
              </a:spcBef>
              <a:buClr>
                <a:schemeClr val="accent5"/>
              </a:buClr>
              <a:buSzPts val="13000"/>
              <a:buNone/>
              <a:defRPr sz="13000">
                <a:solidFill>
                  <a:schemeClr val="accent5"/>
                </a:solidFill>
              </a:defRPr>
            </a:lvl5pPr>
            <a:lvl6pPr lvl="5" algn="ctr">
              <a:spcBef>
                <a:spcPts val="0"/>
              </a:spcBef>
              <a:buClr>
                <a:schemeClr val="accent5"/>
              </a:buClr>
              <a:buSzPts val="13000"/>
              <a:buNone/>
              <a:defRPr sz="13000">
                <a:solidFill>
                  <a:schemeClr val="accent5"/>
                </a:solidFill>
              </a:defRPr>
            </a:lvl6pPr>
            <a:lvl7pPr lvl="6" algn="ctr">
              <a:spcBef>
                <a:spcPts val="0"/>
              </a:spcBef>
              <a:buClr>
                <a:schemeClr val="accent5"/>
              </a:buClr>
              <a:buSzPts val="13000"/>
              <a:buNone/>
              <a:defRPr sz="13000">
                <a:solidFill>
                  <a:schemeClr val="accent5"/>
                </a:solidFill>
              </a:defRPr>
            </a:lvl7pPr>
            <a:lvl8pPr lvl="7" algn="ctr">
              <a:spcBef>
                <a:spcPts val="0"/>
              </a:spcBef>
              <a:buClr>
                <a:schemeClr val="accent5"/>
              </a:buClr>
              <a:buSzPts val="13000"/>
              <a:buNone/>
              <a:defRPr sz="13000">
                <a:solidFill>
                  <a:schemeClr val="accent5"/>
                </a:solidFill>
              </a:defRPr>
            </a:lvl8pPr>
            <a:lvl9pPr lvl="8" algn="ctr">
              <a:spcBef>
                <a:spcPts val="0"/>
              </a:spcBef>
              <a:buClr>
                <a:schemeClr val="accent5"/>
              </a:buClr>
              <a:buSzPts val="13000"/>
              <a:buNone/>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wrap="square" lIns="91425" tIns="91425" rIns="91425" bIns="91425" anchor="t" anchorCtr="0"/>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a:endParaRPr/>
          </a:p>
        </p:txBody>
      </p:sp>
      <p:sp>
        <p:nvSpPr>
          <p:cNvPr id="56" name="Shape 5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28650" y="273844"/>
            <a:ext cx="7886700" cy="994200"/>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1"/>
          </p:nvPr>
        </p:nvSpPr>
        <p:spPr>
          <a:xfrm>
            <a:off x="628650" y="1369219"/>
            <a:ext cx="7886700" cy="3263400"/>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8890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1543050" marR="0" lvl="4" indent="-8890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4767263"/>
            <a:ext cx="20574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9pPr>
          </a:lstStyle>
          <a:p>
            <a:endParaRPr/>
          </a:p>
        </p:txBody>
      </p:sp>
      <p:sp>
        <p:nvSpPr>
          <p:cNvPr id="63" name="Shape 63"/>
          <p:cNvSpPr txBox="1">
            <a:spLocks noGrp="1"/>
          </p:cNvSpPr>
          <p:nvPr>
            <p:ph type="ftr" idx="11"/>
          </p:nvPr>
        </p:nvSpPr>
        <p:spPr>
          <a:xfrm>
            <a:off x="3028950" y="4767263"/>
            <a:ext cx="30861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9pPr>
          </a:lstStyle>
          <a:p>
            <a:endParaRPr/>
          </a:p>
        </p:txBody>
      </p:sp>
      <p:sp>
        <p:nvSpPr>
          <p:cNvPr id="64" name="Shape 64"/>
          <p:cNvSpPr txBox="1">
            <a:spLocks noGrp="1"/>
          </p:cNvSpPr>
          <p:nvPr>
            <p:ph type="sldNum" idx="12"/>
          </p:nvPr>
        </p:nvSpPr>
        <p:spPr>
          <a:xfrm>
            <a:off x="6457950" y="4767263"/>
            <a:ext cx="2057400" cy="273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omic Sans MS"/>
              <a:buNone/>
            </a:pPr>
            <a:fld id="{00000000-1234-1234-1234-123412341234}" type="slidenum">
              <a:rPr lang="en-GB" sz="900" b="0" i="0" u="none" strike="noStrike" cap="none">
                <a:solidFill>
                  <a:srgbClr val="898989"/>
                </a:solidFill>
                <a:latin typeface="Comic Sans MS"/>
                <a:ea typeface="Comic Sans MS"/>
                <a:cs typeface="Comic Sans MS"/>
                <a:sym typeface="Comic Sans MS"/>
              </a:rPr>
              <a:t>‹#›</a:t>
            </a:fld>
            <a:endParaRPr lang="en-GB" sz="900" b="0" i="0" u="none" strike="noStrike" cap="none">
              <a:solidFill>
                <a:srgbClr val="898989"/>
              </a:solidFill>
              <a:latin typeface="Comic Sans MS"/>
              <a:ea typeface="Comic Sans MS"/>
              <a:cs typeface="Comic Sans MS"/>
              <a:sym typeface="Comic Sans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8650" y="273844"/>
            <a:ext cx="7886700" cy="994200"/>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628650" y="1369219"/>
            <a:ext cx="3886200" cy="3263400"/>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spcAft>
                <a:spcPts val="0"/>
              </a:spcAft>
              <a:buClr>
                <a:schemeClr val="dk1"/>
              </a:buClr>
              <a:buSzPts val="2100"/>
              <a:buFont typeface="Arial"/>
              <a:buChar char="•"/>
              <a:defRPr sz="2100">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8890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1543050" marR="0" lvl="4" indent="-8890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2"/>
          </p:nvPr>
        </p:nvSpPr>
        <p:spPr>
          <a:xfrm>
            <a:off x="4629150" y="1369219"/>
            <a:ext cx="3886200" cy="3263400"/>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spcAft>
                <a:spcPts val="0"/>
              </a:spcAft>
              <a:buClr>
                <a:schemeClr val="dk1"/>
              </a:buClr>
              <a:buSzPts val="2100"/>
              <a:buFont typeface="Arial"/>
              <a:buChar char="•"/>
              <a:defRPr sz="2100">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8890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1543050" marR="0" lvl="4" indent="-8890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4767263"/>
            <a:ext cx="20574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600" b="0"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9pPr>
          </a:lstStyle>
          <a:p>
            <a:endParaRPr/>
          </a:p>
        </p:txBody>
      </p:sp>
      <p:sp>
        <p:nvSpPr>
          <p:cNvPr id="70" name="Shape 70"/>
          <p:cNvSpPr txBox="1">
            <a:spLocks noGrp="1"/>
          </p:cNvSpPr>
          <p:nvPr>
            <p:ph type="ftr" idx="11"/>
          </p:nvPr>
        </p:nvSpPr>
        <p:spPr>
          <a:xfrm>
            <a:off x="3028950" y="4767263"/>
            <a:ext cx="30861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600" b="0"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9pPr>
          </a:lstStyle>
          <a:p>
            <a:endParaRPr/>
          </a:p>
        </p:txBody>
      </p:sp>
      <p:sp>
        <p:nvSpPr>
          <p:cNvPr id="71" name="Shape 71"/>
          <p:cNvSpPr txBox="1">
            <a:spLocks noGrp="1"/>
          </p:cNvSpPr>
          <p:nvPr>
            <p:ph type="sldNum" idx="12"/>
          </p:nvPr>
        </p:nvSpPr>
        <p:spPr>
          <a:xfrm>
            <a:off x="6457950" y="4767263"/>
            <a:ext cx="2057400" cy="273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omic Sans MS"/>
              <a:buNone/>
            </a:pPr>
            <a:fld id="{00000000-1234-1234-1234-123412341234}" type="slidenum">
              <a:rPr lang="en-GB" sz="900" b="0" i="0" u="none">
                <a:solidFill>
                  <a:srgbClr val="898989"/>
                </a:solidFill>
                <a:latin typeface="Comic Sans MS"/>
                <a:ea typeface="Comic Sans MS"/>
                <a:cs typeface="Comic Sans MS"/>
                <a:sym typeface="Comic Sans MS"/>
              </a:rPr>
              <a:t>‹#›</a:t>
            </a:fld>
            <a:endParaRPr lang="en-GB" sz="900" b="0" i="0" u="none">
              <a:solidFill>
                <a:srgbClr val="898989"/>
              </a:solidFill>
              <a:latin typeface="Comic Sans MS"/>
              <a:ea typeface="Comic Sans MS"/>
              <a:cs typeface="Comic Sans MS"/>
              <a:sym typeface="Comic Sans M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800" y="114300"/>
            <a:ext cx="6870600" cy="1200000"/>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a:off x="685800" y="1371600"/>
            <a:ext cx="3771900" cy="1314600"/>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spcAft>
                <a:spcPts val="0"/>
              </a:spcAft>
              <a:buClr>
                <a:schemeClr val="dk1"/>
              </a:buClr>
              <a:buSzPts val="2100"/>
              <a:buFont typeface="Arial"/>
              <a:buChar char="•"/>
              <a:defRPr sz="2100">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8890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1543050" marR="0" lvl="4" indent="-8890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2"/>
          </p:nvPr>
        </p:nvSpPr>
        <p:spPr>
          <a:xfrm>
            <a:off x="4610100" y="1371600"/>
            <a:ext cx="3771900" cy="1314600"/>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spcAft>
                <a:spcPts val="0"/>
              </a:spcAft>
              <a:buClr>
                <a:schemeClr val="dk1"/>
              </a:buClr>
              <a:buSzPts val="2100"/>
              <a:buFont typeface="Arial"/>
              <a:buChar char="•"/>
              <a:defRPr sz="2100">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8890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1543050" marR="0" lvl="4" indent="-8890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3"/>
          </p:nvPr>
        </p:nvSpPr>
        <p:spPr>
          <a:xfrm>
            <a:off x="685800" y="2800350"/>
            <a:ext cx="3771900" cy="1314600"/>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spcAft>
                <a:spcPts val="0"/>
              </a:spcAft>
              <a:buClr>
                <a:schemeClr val="dk1"/>
              </a:buClr>
              <a:buSzPts val="2100"/>
              <a:buFont typeface="Arial"/>
              <a:buChar char="•"/>
              <a:defRPr sz="2100">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8890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1543050" marR="0" lvl="4" indent="-8890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4"/>
          </p:nvPr>
        </p:nvSpPr>
        <p:spPr>
          <a:xfrm>
            <a:off x="4610100" y="2800350"/>
            <a:ext cx="3771900" cy="1314600"/>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spcAft>
                <a:spcPts val="0"/>
              </a:spcAft>
              <a:buClr>
                <a:schemeClr val="dk1"/>
              </a:buClr>
              <a:buSzPts val="2100"/>
              <a:buFont typeface="Arial"/>
              <a:buChar char="•"/>
              <a:defRPr sz="2100">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8890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1543050" marR="0" lvl="4" indent="-8890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628650" y="4767263"/>
            <a:ext cx="20574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600" b="0"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9pPr>
          </a:lstStyle>
          <a:p>
            <a:endParaRPr/>
          </a:p>
        </p:txBody>
      </p:sp>
      <p:sp>
        <p:nvSpPr>
          <p:cNvPr id="79" name="Shape 79"/>
          <p:cNvSpPr txBox="1">
            <a:spLocks noGrp="1"/>
          </p:cNvSpPr>
          <p:nvPr>
            <p:ph type="ftr" idx="11"/>
          </p:nvPr>
        </p:nvSpPr>
        <p:spPr>
          <a:xfrm>
            <a:off x="3028950" y="4767263"/>
            <a:ext cx="30861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600" b="0"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9pPr>
          </a:lstStyle>
          <a:p>
            <a:endParaRPr/>
          </a:p>
        </p:txBody>
      </p:sp>
      <p:sp>
        <p:nvSpPr>
          <p:cNvPr id="80" name="Shape 80"/>
          <p:cNvSpPr txBox="1">
            <a:spLocks noGrp="1"/>
          </p:cNvSpPr>
          <p:nvPr>
            <p:ph type="sldNum" idx="12"/>
          </p:nvPr>
        </p:nvSpPr>
        <p:spPr>
          <a:xfrm>
            <a:off x="6457950" y="4767263"/>
            <a:ext cx="2057400" cy="273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omic Sans MS"/>
              <a:buNone/>
            </a:pPr>
            <a:fld id="{00000000-1234-1234-1234-123412341234}" type="slidenum">
              <a:rPr lang="en-GB" sz="900" b="0" i="0" u="none">
                <a:solidFill>
                  <a:srgbClr val="898989"/>
                </a:solidFill>
                <a:latin typeface="Comic Sans MS"/>
                <a:ea typeface="Comic Sans MS"/>
                <a:cs typeface="Comic Sans MS"/>
                <a:sym typeface="Comic Sans MS"/>
              </a:rPr>
              <a:t>‹#›</a:t>
            </a:fld>
            <a:endParaRPr lang="en-GB" sz="900" b="0" i="0" u="none">
              <a:solidFill>
                <a:srgbClr val="898989"/>
              </a:solidFill>
              <a:latin typeface="Comic Sans MS"/>
              <a:ea typeface="Comic Sans MS"/>
              <a:cs typeface="Comic Sans MS"/>
              <a:sym typeface="Comic Sans M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85800" y="114300"/>
            <a:ext cx="6870600" cy="1200000"/>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1"/>
          </p:nvPr>
        </p:nvSpPr>
        <p:spPr>
          <a:xfrm>
            <a:off x="685800" y="1371600"/>
            <a:ext cx="3771900" cy="2743200"/>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spcAft>
                <a:spcPts val="0"/>
              </a:spcAft>
              <a:buClr>
                <a:schemeClr val="dk1"/>
              </a:buClr>
              <a:buSzPts val="2100"/>
              <a:buFont typeface="Arial"/>
              <a:buChar char="•"/>
              <a:defRPr sz="2100">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8890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1543050" marR="0" lvl="4" indent="-8890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body" idx="2"/>
          </p:nvPr>
        </p:nvSpPr>
        <p:spPr>
          <a:xfrm>
            <a:off x="4610100" y="1371600"/>
            <a:ext cx="3771900" cy="1314600"/>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spcAft>
                <a:spcPts val="0"/>
              </a:spcAft>
              <a:buClr>
                <a:schemeClr val="dk1"/>
              </a:buClr>
              <a:buSzPts val="2100"/>
              <a:buFont typeface="Arial"/>
              <a:buChar char="•"/>
              <a:defRPr sz="2100">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8890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1543050" marR="0" lvl="4" indent="-8890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3"/>
          </p:nvPr>
        </p:nvSpPr>
        <p:spPr>
          <a:xfrm>
            <a:off x="4610100" y="2800350"/>
            <a:ext cx="3771900" cy="1314600"/>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spcAft>
                <a:spcPts val="0"/>
              </a:spcAft>
              <a:buClr>
                <a:schemeClr val="dk1"/>
              </a:buClr>
              <a:buSzPts val="2100"/>
              <a:buFont typeface="Arial"/>
              <a:buChar char="•"/>
              <a:defRPr sz="2100">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8890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1543050" marR="0" lvl="4" indent="-8890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a:off x="628650" y="4767263"/>
            <a:ext cx="20574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600" b="0"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9pPr>
          </a:lstStyle>
          <a:p>
            <a:endParaRPr/>
          </a:p>
        </p:txBody>
      </p:sp>
      <p:sp>
        <p:nvSpPr>
          <p:cNvPr id="87" name="Shape 87"/>
          <p:cNvSpPr txBox="1">
            <a:spLocks noGrp="1"/>
          </p:cNvSpPr>
          <p:nvPr>
            <p:ph type="ftr" idx="11"/>
          </p:nvPr>
        </p:nvSpPr>
        <p:spPr>
          <a:xfrm>
            <a:off x="3028950" y="4767263"/>
            <a:ext cx="30861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600" b="0"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9pPr>
          </a:lstStyle>
          <a:p>
            <a:endParaRPr/>
          </a:p>
        </p:txBody>
      </p:sp>
      <p:sp>
        <p:nvSpPr>
          <p:cNvPr id="88" name="Shape 88"/>
          <p:cNvSpPr txBox="1">
            <a:spLocks noGrp="1"/>
          </p:cNvSpPr>
          <p:nvPr>
            <p:ph type="sldNum" idx="12"/>
          </p:nvPr>
        </p:nvSpPr>
        <p:spPr>
          <a:xfrm>
            <a:off x="6457950" y="4767263"/>
            <a:ext cx="2057400" cy="273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omic Sans MS"/>
              <a:buNone/>
            </a:pPr>
            <a:fld id="{00000000-1234-1234-1234-123412341234}" type="slidenum">
              <a:rPr lang="en-GB" sz="900" b="0" i="0" u="none">
                <a:solidFill>
                  <a:srgbClr val="898989"/>
                </a:solidFill>
                <a:latin typeface="Comic Sans MS"/>
                <a:ea typeface="Comic Sans MS"/>
                <a:cs typeface="Comic Sans MS"/>
                <a:sym typeface="Comic Sans MS"/>
              </a:rPr>
              <a:t>‹#›</a:t>
            </a:fld>
            <a:endParaRPr lang="en-GB" sz="900" b="0" i="0" u="none">
              <a:solidFill>
                <a:srgbClr val="898989"/>
              </a:solidFill>
              <a:latin typeface="Comic Sans MS"/>
              <a:ea typeface="Comic Sans MS"/>
              <a:cs typeface="Comic Sans MS"/>
              <a:sym typeface="Comic Sans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685800" y="114300"/>
            <a:ext cx="6870600" cy="1200000"/>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SzPts val="3000"/>
              <a:buNone/>
              <a:defRPr sz="33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628650" y="4767263"/>
            <a:ext cx="20574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600" b="0"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9pPr>
          </a:lstStyle>
          <a:p>
            <a:endParaRPr/>
          </a:p>
        </p:txBody>
      </p:sp>
      <p:sp>
        <p:nvSpPr>
          <p:cNvPr id="92" name="Shape 92"/>
          <p:cNvSpPr txBox="1">
            <a:spLocks noGrp="1"/>
          </p:cNvSpPr>
          <p:nvPr>
            <p:ph type="ftr" idx="11"/>
          </p:nvPr>
        </p:nvSpPr>
        <p:spPr>
          <a:xfrm>
            <a:off x="3028950" y="4767263"/>
            <a:ext cx="3086100" cy="273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ts val="1400"/>
              <a:buNone/>
              <a:defRPr sz="1600" b="0" i="0" u="none">
                <a:solidFill>
                  <a:schemeClr val="dk1"/>
                </a:solidFill>
                <a:latin typeface="Comic Sans MS"/>
                <a:ea typeface="Comic Sans MS"/>
                <a:cs typeface="Comic Sans MS"/>
                <a:sym typeface="Comic Sans MS"/>
              </a:defRPr>
            </a:lvl1pPr>
            <a:lvl2pPr marL="457200" marR="0" lvl="1"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2pPr>
            <a:lvl3pPr marL="914400" marR="0" lvl="2"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3pPr>
            <a:lvl4pPr marL="1371600" marR="0" lvl="3"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4pPr>
            <a:lvl5pPr marL="1828800" marR="0" lvl="4"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5pPr>
            <a:lvl6pPr marL="2286000" marR="0" lvl="5"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6pPr>
            <a:lvl7pPr marL="3200400" marR="0" lvl="6"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7pPr>
            <a:lvl8pPr marL="4572000" marR="0" lvl="7"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8pPr>
            <a:lvl9pPr marL="6400800" marR="0" lvl="8" indent="0" algn="l" rtl="0">
              <a:lnSpc>
                <a:spcPct val="100000"/>
              </a:lnSpc>
              <a:spcBef>
                <a:spcPts val="0"/>
              </a:spcBef>
              <a:spcAft>
                <a:spcPts val="0"/>
              </a:spcAft>
              <a:buSzPts val="1400"/>
              <a:buNone/>
              <a:defRPr sz="1600" b="0" i="0" u="none" strike="noStrike" cap="none">
                <a:solidFill>
                  <a:schemeClr val="dk1"/>
                </a:solidFill>
                <a:latin typeface="Comic Sans MS"/>
                <a:ea typeface="Comic Sans MS"/>
                <a:cs typeface="Comic Sans MS"/>
                <a:sym typeface="Comic Sans MS"/>
              </a:defRPr>
            </a:lvl9pPr>
          </a:lstStyle>
          <a:p>
            <a:endParaRPr/>
          </a:p>
        </p:txBody>
      </p:sp>
      <p:sp>
        <p:nvSpPr>
          <p:cNvPr id="93" name="Shape 93"/>
          <p:cNvSpPr txBox="1">
            <a:spLocks noGrp="1"/>
          </p:cNvSpPr>
          <p:nvPr>
            <p:ph type="sldNum" idx="12"/>
          </p:nvPr>
        </p:nvSpPr>
        <p:spPr>
          <a:xfrm>
            <a:off x="6457950" y="4767263"/>
            <a:ext cx="2057400" cy="273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Font typeface="Comic Sans MS"/>
              <a:buNone/>
            </a:pPr>
            <a:fld id="{00000000-1234-1234-1234-123412341234}" type="slidenum">
              <a:rPr lang="en-GB" sz="900" b="0" i="0" u="none">
                <a:solidFill>
                  <a:srgbClr val="898989"/>
                </a:solidFill>
                <a:latin typeface="Comic Sans MS"/>
                <a:ea typeface="Comic Sans MS"/>
                <a:cs typeface="Comic Sans MS"/>
                <a:sym typeface="Comic Sans MS"/>
              </a:rPr>
              <a:t>‹#›</a:t>
            </a:fld>
            <a:endParaRPr lang="en-GB" sz="900" b="0" i="0" u="none">
              <a:solidFill>
                <a:srgbClr val="898989"/>
              </a:solidFill>
              <a:latin typeface="Comic Sans MS"/>
              <a:ea typeface="Comic Sans MS"/>
              <a:cs typeface="Comic Sans MS"/>
              <a:sym typeface="Comic Sans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2" y="2817464"/>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wrap="square" lIns="91425" tIns="91425" rIns="91425" bIns="91425" anchor="b" anchorCtr="0"/>
          <a:lstStyle>
            <a:lvl1pPr lvl="0" algn="ctr">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3" y="1260284"/>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3" y="1260284"/>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0" name="Shape 3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a:endParaRPr/>
          </a:p>
        </p:txBody>
      </p:sp>
      <p:sp>
        <p:nvSpPr>
          <p:cNvPr id="33" name="Shape 3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7"/>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8" name="Shape 3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wrap="square" lIns="91425" tIns="91425" rIns="91425" bIns="91425" anchor="b" anchorCtr="0"/>
          <a:lstStyle>
            <a:lvl1pPr lvl="0" algn="ctr">
              <a:spcBef>
                <a:spcPts val="0"/>
              </a:spcBef>
              <a:buSzPts val="3800"/>
              <a:buNone/>
              <a:defRPr sz="3800"/>
            </a:lvl1pPr>
            <a:lvl2pPr lvl="1" algn="ctr">
              <a:spcBef>
                <a:spcPts val="0"/>
              </a:spcBef>
              <a:buSzPts val="3800"/>
              <a:buNone/>
              <a:defRPr sz="3800"/>
            </a:lvl2pPr>
            <a:lvl3pPr lvl="2" algn="ctr">
              <a:spcBef>
                <a:spcPts val="0"/>
              </a:spcBef>
              <a:buSzPts val="3800"/>
              <a:buNone/>
              <a:defRPr sz="3800"/>
            </a:lvl3pPr>
            <a:lvl4pPr lvl="3" algn="ctr">
              <a:spcBef>
                <a:spcPts val="0"/>
              </a:spcBef>
              <a:buSzPts val="3800"/>
              <a:buNone/>
              <a:defRPr sz="3800"/>
            </a:lvl4pPr>
            <a:lvl5pPr lvl="4" algn="ctr">
              <a:spcBef>
                <a:spcPts val="0"/>
              </a:spcBef>
              <a:buSzPts val="3800"/>
              <a:buNone/>
              <a:defRPr sz="3800"/>
            </a:lvl5pPr>
            <a:lvl6pPr lvl="5" algn="ctr">
              <a:spcBef>
                <a:spcPts val="0"/>
              </a:spcBef>
              <a:buSzPts val="3800"/>
              <a:buNone/>
              <a:defRPr sz="3800"/>
            </a:lvl6pPr>
            <a:lvl7pPr lvl="6" algn="ctr">
              <a:spcBef>
                <a:spcPts val="0"/>
              </a:spcBef>
              <a:buSzPts val="3800"/>
              <a:buNone/>
              <a:defRPr sz="3800"/>
            </a:lvl7pPr>
            <a:lvl8pPr lvl="7" algn="ctr">
              <a:spcBef>
                <a:spcPts val="0"/>
              </a:spcBef>
              <a:buSzPts val="3800"/>
              <a:buNone/>
              <a:defRPr sz="3800"/>
            </a:lvl8pPr>
            <a:lvl9pPr lvl="8" algn="ctr">
              <a:spcBef>
                <a:spcPts val="0"/>
              </a:spcBef>
              <a:buSzPts val="3800"/>
              <a:buNone/>
              <a:defRPr sz="3800"/>
            </a:lvl9pPr>
          </a:lstStyle>
          <a:p>
            <a:endParaRPr/>
          </a:p>
        </p:txBody>
      </p:sp>
      <p:sp>
        <p:nvSpPr>
          <p:cNvPr id="46" name="Shape 46"/>
          <p:cNvSpPr txBox="1">
            <a:spLocks noGrp="1"/>
          </p:cNvSpPr>
          <p:nvPr>
            <p:ph type="subTitle" idx="1"/>
          </p:nvPr>
        </p:nvSpPr>
        <p:spPr>
          <a:xfrm>
            <a:off x="265500" y="276900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wrap="square" lIns="91425" tIns="91425" rIns="91425" bIns="91425" anchor="ctr" anchorCtr="0"/>
          <a:lstStyle>
            <a:lvl1pPr lv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wrap="square" lIns="91425" tIns="91425" rIns="91425" bIns="91425" anchor="b" anchorCtr="0"/>
          <a:lstStyle>
            <a:lvl1pPr lvl="0">
              <a:spcBef>
                <a:spcPts val="0"/>
              </a:spcBef>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1"/>
              </a:buClr>
              <a:buSzPts val="1800"/>
              <a:buFont typeface="Roboto"/>
              <a:buChar char="●"/>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SzPts val="1400"/>
              <a:buFont typeface="Roboto"/>
              <a:buChar char="○"/>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SzPts val="1400"/>
              <a:buFont typeface="Roboto"/>
              <a:buChar char="■"/>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SzPts val="1400"/>
              <a:buFont typeface="Roboto"/>
              <a:buChar char="●"/>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SzPts val="1400"/>
              <a:buFont typeface="Roboto"/>
              <a:buChar char="○"/>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SzPts val="1400"/>
              <a:buFont typeface="Roboto"/>
              <a:buChar char="■"/>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SzPts val="1400"/>
              <a:buFont typeface="Roboto"/>
              <a:buChar char="●"/>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SzPts val="1400"/>
              <a:buFont typeface="Roboto"/>
              <a:buChar char="○"/>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GB" sz="1000">
                <a:solidFill>
                  <a:schemeClr val="dk1"/>
                </a:solidFill>
                <a:latin typeface="Roboto"/>
                <a:ea typeface="Roboto"/>
                <a:cs typeface="Roboto"/>
                <a:sym typeface="Roboto"/>
              </a:rPr>
              <a:t>‹#›</a:t>
            </a:fld>
            <a:endParaRPr lang="en-GB"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hyperlink" Target="http://www.phonicsplay.co.uk/"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hyperlink" Target="http://www.letters-and-sounds.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1t1P4Mftavw&amp;feature=youtu.be"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3.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8" Type="http://schemas.openxmlformats.org/officeDocument/2006/relationships/hyperlink" Target="http://justimaginestorycentre.co.uk/" TargetMode="External"/><Relationship Id="rId13" Type="http://schemas.openxmlformats.org/officeDocument/2006/relationships/hyperlink" Target="http://www.worldbookday.com/" TargetMode="External"/><Relationship Id="rId3" Type="http://schemas.openxmlformats.org/officeDocument/2006/relationships/hyperlink" Target="http://booksforkeeps.co.uk/" TargetMode="External"/><Relationship Id="rId7" Type="http://schemas.openxmlformats.org/officeDocument/2006/relationships/hyperlink" Target="http://www.guardian.co.uk/childrens-books-site" TargetMode="External"/><Relationship Id="rId12" Type="http://schemas.openxmlformats.org/officeDocument/2006/relationships/hyperlink" Target="http://summerreadingchallenge.org.uk/" TargetMode="External"/><Relationship Id="rId2" Type="http://schemas.openxmlformats.org/officeDocument/2006/relationships/notesSlide" Target="../notesSlides/notesSlide75.xml"/><Relationship Id="rId1" Type="http://schemas.openxmlformats.org/officeDocument/2006/relationships/slideLayout" Target="../slideLayouts/slideLayout3.xml"/><Relationship Id="rId6" Type="http://schemas.openxmlformats.org/officeDocument/2006/relationships/hyperlink" Target="http://www.firstnews.co.uk/" TargetMode="External"/><Relationship Id="rId11" Type="http://schemas.openxmlformats.org/officeDocument/2006/relationships/hyperlink" Target="http://www.readingzone.com/home.php" TargetMode="External"/><Relationship Id="rId5" Type="http://schemas.openxmlformats.org/officeDocument/2006/relationships/hyperlink" Target="http://readingagency.org.uk/children/quick-guides/chatterbooks/" TargetMode="External"/><Relationship Id="rId10" Type="http://schemas.openxmlformats.org/officeDocument/2006/relationships/hyperlink" Target="http://www.lovereading4kids.co.uk/" TargetMode="External"/><Relationship Id="rId4" Type="http://schemas.openxmlformats.org/officeDocument/2006/relationships/hyperlink" Target="http://www.booktrust.org.uk/" TargetMode="External"/><Relationship Id="rId9" Type="http://schemas.openxmlformats.org/officeDocument/2006/relationships/hyperlink" Target="http://www.literacytrust.org.uk/"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ww.booktrust.org.uk/supporting-you/families/reading-tips/examples-of-how-to-read-with-your-child/" TargetMode="External"/><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hyperlink" Target="http://www.worldbookday.com/ideas/from-the-experts/"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1762988" y="2820800"/>
            <a:ext cx="5783400" cy="693600"/>
          </a:xfrm>
          <a:prstGeom prst="rect">
            <a:avLst/>
          </a:prstGeom>
        </p:spPr>
        <p:txBody>
          <a:bodyPr wrap="square" lIns="91425" tIns="91425" rIns="91425" bIns="91425" anchor="b" anchorCtr="0">
            <a:noAutofit/>
          </a:bodyPr>
          <a:lstStyle/>
          <a:p>
            <a:pPr lvl="0">
              <a:spcBef>
                <a:spcPts val="0"/>
              </a:spcBef>
              <a:buNone/>
            </a:pPr>
            <a:r>
              <a:rPr lang="en-GB">
                <a:latin typeface="Comic Sans MS"/>
                <a:ea typeface="Comic Sans MS"/>
                <a:cs typeface="Comic Sans MS"/>
                <a:sym typeface="Comic Sans MS"/>
              </a:rPr>
              <a:t>Reading and Phonics</a:t>
            </a:r>
          </a:p>
        </p:txBody>
      </p:sp>
      <p:sp>
        <p:nvSpPr>
          <p:cNvPr id="99" name="Shape 99"/>
          <p:cNvSpPr txBox="1">
            <a:spLocks noGrp="1"/>
          </p:cNvSpPr>
          <p:nvPr>
            <p:ph type="subTitle" idx="1"/>
          </p:nvPr>
        </p:nvSpPr>
        <p:spPr>
          <a:xfrm>
            <a:off x="1680302" y="3514400"/>
            <a:ext cx="5783400" cy="909000"/>
          </a:xfrm>
          <a:prstGeom prst="rect">
            <a:avLst/>
          </a:prstGeom>
        </p:spPr>
        <p:txBody>
          <a:bodyPr wrap="square" lIns="91425" tIns="91425" rIns="91425" bIns="91425" anchor="t" anchorCtr="0">
            <a:noAutofit/>
          </a:bodyPr>
          <a:lstStyle/>
          <a:p>
            <a:pPr lvl="0">
              <a:spcBef>
                <a:spcPts val="0"/>
              </a:spcBef>
              <a:buNone/>
            </a:pPr>
            <a:r>
              <a:rPr lang="en-GB">
                <a:latin typeface="Comic Sans MS"/>
                <a:ea typeface="Comic Sans MS"/>
                <a:cs typeface="Comic Sans MS"/>
                <a:sym typeface="Comic Sans MS"/>
              </a:rPr>
              <a:t>Lickey Hills Primary School </a:t>
            </a:r>
          </a:p>
          <a:p>
            <a:pPr lvl="0">
              <a:spcBef>
                <a:spcPts val="0"/>
              </a:spcBef>
              <a:buNone/>
            </a:pPr>
            <a:r>
              <a:rPr lang="en-GB">
                <a:latin typeface="Comic Sans MS"/>
                <a:ea typeface="Comic Sans MS"/>
                <a:cs typeface="Comic Sans MS"/>
                <a:sym typeface="Comic Sans MS"/>
              </a:rPr>
              <a:t>and Nursery </a:t>
            </a:r>
          </a:p>
          <a:p>
            <a:pPr lvl="0">
              <a:spcBef>
                <a:spcPts val="0"/>
              </a:spcBef>
              <a:buNone/>
            </a:pPr>
            <a:endParaRPr>
              <a:solidFill>
                <a:schemeClr val="dk1"/>
              </a:solidFill>
              <a:latin typeface="Comic Sans MS"/>
              <a:ea typeface="Comic Sans MS"/>
              <a:cs typeface="Comic Sans MS"/>
              <a:sym typeface="Comic Sans MS"/>
            </a:endParaRPr>
          </a:p>
          <a:p>
            <a:pPr lvl="0">
              <a:spcBef>
                <a:spcPts val="0"/>
              </a:spcBef>
              <a:buNone/>
            </a:pPr>
            <a:r>
              <a:rPr lang="en-GB">
                <a:solidFill>
                  <a:schemeClr val="dk1"/>
                </a:solidFill>
                <a:latin typeface="Comic Sans MS"/>
                <a:ea typeface="Comic Sans MS"/>
                <a:cs typeface="Comic Sans MS"/>
                <a:sym typeface="Comic Sans MS"/>
              </a:rPr>
              <a:t>November 2017</a:t>
            </a:r>
            <a:r>
              <a:rPr lang="en-GB">
                <a:latin typeface="Comic Sans MS"/>
                <a:ea typeface="Comic Sans MS"/>
                <a:cs typeface="Comic Sans MS"/>
                <a:sym typeface="Comic Sans MS"/>
              </a:rPr>
              <a:t> </a:t>
            </a:r>
          </a:p>
        </p:txBody>
      </p:sp>
      <p:pic>
        <p:nvPicPr>
          <p:cNvPr id="100" name="Shape 100" descr="logo.jpg"/>
          <p:cNvPicPr preferRelativeResize="0"/>
          <p:nvPr/>
        </p:nvPicPr>
        <p:blipFill>
          <a:blip r:embed="rId3">
            <a:alphaModFix/>
          </a:blip>
          <a:stretch>
            <a:fillRect/>
          </a:stretch>
        </p:blipFill>
        <p:spPr>
          <a:xfrm>
            <a:off x="3910000" y="1156700"/>
            <a:ext cx="1323975" cy="1457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685800" y="114300"/>
            <a:ext cx="6870700" cy="621506"/>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mic Sans MS"/>
              <a:buNone/>
            </a:pPr>
            <a:r>
              <a:rPr lang="en-GB" sz="3000" b="0" i="0" u="none" strike="noStrike" cap="none">
                <a:solidFill>
                  <a:srgbClr val="FFFFFF"/>
                </a:solidFill>
                <a:latin typeface="Comic Sans MS"/>
                <a:ea typeface="Comic Sans MS"/>
                <a:cs typeface="Comic Sans MS"/>
                <a:sym typeface="Comic Sans MS"/>
              </a:rPr>
              <a:t>Blending</a:t>
            </a:r>
          </a:p>
        </p:txBody>
      </p:sp>
      <p:sp>
        <p:nvSpPr>
          <p:cNvPr id="158" name="Shape 158"/>
          <p:cNvSpPr txBox="1">
            <a:spLocks noGrp="1"/>
          </p:cNvSpPr>
          <p:nvPr>
            <p:ph type="body" idx="1"/>
          </p:nvPr>
        </p:nvSpPr>
        <p:spPr>
          <a:xfrm>
            <a:off x="273062" y="897606"/>
            <a:ext cx="7696200" cy="3456300"/>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Font typeface="Arial"/>
              <a:buNone/>
            </a:pPr>
            <a:r>
              <a:rPr lang="en-GB" sz="2000" b="0" i="0" u="none">
                <a:solidFill>
                  <a:srgbClr val="FFFFFF"/>
                </a:solidFill>
                <a:latin typeface="Comic Sans MS"/>
                <a:ea typeface="Comic Sans MS"/>
                <a:cs typeface="Comic Sans MS"/>
                <a:sym typeface="Comic Sans MS"/>
              </a:rPr>
              <a:t>/b/  /e/  /d/ = bed</a:t>
            </a:r>
          </a:p>
          <a:p>
            <a:pPr marL="171450" marR="0" lvl="0" indent="-171450" algn="l" rtl="0">
              <a:lnSpc>
                <a:spcPct val="90000"/>
              </a:lnSpc>
              <a:spcBef>
                <a:spcPts val="700"/>
              </a:spcBef>
              <a:spcAft>
                <a:spcPts val="0"/>
              </a:spcAft>
              <a:buClr>
                <a:schemeClr val="dk1"/>
              </a:buClr>
              <a:buFont typeface="Arial"/>
              <a:buNone/>
            </a:pPr>
            <a:endParaRPr sz="2000" b="0" i="0" u="none">
              <a:solidFill>
                <a:srgbClr val="FFFFFF"/>
              </a:solidFill>
              <a:latin typeface="Comic Sans MS"/>
              <a:ea typeface="Comic Sans MS"/>
              <a:cs typeface="Comic Sans MS"/>
              <a:sym typeface="Comic Sans MS"/>
            </a:endParaRPr>
          </a:p>
          <a:p>
            <a:pPr marL="171450" marR="0" lvl="0" indent="-171450" algn="l" rtl="0">
              <a:lnSpc>
                <a:spcPct val="90000"/>
              </a:lnSpc>
              <a:spcBef>
                <a:spcPts val="700"/>
              </a:spcBef>
              <a:spcAft>
                <a:spcPts val="0"/>
              </a:spcAft>
              <a:buClr>
                <a:schemeClr val="dk1"/>
              </a:buClr>
              <a:buFont typeface="Arial"/>
              <a:buNone/>
            </a:pPr>
            <a:r>
              <a:rPr lang="en-GB" sz="2000" b="0" i="0" u="none">
                <a:solidFill>
                  <a:srgbClr val="FFFFFF"/>
                </a:solidFill>
                <a:latin typeface="Comic Sans MS"/>
                <a:ea typeface="Comic Sans MS"/>
                <a:cs typeface="Comic Sans MS"/>
                <a:sym typeface="Comic Sans MS"/>
              </a:rPr>
              <a:t>/t/  /i/  /n/  = tin</a:t>
            </a:r>
          </a:p>
          <a:p>
            <a:pPr marL="171450" marR="0" lvl="0" indent="-171450" algn="l" rtl="0">
              <a:lnSpc>
                <a:spcPct val="90000"/>
              </a:lnSpc>
              <a:spcBef>
                <a:spcPts val="700"/>
              </a:spcBef>
              <a:spcAft>
                <a:spcPts val="0"/>
              </a:spcAft>
              <a:buClr>
                <a:schemeClr val="dk1"/>
              </a:buClr>
              <a:buFont typeface="Arial"/>
              <a:buNone/>
            </a:pPr>
            <a:endParaRPr sz="2000" b="0" i="0" u="none">
              <a:solidFill>
                <a:srgbClr val="FFFFFF"/>
              </a:solidFill>
              <a:latin typeface="Comic Sans MS"/>
              <a:ea typeface="Comic Sans MS"/>
              <a:cs typeface="Comic Sans MS"/>
              <a:sym typeface="Comic Sans MS"/>
            </a:endParaRPr>
          </a:p>
          <a:p>
            <a:pPr marL="171450" marR="0" lvl="0" indent="-171450" algn="l" rtl="0">
              <a:lnSpc>
                <a:spcPct val="90000"/>
              </a:lnSpc>
              <a:spcBef>
                <a:spcPts val="700"/>
              </a:spcBef>
              <a:spcAft>
                <a:spcPts val="0"/>
              </a:spcAft>
              <a:buClr>
                <a:schemeClr val="dk1"/>
              </a:buClr>
              <a:buFont typeface="Arial"/>
              <a:buNone/>
            </a:pPr>
            <a:r>
              <a:rPr lang="en-GB" sz="2000" b="0" i="0" u="none">
                <a:solidFill>
                  <a:srgbClr val="FFFFFF"/>
                </a:solidFill>
                <a:latin typeface="Comic Sans MS"/>
                <a:ea typeface="Comic Sans MS"/>
                <a:cs typeface="Comic Sans MS"/>
                <a:sym typeface="Comic Sans MS"/>
              </a:rPr>
              <a:t>/m/  /u/  /g/ = mug</a:t>
            </a:r>
          </a:p>
        </p:txBody>
      </p:sp>
      <p:pic>
        <p:nvPicPr>
          <p:cNvPr id="159" name="Shape 159" descr="R:\Users\Glynis\Emma\School Logo 13.1.14.PNG"/>
          <p:cNvPicPr preferRelativeResize="0"/>
          <p:nvPr/>
        </p:nvPicPr>
        <p:blipFill rotWithShape="1">
          <a:blip r:embed="rId3">
            <a:alphaModFix/>
          </a:blip>
          <a:srcRect/>
          <a:stretch/>
        </p:blipFill>
        <p:spPr>
          <a:xfrm>
            <a:off x="7092950" y="114300"/>
            <a:ext cx="754723" cy="7832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684212" y="250031"/>
            <a:ext cx="6870700" cy="6477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mic Sans MS"/>
              <a:buNone/>
            </a:pPr>
            <a:r>
              <a:rPr lang="en-GB" sz="3000" b="0" i="0" u="none" strike="noStrike" cap="none">
                <a:solidFill>
                  <a:srgbClr val="FFFFFF"/>
                </a:solidFill>
                <a:latin typeface="Comic Sans MS"/>
                <a:ea typeface="Comic Sans MS"/>
                <a:cs typeface="Comic Sans MS"/>
                <a:sym typeface="Comic Sans MS"/>
              </a:rPr>
              <a:t>Phonics </a:t>
            </a:r>
            <a:r>
              <a:rPr lang="en-GB" sz="3000">
                <a:solidFill>
                  <a:srgbClr val="FFFFFF"/>
                </a:solidFill>
                <a:latin typeface="Comic Sans MS"/>
                <a:ea typeface="Comic Sans MS"/>
                <a:cs typeface="Comic Sans MS"/>
                <a:sym typeface="Comic Sans MS"/>
              </a:rPr>
              <a:t>Glossary</a:t>
            </a:r>
            <a:r>
              <a:rPr lang="en-GB" sz="3000">
                <a:latin typeface="Comic Sans MS"/>
                <a:ea typeface="Comic Sans MS"/>
                <a:cs typeface="Comic Sans MS"/>
                <a:sym typeface="Comic Sans MS"/>
              </a:rPr>
              <a:t> </a:t>
            </a:r>
          </a:p>
        </p:txBody>
      </p:sp>
      <p:sp>
        <p:nvSpPr>
          <p:cNvPr id="165" name="Shape 165"/>
          <p:cNvSpPr txBox="1">
            <a:spLocks noGrp="1"/>
          </p:cNvSpPr>
          <p:nvPr>
            <p:ph type="body" idx="1"/>
          </p:nvPr>
        </p:nvSpPr>
        <p:spPr>
          <a:xfrm>
            <a:off x="189999" y="1006075"/>
            <a:ext cx="8190300" cy="2743200"/>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Font typeface="Arial"/>
              <a:buNone/>
            </a:pPr>
            <a:r>
              <a:rPr lang="en-GB" sz="2000" i="0" u="none">
                <a:solidFill>
                  <a:srgbClr val="FFFFFF"/>
                </a:solidFill>
                <a:latin typeface="Comic Sans MS"/>
                <a:ea typeface="Comic Sans MS"/>
                <a:cs typeface="Comic Sans MS"/>
                <a:sym typeface="Comic Sans MS"/>
              </a:rPr>
              <a:t>Your child</a:t>
            </a:r>
            <a:r>
              <a:rPr lang="en-GB" sz="2000">
                <a:solidFill>
                  <a:srgbClr val="FFFFFF"/>
                </a:solidFill>
                <a:latin typeface="Comic Sans MS"/>
                <a:ea typeface="Comic Sans MS"/>
                <a:cs typeface="Comic Sans MS"/>
                <a:sym typeface="Comic Sans MS"/>
              </a:rPr>
              <a:t> </a:t>
            </a:r>
            <a:r>
              <a:rPr lang="en-GB" sz="2000" i="0" u="none">
                <a:solidFill>
                  <a:srgbClr val="FFFFFF"/>
                </a:solidFill>
                <a:latin typeface="Comic Sans MS"/>
                <a:ea typeface="Comic Sans MS"/>
                <a:cs typeface="Comic Sans MS"/>
                <a:sym typeface="Comic Sans MS"/>
              </a:rPr>
              <a:t>will learn to use the term:</a:t>
            </a:r>
          </a:p>
          <a:p>
            <a:pPr marL="171450" marR="0" lvl="0" indent="-171450" algn="l" rtl="0">
              <a:lnSpc>
                <a:spcPct val="90000"/>
              </a:lnSpc>
              <a:spcBef>
                <a:spcPts val="700"/>
              </a:spcBef>
              <a:spcAft>
                <a:spcPts val="0"/>
              </a:spcAft>
              <a:buClr>
                <a:schemeClr val="dk1"/>
              </a:buClr>
              <a:buFont typeface="Arial"/>
              <a:buNone/>
            </a:pPr>
            <a:endParaRPr sz="2000" b="1" i="0" u="none">
              <a:solidFill>
                <a:srgbClr val="660066"/>
              </a:solidFill>
              <a:latin typeface="Comic Sans MS"/>
              <a:ea typeface="Comic Sans MS"/>
              <a:cs typeface="Comic Sans MS"/>
              <a:sym typeface="Comic Sans MS"/>
            </a:endParaRPr>
          </a:p>
          <a:p>
            <a:pPr marL="171450" marR="0" lvl="0" indent="-171450" algn="ctr" rtl="0">
              <a:lnSpc>
                <a:spcPct val="90000"/>
              </a:lnSpc>
              <a:spcBef>
                <a:spcPts val="700"/>
              </a:spcBef>
              <a:spcAft>
                <a:spcPts val="0"/>
              </a:spcAft>
              <a:buClr>
                <a:schemeClr val="dk1"/>
              </a:buClr>
              <a:buFont typeface="Arial"/>
              <a:buNone/>
            </a:pPr>
            <a:r>
              <a:rPr lang="en-GB" sz="2000" b="1" i="0" u="none">
                <a:solidFill>
                  <a:srgbClr val="FFFFFF"/>
                </a:solidFill>
                <a:latin typeface="Comic Sans MS"/>
                <a:ea typeface="Comic Sans MS"/>
                <a:cs typeface="Comic Sans MS"/>
                <a:sym typeface="Comic Sans MS"/>
              </a:rPr>
              <a:t>Segmenting </a:t>
            </a:r>
          </a:p>
          <a:p>
            <a:pPr marL="171450" marR="0" lvl="0" indent="-171450" algn="ctr" rtl="0">
              <a:lnSpc>
                <a:spcPct val="90000"/>
              </a:lnSpc>
              <a:spcBef>
                <a:spcPts val="700"/>
              </a:spcBef>
              <a:spcAft>
                <a:spcPts val="0"/>
              </a:spcAft>
              <a:buClr>
                <a:schemeClr val="dk1"/>
              </a:buClr>
              <a:buFont typeface="Arial"/>
              <a:buNone/>
            </a:pPr>
            <a:endParaRPr sz="2000" b="1">
              <a:solidFill>
                <a:srgbClr val="FFFFFF"/>
              </a:solidFill>
              <a:latin typeface="Comic Sans MS"/>
              <a:ea typeface="Comic Sans MS"/>
              <a:cs typeface="Comic Sans MS"/>
              <a:sym typeface="Comic Sans MS"/>
            </a:endParaRPr>
          </a:p>
          <a:p>
            <a:pPr marL="0" lvl="0" indent="0" rtl="0">
              <a:lnSpc>
                <a:spcPct val="80000"/>
              </a:lnSpc>
              <a:spcBef>
                <a:spcPts val="700"/>
              </a:spcBef>
              <a:buNone/>
            </a:pPr>
            <a:r>
              <a:rPr lang="en-GB" sz="2000">
                <a:solidFill>
                  <a:srgbClr val="FFFFFF"/>
                </a:solidFill>
                <a:latin typeface="Comic Sans MS"/>
                <a:ea typeface="Comic Sans MS"/>
                <a:cs typeface="Comic Sans MS"/>
                <a:sym typeface="Comic Sans MS"/>
              </a:rPr>
              <a:t>Breaking up a word into its sounds. </a:t>
            </a:r>
          </a:p>
          <a:p>
            <a:pPr marL="0" marR="0" lvl="0" indent="0" algn="l" rtl="0">
              <a:lnSpc>
                <a:spcPct val="90000"/>
              </a:lnSpc>
              <a:spcBef>
                <a:spcPts val="700"/>
              </a:spcBef>
              <a:spcAft>
                <a:spcPts val="0"/>
              </a:spcAft>
              <a:buNone/>
            </a:pPr>
            <a:endParaRPr sz="2000">
              <a:solidFill>
                <a:srgbClr val="FFFFFF"/>
              </a:solidFill>
              <a:latin typeface="Comic Sans MS"/>
              <a:ea typeface="Comic Sans MS"/>
              <a:cs typeface="Comic Sans MS"/>
              <a:sym typeface="Comic Sans MS"/>
            </a:endParaRPr>
          </a:p>
          <a:p>
            <a:pPr marL="0" marR="0" lvl="0" indent="0" algn="l" rtl="0">
              <a:lnSpc>
                <a:spcPct val="90000"/>
              </a:lnSpc>
              <a:spcBef>
                <a:spcPts val="700"/>
              </a:spcBef>
              <a:spcAft>
                <a:spcPts val="0"/>
              </a:spcAft>
              <a:buNone/>
            </a:pPr>
            <a:r>
              <a:rPr lang="en-GB" sz="2000" i="0" u="none">
                <a:solidFill>
                  <a:srgbClr val="FFFFFF"/>
                </a:solidFill>
                <a:latin typeface="Comic Sans MS"/>
                <a:ea typeface="Comic Sans MS"/>
                <a:cs typeface="Comic Sans MS"/>
                <a:sym typeface="Comic Sans MS"/>
              </a:rPr>
              <a:t>Children need to be able to hear a whole word and say every sound that they hear.</a:t>
            </a:r>
          </a:p>
          <a:p>
            <a:pPr marL="171450" marR="0" lvl="0" indent="-171450" algn="l" rtl="0">
              <a:lnSpc>
                <a:spcPct val="90000"/>
              </a:lnSpc>
              <a:spcBef>
                <a:spcPts val="700"/>
              </a:spcBef>
              <a:spcAft>
                <a:spcPts val="0"/>
              </a:spcAft>
              <a:buClr>
                <a:schemeClr val="dk1"/>
              </a:buClr>
              <a:buSzPts val="2400"/>
              <a:buFont typeface="Arial"/>
              <a:buNone/>
            </a:pPr>
            <a:endParaRPr sz="2000" i="0" u="none">
              <a:solidFill>
                <a:srgbClr val="FFFFFF"/>
              </a:solidFill>
            </a:endParaRPr>
          </a:p>
          <a:p>
            <a:pPr marL="171450" marR="0" lvl="0" indent="-171450" algn="l" rtl="0">
              <a:lnSpc>
                <a:spcPct val="90000"/>
              </a:lnSpc>
              <a:spcBef>
                <a:spcPts val="70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p:txBody>
      </p:sp>
      <p:pic>
        <p:nvPicPr>
          <p:cNvPr id="166" name="Shape 166" descr="R:\Users\Glynis\Emma\School Logo 13.1.14.PNG"/>
          <p:cNvPicPr preferRelativeResize="0"/>
          <p:nvPr/>
        </p:nvPicPr>
        <p:blipFill rotWithShape="1">
          <a:blip r:embed="rId3">
            <a:alphaModFix/>
          </a:blip>
          <a:srcRect/>
          <a:stretch/>
        </p:blipFill>
        <p:spPr>
          <a:xfrm>
            <a:off x="6588125" y="223838"/>
            <a:ext cx="971184" cy="8343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685800" y="114300"/>
            <a:ext cx="6870700" cy="621506"/>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mic Sans MS"/>
              <a:buNone/>
            </a:pPr>
            <a:r>
              <a:rPr lang="en-GB" sz="3000" b="0" i="0" u="none" strike="noStrike" cap="none">
                <a:solidFill>
                  <a:srgbClr val="FFFFFF"/>
                </a:solidFill>
                <a:latin typeface="Comic Sans MS"/>
                <a:ea typeface="Comic Sans MS"/>
                <a:cs typeface="Comic Sans MS"/>
                <a:sym typeface="Comic Sans MS"/>
              </a:rPr>
              <a:t>Segmenting</a:t>
            </a:r>
          </a:p>
        </p:txBody>
      </p:sp>
      <p:sp>
        <p:nvSpPr>
          <p:cNvPr id="172" name="Shape 172"/>
          <p:cNvSpPr txBox="1">
            <a:spLocks noGrp="1"/>
          </p:cNvSpPr>
          <p:nvPr>
            <p:ph type="body" idx="1"/>
          </p:nvPr>
        </p:nvSpPr>
        <p:spPr>
          <a:xfrm>
            <a:off x="237499" y="1113225"/>
            <a:ext cx="8142900" cy="3511200"/>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Font typeface="Arial"/>
              <a:buNone/>
            </a:pPr>
            <a:r>
              <a:rPr lang="en-GB" sz="2000" b="0" i="0" u="none">
                <a:solidFill>
                  <a:srgbClr val="FFFFFF"/>
                </a:solidFill>
                <a:latin typeface="Comic Sans MS"/>
                <a:ea typeface="Comic Sans MS"/>
                <a:cs typeface="Comic Sans MS"/>
                <a:sym typeface="Comic Sans MS"/>
              </a:rPr>
              <a:t>dog =    /d/  /o/ /g/</a:t>
            </a:r>
          </a:p>
          <a:p>
            <a:pPr marL="171450" marR="0" lvl="0" indent="-171450" algn="l" rtl="0">
              <a:lnSpc>
                <a:spcPct val="90000"/>
              </a:lnSpc>
              <a:spcBef>
                <a:spcPts val="700"/>
              </a:spcBef>
              <a:spcAft>
                <a:spcPts val="0"/>
              </a:spcAft>
              <a:buClr>
                <a:schemeClr val="dk1"/>
              </a:buClr>
              <a:buFont typeface="Arial"/>
              <a:buNone/>
            </a:pPr>
            <a:endParaRPr sz="2000" b="0" i="0" u="none">
              <a:solidFill>
                <a:srgbClr val="FFFFFF"/>
              </a:solidFill>
              <a:latin typeface="Comic Sans MS"/>
              <a:ea typeface="Comic Sans MS"/>
              <a:cs typeface="Comic Sans MS"/>
              <a:sym typeface="Comic Sans MS"/>
            </a:endParaRPr>
          </a:p>
          <a:p>
            <a:pPr marL="171450" marR="0" lvl="0" indent="-171450" algn="l" rtl="0">
              <a:lnSpc>
                <a:spcPct val="90000"/>
              </a:lnSpc>
              <a:spcBef>
                <a:spcPts val="700"/>
              </a:spcBef>
              <a:spcAft>
                <a:spcPts val="0"/>
              </a:spcAft>
              <a:buClr>
                <a:schemeClr val="dk1"/>
              </a:buClr>
              <a:buFont typeface="Arial"/>
              <a:buNone/>
            </a:pPr>
            <a:r>
              <a:rPr lang="en-GB" sz="2000" b="0" i="0" u="none">
                <a:solidFill>
                  <a:srgbClr val="FFFFFF"/>
                </a:solidFill>
                <a:latin typeface="Comic Sans MS"/>
                <a:ea typeface="Comic Sans MS"/>
                <a:cs typeface="Comic Sans MS"/>
                <a:sym typeface="Comic Sans MS"/>
              </a:rPr>
              <a:t>sun=      /s/  /u/ /n/</a:t>
            </a:r>
          </a:p>
          <a:p>
            <a:pPr marL="171450" marR="0" lvl="0" indent="-171450" algn="l" rtl="0">
              <a:lnSpc>
                <a:spcPct val="90000"/>
              </a:lnSpc>
              <a:spcBef>
                <a:spcPts val="700"/>
              </a:spcBef>
              <a:spcAft>
                <a:spcPts val="0"/>
              </a:spcAft>
              <a:buClr>
                <a:schemeClr val="dk1"/>
              </a:buClr>
              <a:buFont typeface="Arial"/>
              <a:buNone/>
            </a:pPr>
            <a:endParaRPr sz="2000" b="0" i="0" u="none">
              <a:solidFill>
                <a:srgbClr val="FFFFFF"/>
              </a:solidFill>
              <a:latin typeface="Comic Sans MS"/>
              <a:ea typeface="Comic Sans MS"/>
              <a:cs typeface="Comic Sans MS"/>
              <a:sym typeface="Comic Sans MS"/>
            </a:endParaRPr>
          </a:p>
          <a:p>
            <a:pPr marL="171450" marR="0" lvl="0" indent="-171450" algn="l" rtl="0">
              <a:lnSpc>
                <a:spcPct val="90000"/>
              </a:lnSpc>
              <a:spcBef>
                <a:spcPts val="700"/>
              </a:spcBef>
              <a:spcAft>
                <a:spcPts val="0"/>
              </a:spcAft>
              <a:buClr>
                <a:schemeClr val="dk1"/>
              </a:buClr>
              <a:buFont typeface="Arial"/>
              <a:buNone/>
            </a:pPr>
            <a:r>
              <a:rPr lang="en-GB" sz="2000" b="0" i="0" u="none">
                <a:solidFill>
                  <a:srgbClr val="FFFFFF"/>
                </a:solidFill>
                <a:latin typeface="Comic Sans MS"/>
                <a:ea typeface="Comic Sans MS"/>
                <a:cs typeface="Comic Sans MS"/>
                <a:sym typeface="Comic Sans MS"/>
              </a:rPr>
              <a:t>hat=    /h/ /a/ /t/</a:t>
            </a:r>
          </a:p>
        </p:txBody>
      </p:sp>
      <p:pic>
        <p:nvPicPr>
          <p:cNvPr id="173" name="Shape 173" descr="R:\Users\Glynis\Emma\School Logo 13.1.14.PNG"/>
          <p:cNvPicPr preferRelativeResize="0"/>
          <p:nvPr/>
        </p:nvPicPr>
        <p:blipFill rotWithShape="1">
          <a:blip r:embed="rId3">
            <a:alphaModFix/>
          </a:blip>
          <a:srcRect/>
          <a:stretch/>
        </p:blipFill>
        <p:spPr>
          <a:xfrm>
            <a:off x="6780212" y="298847"/>
            <a:ext cx="882194" cy="8130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p:nvPr/>
        </p:nvSpPr>
        <p:spPr>
          <a:xfrm>
            <a:off x="611187" y="1006078"/>
            <a:ext cx="7489825" cy="337065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omic Sans MS"/>
              <a:buNone/>
            </a:pPr>
            <a:r>
              <a:rPr lang="en-GB" sz="2000" b="1" i="0" u="none">
                <a:solidFill>
                  <a:srgbClr val="FFFFFF"/>
                </a:solidFill>
                <a:latin typeface="Comic Sans MS"/>
                <a:ea typeface="Comic Sans MS"/>
                <a:cs typeface="Comic Sans MS"/>
                <a:sym typeface="Comic Sans MS"/>
              </a:rPr>
              <a:t>Oral blending: The robot game!</a:t>
            </a:r>
          </a:p>
          <a:p>
            <a:pPr marL="0" marR="0" lvl="0" indent="0" algn="l" rtl="0">
              <a:lnSpc>
                <a:spcPct val="100000"/>
              </a:lnSpc>
              <a:spcBef>
                <a:spcPts val="1600"/>
              </a:spcBef>
              <a:spcAft>
                <a:spcPts val="0"/>
              </a:spcAft>
              <a:buClr>
                <a:schemeClr val="dk1"/>
              </a:buClr>
              <a:buFont typeface="Comic Sans MS"/>
              <a:buNone/>
            </a:pPr>
            <a:r>
              <a:rPr lang="en-GB" sz="2000" b="0" i="0" u="none">
                <a:solidFill>
                  <a:srgbClr val="FFFFFF"/>
                </a:solidFill>
                <a:latin typeface="Comic Sans MS"/>
                <a:ea typeface="Comic Sans MS"/>
                <a:cs typeface="Comic Sans MS"/>
                <a:sym typeface="Comic Sans MS"/>
              </a:rPr>
              <a:t>Children need to practise hearing a series of spoken sounds and merging them together to make a word.</a:t>
            </a:r>
          </a:p>
          <a:p>
            <a:pPr marL="0" marR="0" lvl="0" indent="0" algn="l" rtl="0">
              <a:lnSpc>
                <a:spcPct val="100000"/>
              </a:lnSpc>
              <a:spcBef>
                <a:spcPts val="1400"/>
              </a:spcBef>
              <a:spcAft>
                <a:spcPts val="0"/>
              </a:spcAft>
              <a:buClr>
                <a:schemeClr val="dk1"/>
              </a:buClr>
              <a:buFont typeface="Comic Sans MS"/>
              <a:buNone/>
            </a:pPr>
            <a:r>
              <a:rPr lang="en-GB" sz="2000" b="0" i="0" u="none">
                <a:solidFill>
                  <a:srgbClr val="FFFFFF"/>
                </a:solidFill>
                <a:latin typeface="Comic Sans MS"/>
                <a:ea typeface="Comic Sans MS"/>
                <a:cs typeface="Comic Sans MS"/>
                <a:sym typeface="Comic Sans MS"/>
              </a:rPr>
              <a:t>For example, you say ‘b-u-s’, and your child says ‘bus’.</a:t>
            </a:r>
          </a:p>
          <a:p>
            <a:pPr marL="0" marR="0" lvl="0" indent="0" algn="l" rtl="0">
              <a:lnSpc>
                <a:spcPct val="100000"/>
              </a:lnSpc>
              <a:spcBef>
                <a:spcPts val="1400"/>
              </a:spcBef>
              <a:spcAft>
                <a:spcPts val="0"/>
              </a:spcAft>
              <a:buClr>
                <a:schemeClr val="dk1"/>
              </a:buClr>
              <a:buFont typeface="Comic Sans MS"/>
              <a:buNone/>
            </a:pPr>
            <a:endParaRPr sz="2800" b="0" i="0" u="none">
              <a:solidFill>
                <a:srgbClr val="FFFFFF"/>
              </a:solidFill>
              <a:latin typeface="Comic Sans MS"/>
              <a:ea typeface="Comic Sans MS"/>
              <a:cs typeface="Comic Sans MS"/>
              <a:sym typeface="Comic Sans MS"/>
            </a:endParaRPr>
          </a:p>
          <a:p>
            <a:pPr marL="0" marR="0" lvl="0" indent="0" algn="l" rtl="0">
              <a:lnSpc>
                <a:spcPct val="100000"/>
              </a:lnSpc>
              <a:spcBef>
                <a:spcPts val="1400"/>
              </a:spcBef>
              <a:spcAft>
                <a:spcPts val="0"/>
              </a:spcAft>
              <a:buNone/>
            </a:pPr>
            <a:endParaRPr sz="2800" b="0" i="0" u="none">
              <a:solidFill>
                <a:schemeClr val="dk1"/>
              </a:solidFill>
              <a:latin typeface="Comic Sans MS"/>
              <a:ea typeface="Comic Sans MS"/>
              <a:cs typeface="Comic Sans MS"/>
              <a:sym typeface="Comic Sans MS"/>
            </a:endParaRPr>
          </a:p>
        </p:txBody>
      </p:sp>
      <p:sp>
        <p:nvSpPr>
          <p:cNvPr id="179" name="Shape 179"/>
          <p:cNvSpPr txBox="1"/>
          <p:nvPr/>
        </p:nvSpPr>
        <p:spPr>
          <a:xfrm>
            <a:off x="1331912" y="357188"/>
            <a:ext cx="7632700" cy="48101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omic Sans MS"/>
              <a:buNone/>
            </a:pPr>
            <a:r>
              <a:rPr lang="en-GB" sz="3000" b="1" i="0" u="none">
                <a:solidFill>
                  <a:srgbClr val="FFFFFF"/>
                </a:solidFill>
                <a:latin typeface="Comic Sans MS"/>
                <a:ea typeface="Comic Sans MS"/>
                <a:cs typeface="Comic Sans MS"/>
                <a:sym typeface="Comic Sans MS"/>
              </a:rPr>
              <a:t>How can I help at home?</a:t>
            </a: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1101725" y="152400"/>
            <a:ext cx="6870700" cy="621506"/>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spcAft>
                <a:spcPts val="0"/>
              </a:spcAft>
              <a:buClr>
                <a:schemeClr val="dk1"/>
              </a:buClr>
              <a:buFont typeface="Comic Sans MS"/>
              <a:buNone/>
            </a:pPr>
            <a:r>
              <a:rPr lang="en-GB" sz="3000" b="0" i="0" u="none" strike="noStrike" cap="none">
                <a:solidFill>
                  <a:srgbClr val="FFFFFF"/>
                </a:solidFill>
                <a:latin typeface="Comic Sans MS"/>
                <a:ea typeface="Comic Sans MS"/>
                <a:cs typeface="Comic Sans MS"/>
                <a:sym typeface="Comic Sans MS"/>
              </a:rPr>
              <a:t>Phonics Terminology</a:t>
            </a:r>
          </a:p>
        </p:txBody>
      </p:sp>
      <p:sp>
        <p:nvSpPr>
          <p:cNvPr id="185" name="Shape 185"/>
          <p:cNvSpPr txBox="1">
            <a:spLocks noGrp="1"/>
          </p:cNvSpPr>
          <p:nvPr>
            <p:ph type="body" idx="1"/>
          </p:nvPr>
        </p:nvSpPr>
        <p:spPr>
          <a:xfrm>
            <a:off x="685800" y="789384"/>
            <a:ext cx="7702550" cy="3325415"/>
          </a:xfrm>
          <a:prstGeom prst="rect">
            <a:avLst/>
          </a:prstGeom>
          <a:noFill/>
          <a:ln>
            <a:noFill/>
          </a:ln>
        </p:spPr>
        <p:txBody>
          <a:bodyPr wrap="square" lIns="91425" tIns="45700" rIns="91425" bIns="45700" anchor="t" anchorCtr="0">
            <a:noAutofit/>
          </a:bodyPr>
          <a:lstStyle/>
          <a:p>
            <a:pPr marL="171450" marR="0" lvl="0" indent="-171450" algn="l" rtl="0">
              <a:lnSpc>
                <a:spcPct val="80000"/>
              </a:lnSpc>
              <a:spcBef>
                <a:spcPts val="0"/>
              </a:spcBef>
              <a:spcAft>
                <a:spcPts val="0"/>
              </a:spcAft>
              <a:buClr>
                <a:schemeClr val="dk1"/>
              </a:buClr>
              <a:buFont typeface="Arial"/>
              <a:buNone/>
            </a:pPr>
            <a:r>
              <a:rPr lang="en-GB" sz="2000" i="0" u="none">
                <a:solidFill>
                  <a:srgbClr val="FFFFFF"/>
                </a:solidFill>
                <a:latin typeface="Comic Sans MS"/>
                <a:ea typeface="Comic Sans MS"/>
                <a:cs typeface="Comic Sans MS"/>
                <a:sym typeface="Comic Sans MS"/>
              </a:rPr>
              <a:t>Your child</a:t>
            </a:r>
            <a:r>
              <a:rPr lang="en-GB" sz="2000">
                <a:solidFill>
                  <a:srgbClr val="FFFFFF"/>
                </a:solidFill>
                <a:latin typeface="Comic Sans MS"/>
                <a:ea typeface="Comic Sans MS"/>
                <a:cs typeface="Comic Sans MS"/>
                <a:sym typeface="Comic Sans MS"/>
              </a:rPr>
              <a:t> </a:t>
            </a:r>
            <a:r>
              <a:rPr lang="en-GB" sz="2000" i="0" u="none">
                <a:solidFill>
                  <a:srgbClr val="FFFFFF"/>
                </a:solidFill>
                <a:latin typeface="Comic Sans MS"/>
                <a:ea typeface="Comic Sans MS"/>
                <a:cs typeface="Comic Sans MS"/>
                <a:sym typeface="Comic Sans MS"/>
              </a:rPr>
              <a:t>will learn to use the term:</a:t>
            </a:r>
          </a:p>
          <a:p>
            <a:pPr marL="171450" marR="0" lvl="0" indent="-171450" algn="l" rtl="0">
              <a:lnSpc>
                <a:spcPct val="80000"/>
              </a:lnSpc>
              <a:spcBef>
                <a:spcPts val="700"/>
              </a:spcBef>
              <a:spcAft>
                <a:spcPts val="0"/>
              </a:spcAft>
              <a:buClr>
                <a:schemeClr val="dk1"/>
              </a:buClr>
              <a:buFont typeface="Arial"/>
              <a:buNone/>
            </a:pPr>
            <a:endParaRPr sz="2000" i="0" u="none">
              <a:solidFill>
                <a:srgbClr val="FFFFFF"/>
              </a:solidFill>
              <a:latin typeface="Comic Sans MS"/>
              <a:ea typeface="Comic Sans MS"/>
              <a:cs typeface="Comic Sans MS"/>
              <a:sym typeface="Comic Sans MS"/>
            </a:endParaRPr>
          </a:p>
          <a:p>
            <a:pPr marL="171450" marR="0" lvl="0" indent="-171450" algn="ctr" rtl="0">
              <a:lnSpc>
                <a:spcPct val="80000"/>
              </a:lnSpc>
              <a:spcBef>
                <a:spcPts val="700"/>
              </a:spcBef>
              <a:spcAft>
                <a:spcPts val="0"/>
              </a:spcAft>
              <a:buClr>
                <a:schemeClr val="dk1"/>
              </a:buClr>
              <a:buFont typeface="Arial"/>
              <a:buNone/>
            </a:pPr>
            <a:r>
              <a:rPr lang="en-GB" sz="2000" i="0" u="none">
                <a:solidFill>
                  <a:srgbClr val="FFFFFF"/>
                </a:solidFill>
                <a:latin typeface="Comic Sans MS"/>
                <a:ea typeface="Comic Sans MS"/>
                <a:cs typeface="Comic Sans MS"/>
                <a:sym typeface="Comic Sans MS"/>
              </a:rPr>
              <a:t>phoneme </a:t>
            </a:r>
          </a:p>
          <a:p>
            <a:pPr marL="171450" marR="0" lvl="0" indent="-171450" algn="ctr" rtl="0">
              <a:lnSpc>
                <a:spcPct val="80000"/>
              </a:lnSpc>
              <a:spcBef>
                <a:spcPts val="700"/>
              </a:spcBef>
              <a:spcAft>
                <a:spcPts val="0"/>
              </a:spcAft>
              <a:buClr>
                <a:schemeClr val="dk1"/>
              </a:buClr>
              <a:buFont typeface="Arial"/>
              <a:buNone/>
            </a:pPr>
            <a:endParaRPr sz="2000">
              <a:solidFill>
                <a:srgbClr val="FFFFFF"/>
              </a:solidFill>
              <a:latin typeface="Comic Sans MS"/>
              <a:ea typeface="Comic Sans MS"/>
              <a:cs typeface="Comic Sans MS"/>
              <a:sym typeface="Comic Sans MS"/>
            </a:endParaRPr>
          </a:p>
          <a:p>
            <a:pPr lvl="0" indent="12700" rtl="0">
              <a:lnSpc>
                <a:spcPct val="80000"/>
              </a:lnSpc>
              <a:spcBef>
                <a:spcPts val="0"/>
              </a:spcBef>
              <a:buClr>
                <a:srgbClr val="FFFFFF"/>
              </a:buClr>
              <a:buSzPts val="2000"/>
              <a:buChar char="•"/>
            </a:pPr>
            <a:r>
              <a:rPr lang="en-GB" sz="2000">
                <a:solidFill>
                  <a:srgbClr val="FFFFFF"/>
                </a:solidFill>
                <a:latin typeface="Comic Sans MS"/>
                <a:ea typeface="Comic Sans MS"/>
                <a:cs typeface="Comic Sans MS"/>
                <a:sym typeface="Comic Sans MS"/>
              </a:rPr>
              <a:t>The smallest units of sound that are found within a word.</a:t>
            </a:r>
          </a:p>
          <a:p>
            <a:pPr marL="171450" marR="0" lvl="0" indent="-171450" algn="l" rtl="0">
              <a:lnSpc>
                <a:spcPct val="80000"/>
              </a:lnSpc>
              <a:spcBef>
                <a:spcPts val="700"/>
              </a:spcBef>
              <a:spcAft>
                <a:spcPts val="0"/>
              </a:spcAft>
              <a:buClr>
                <a:schemeClr val="dk1"/>
              </a:buClr>
              <a:buFont typeface="Arial"/>
              <a:buNone/>
            </a:pPr>
            <a:endParaRPr sz="2000">
              <a:solidFill>
                <a:srgbClr val="FFFFFF"/>
              </a:solidFill>
              <a:latin typeface="Comic Sans MS"/>
              <a:ea typeface="Comic Sans MS"/>
              <a:cs typeface="Comic Sans MS"/>
              <a:sym typeface="Comic Sans MS"/>
            </a:endParaRPr>
          </a:p>
          <a:p>
            <a:pPr marL="0" marR="0" lvl="0" indent="0" algn="l" rtl="0">
              <a:lnSpc>
                <a:spcPct val="80000"/>
              </a:lnSpc>
              <a:spcBef>
                <a:spcPts val="700"/>
              </a:spcBef>
              <a:spcAft>
                <a:spcPts val="0"/>
              </a:spcAft>
              <a:buClr>
                <a:schemeClr val="dk1"/>
              </a:buClr>
              <a:buFont typeface="Arial"/>
              <a:buNone/>
            </a:pPr>
            <a:r>
              <a:rPr lang="en-GB" sz="2000" i="0" u="none">
                <a:solidFill>
                  <a:srgbClr val="FFFFFF"/>
                </a:solidFill>
                <a:latin typeface="Comic Sans MS"/>
                <a:ea typeface="Comic Sans MS"/>
                <a:cs typeface="Comic Sans MS"/>
                <a:sym typeface="Comic Sans MS"/>
              </a:rPr>
              <a:t>e.g. c-a-t</a:t>
            </a:r>
            <a:r>
              <a:rPr lang="en-GB" sz="2000">
                <a:solidFill>
                  <a:srgbClr val="FFFFFF"/>
                </a:solidFill>
                <a:latin typeface="Comic Sans MS"/>
                <a:ea typeface="Comic Sans MS"/>
                <a:cs typeface="Comic Sans MS"/>
                <a:sym typeface="Comic Sans MS"/>
              </a:rPr>
              <a:t>. </a:t>
            </a:r>
          </a:p>
          <a:p>
            <a:pPr marL="171450" marR="0" lvl="0" indent="-171450" algn="l" rtl="0">
              <a:lnSpc>
                <a:spcPct val="80000"/>
              </a:lnSpc>
              <a:spcBef>
                <a:spcPts val="700"/>
              </a:spcBef>
              <a:spcAft>
                <a:spcPts val="0"/>
              </a:spcAft>
              <a:buClr>
                <a:schemeClr val="dk1"/>
              </a:buClr>
              <a:buFont typeface="Arial"/>
              <a:buNone/>
            </a:pPr>
            <a:endParaRPr sz="2000" b="1" i="1" u="none">
              <a:solidFill>
                <a:schemeClr val="dk1"/>
              </a:solidFill>
              <a:latin typeface="Calibri"/>
              <a:ea typeface="Calibri"/>
              <a:cs typeface="Calibri"/>
              <a:sym typeface="Calibri"/>
            </a:endParaRPr>
          </a:p>
          <a:p>
            <a:pPr marL="171450" marR="0" lvl="0" indent="-171450" algn="l" rtl="0">
              <a:lnSpc>
                <a:spcPct val="80000"/>
              </a:lnSpc>
              <a:spcBef>
                <a:spcPts val="700"/>
              </a:spcBef>
              <a:spcAft>
                <a:spcPts val="0"/>
              </a:spcAft>
              <a:buClr>
                <a:schemeClr val="dk1"/>
              </a:buClr>
              <a:buSzPts val="3200"/>
              <a:buFont typeface="Arial"/>
              <a:buNone/>
            </a:pPr>
            <a:endParaRPr sz="2000" b="1" i="1" u="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3200"/>
              <a:buFont typeface="Arial"/>
              <a:buNone/>
            </a:pPr>
            <a:endParaRPr sz="2000" b="1" i="1" u="none">
              <a:solidFill>
                <a:schemeClr val="dk1"/>
              </a:solidFill>
              <a:latin typeface="Calibri"/>
              <a:ea typeface="Calibri"/>
              <a:cs typeface="Calibri"/>
              <a:sym typeface="Calibri"/>
            </a:endParaRPr>
          </a:p>
        </p:txBody>
      </p:sp>
      <p:sp>
        <p:nvSpPr>
          <p:cNvPr id="186" name="Shape 186"/>
          <p:cNvSpPr txBox="1"/>
          <p:nvPr/>
        </p:nvSpPr>
        <p:spPr>
          <a:xfrm>
            <a:off x="6011862" y="2356246"/>
            <a:ext cx="2160587" cy="27503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600" b="0" i="0" u="none">
              <a:solidFill>
                <a:schemeClr val="dk1"/>
              </a:solidFill>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685800" y="114300"/>
            <a:ext cx="6870700" cy="621506"/>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spcAft>
                <a:spcPts val="0"/>
              </a:spcAft>
              <a:buClr>
                <a:schemeClr val="dk1"/>
              </a:buClr>
              <a:buFont typeface="Comic Sans MS"/>
              <a:buNone/>
            </a:pPr>
            <a:r>
              <a:rPr lang="en-GB" sz="3000" b="0" i="0" u="none" strike="noStrike" cap="none">
                <a:solidFill>
                  <a:srgbClr val="FFFFFF"/>
                </a:solidFill>
                <a:latin typeface="Comic Sans MS"/>
                <a:ea typeface="Comic Sans MS"/>
                <a:cs typeface="Comic Sans MS"/>
                <a:sym typeface="Comic Sans MS"/>
              </a:rPr>
              <a:t>Phonics Terminology</a:t>
            </a:r>
          </a:p>
        </p:txBody>
      </p:sp>
      <p:sp>
        <p:nvSpPr>
          <p:cNvPr id="192" name="Shape 192"/>
          <p:cNvSpPr txBox="1">
            <a:spLocks noGrp="1"/>
          </p:cNvSpPr>
          <p:nvPr>
            <p:ph type="body" idx="1"/>
          </p:nvPr>
        </p:nvSpPr>
        <p:spPr>
          <a:xfrm>
            <a:off x="748625" y="831059"/>
            <a:ext cx="7773900" cy="3325500"/>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Font typeface="Arial"/>
              <a:buNone/>
            </a:pPr>
            <a:r>
              <a:rPr lang="en-GB" sz="2000" i="0" u="none">
                <a:solidFill>
                  <a:srgbClr val="FFFFFF"/>
                </a:solidFill>
                <a:latin typeface="Comic Sans MS"/>
                <a:ea typeface="Comic Sans MS"/>
                <a:cs typeface="Comic Sans MS"/>
                <a:sym typeface="Comic Sans MS"/>
              </a:rPr>
              <a:t>Your children will learn to use the term:</a:t>
            </a:r>
          </a:p>
          <a:p>
            <a:pPr marL="171450" marR="0" lvl="0" indent="-171450" algn="l" rtl="0">
              <a:lnSpc>
                <a:spcPct val="90000"/>
              </a:lnSpc>
              <a:spcBef>
                <a:spcPts val="700"/>
              </a:spcBef>
              <a:spcAft>
                <a:spcPts val="0"/>
              </a:spcAft>
              <a:buClr>
                <a:schemeClr val="dk1"/>
              </a:buClr>
              <a:buFont typeface="Arial"/>
              <a:buNone/>
            </a:pPr>
            <a:endParaRPr sz="2000" i="0" u="none">
              <a:solidFill>
                <a:srgbClr val="FFFFFF"/>
              </a:solidFill>
              <a:latin typeface="Comic Sans MS"/>
              <a:ea typeface="Comic Sans MS"/>
              <a:cs typeface="Comic Sans MS"/>
              <a:sym typeface="Comic Sans MS"/>
            </a:endParaRPr>
          </a:p>
          <a:p>
            <a:pPr marL="171450" marR="0" lvl="0" indent="-171450" algn="ctr" rtl="0">
              <a:lnSpc>
                <a:spcPct val="90000"/>
              </a:lnSpc>
              <a:spcBef>
                <a:spcPts val="700"/>
              </a:spcBef>
              <a:spcAft>
                <a:spcPts val="0"/>
              </a:spcAft>
              <a:buClr>
                <a:schemeClr val="dk1"/>
              </a:buClr>
              <a:buFont typeface="Arial"/>
              <a:buNone/>
            </a:pPr>
            <a:r>
              <a:rPr lang="en-GB" sz="2000" i="0" u="none">
                <a:solidFill>
                  <a:srgbClr val="FFFFFF"/>
                </a:solidFill>
                <a:latin typeface="Comic Sans MS"/>
                <a:ea typeface="Comic Sans MS"/>
                <a:cs typeface="Comic Sans MS"/>
                <a:sym typeface="Comic Sans MS"/>
              </a:rPr>
              <a:t>grapheme</a:t>
            </a:r>
          </a:p>
          <a:p>
            <a:pPr marL="171450" marR="0" lvl="0" indent="-171450" algn="l" rtl="0">
              <a:lnSpc>
                <a:spcPct val="90000"/>
              </a:lnSpc>
              <a:spcBef>
                <a:spcPts val="700"/>
              </a:spcBef>
              <a:spcAft>
                <a:spcPts val="0"/>
              </a:spcAft>
              <a:buClr>
                <a:schemeClr val="dk1"/>
              </a:buClr>
              <a:buFont typeface="Arial"/>
              <a:buNone/>
            </a:pPr>
            <a:endParaRPr sz="2000" i="0" u="none">
              <a:solidFill>
                <a:srgbClr val="FFFFFF"/>
              </a:solidFill>
              <a:latin typeface="Comic Sans MS"/>
              <a:ea typeface="Comic Sans MS"/>
              <a:cs typeface="Comic Sans MS"/>
              <a:sym typeface="Comic Sans MS"/>
            </a:endParaRPr>
          </a:p>
          <a:p>
            <a:pPr marL="171450" marR="0" lvl="0" indent="-171450" algn="l" rtl="0">
              <a:lnSpc>
                <a:spcPct val="90000"/>
              </a:lnSpc>
              <a:spcBef>
                <a:spcPts val="700"/>
              </a:spcBef>
              <a:spcAft>
                <a:spcPts val="0"/>
              </a:spcAft>
              <a:buClr>
                <a:schemeClr val="dk1"/>
              </a:buClr>
              <a:buFont typeface="Arial"/>
              <a:buNone/>
            </a:pPr>
            <a:r>
              <a:rPr lang="en-GB" sz="2000" i="0" u="none">
                <a:solidFill>
                  <a:srgbClr val="FFFFFF"/>
                </a:solidFill>
                <a:latin typeface="Comic Sans MS"/>
                <a:ea typeface="Comic Sans MS"/>
                <a:cs typeface="Comic Sans MS"/>
                <a:sym typeface="Comic Sans MS"/>
              </a:rPr>
              <a:t>This is how  a phoneme is written down.  </a:t>
            </a:r>
          </a:p>
          <a:p>
            <a:pPr marL="171450" marR="0" lvl="0" indent="-171450" algn="l" rtl="0">
              <a:lnSpc>
                <a:spcPct val="90000"/>
              </a:lnSpc>
              <a:spcBef>
                <a:spcPts val="700"/>
              </a:spcBef>
              <a:spcAft>
                <a:spcPts val="0"/>
              </a:spcAft>
              <a:buClr>
                <a:schemeClr val="dk1"/>
              </a:buClr>
              <a:buFont typeface="Arial"/>
              <a:buNone/>
            </a:pPr>
            <a:endParaRPr sz="2000" b="1" i="1" u="none">
              <a:solidFill>
                <a:schemeClr val="dk1"/>
              </a:solidFill>
              <a:latin typeface="Calibri"/>
              <a:ea typeface="Calibri"/>
              <a:cs typeface="Calibri"/>
              <a:sym typeface="Calibri"/>
            </a:endParaRPr>
          </a:p>
          <a:p>
            <a:pPr marL="171450" marR="0" lvl="0" indent="-171450" algn="l" rtl="0">
              <a:lnSpc>
                <a:spcPct val="90000"/>
              </a:lnSpc>
              <a:spcBef>
                <a:spcPts val="700"/>
              </a:spcBef>
              <a:spcAft>
                <a:spcPts val="0"/>
              </a:spcAft>
              <a:buClr>
                <a:schemeClr val="dk1"/>
              </a:buClr>
              <a:buSzPts val="3600"/>
              <a:buFont typeface="Arial"/>
              <a:buNone/>
            </a:pPr>
            <a:endParaRPr sz="3600" b="1" i="1" u="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3600"/>
              <a:buFont typeface="Arial"/>
              <a:buNone/>
            </a:pPr>
            <a:endParaRPr sz="3600" b="1" i="1" u="none">
              <a:solidFill>
                <a:schemeClr val="dk1"/>
              </a:solidFill>
              <a:latin typeface="Calibri"/>
              <a:ea typeface="Calibri"/>
              <a:cs typeface="Calibri"/>
              <a:sym typeface="Calibri"/>
            </a:endParaRPr>
          </a:p>
        </p:txBody>
      </p:sp>
      <p:sp>
        <p:nvSpPr>
          <p:cNvPr id="193" name="Shape 193"/>
          <p:cNvSpPr txBox="1"/>
          <p:nvPr/>
        </p:nvSpPr>
        <p:spPr>
          <a:xfrm>
            <a:off x="6011862" y="2356246"/>
            <a:ext cx="2160587" cy="27503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600" b="0" i="0" u="none">
              <a:solidFill>
                <a:schemeClr val="dk1"/>
              </a:solidFill>
              <a:latin typeface="Comic Sans MS"/>
              <a:ea typeface="Comic Sans MS"/>
              <a:cs typeface="Comic Sans MS"/>
              <a:sym typeface="Comic Sans MS"/>
            </a:endParaRPr>
          </a:p>
        </p:txBody>
      </p:sp>
      <p:pic>
        <p:nvPicPr>
          <p:cNvPr id="194" name="Shape 194" descr="R:\Users\Glynis\Emma\School Logo 13.1.14.PNG"/>
          <p:cNvPicPr preferRelativeResize="0"/>
          <p:nvPr/>
        </p:nvPicPr>
        <p:blipFill rotWithShape="1">
          <a:blip r:embed="rId3">
            <a:alphaModFix/>
          </a:blip>
          <a:srcRect/>
          <a:stretch/>
        </p:blipFill>
        <p:spPr>
          <a:xfrm>
            <a:off x="7235825" y="357188"/>
            <a:ext cx="971184" cy="86396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685800" y="114300"/>
            <a:ext cx="6870600" cy="513300"/>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spcAft>
                <a:spcPts val="0"/>
              </a:spcAft>
              <a:buClr>
                <a:schemeClr val="dk1"/>
              </a:buClr>
              <a:buFont typeface="Comic Sans MS"/>
              <a:buNone/>
            </a:pPr>
            <a:r>
              <a:rPr lang="en-GB" sz="3000" b="0" i="0" u="none" strike="noStrike" cap="none">
                <a:solidFill>
                  <a:srgbClr val="FFFFFF"/>
                </a:solidFill>
                <a:latin typeface="Comic Sans MS"/>
                <a:ea typeface="Comic Sans MS"/>
                <a:cs typeface="Comic Sans MS"/>
                <a:sym typeface="Comic Sans MS"/>
              </a:rPr>
              <a:t>Phonics Terminology </a:t>
            </a:r>
          </a:p>
        </p:txBody>
      </p:sp>
      <p:sp>
        <p:nvSpPr>
          <p:cNvPr id="200" name="Shape 200"/>
          <p:cNvSpPr txBox="1">
            <a:spLocks noGrp="1"/>
          </p:cNvSpPr>
          <p:nvPr>
            <p:ph type="body" idx="1"/>
          </p:nvPr>
        </p:nvSpPr>
        <p:spPr>
          <a:xfrm>
            <a:off x="685800" y="681038"/>
            <a:ext cx="5973762" cy="864394"/>
          </a:xfrm>
          <a:prstGeom prst="rect">
            <a:avLst/>
          </a:prstGeom>
          <a:noFill/>
          <a:ln>
            <a:noFill/>
          </a:ln>
        </p:spPr>
        <p:txBody>
          <a:bodyPr wrap="square" lIns="91425" tIns="45700" rIns="91425" bIns="45700" anchor="t" anchorCtr="0">
            <a:noAutofit/>
          </a:bodyPr>
          <a:lstStyle/>
          <a:p>
            <a:pPr marL="171450" marR="0" lvl="0" indent="-171450" algn="ctr" rtl="0">
              <a:lnSpc>
                <a:spcPct val="80000"/>
              </a:lnSpc>
              <a:spcBef>
                <a:spcPts val="0"/>
              </a:spcBef>
              <a:spcAft>
                <a:spcPts val="0"/>
              </a:spcAft>
              <a:buClr>
                <a:schemeClr val="dk1"/>
              </a:buClr>
              <a:buFont typeface="Arial"/>
              <a:buNone/>
            </a:pPr>
            <a:r>
              <a:rPr lang="en-GB" sz="2000" b="1" i="0" u="none">
                <a:solidFill>
                  <a:srgbClr val="FFFFFF"/>
                </a:solidFill>
                <a:latin typeface="Comic Sans MS"/>
                <a:ea typeface="Comic Sans MS"/>
                <a:cs typeface="Comic Sans MS"/>
                <a:sym typeface="Comic Sans MS"/>
              </a:rPr>
              <a:t>Phoneme frame and sound buttons</a:t>
            </a:r>
            <a:r>
              <a:rPr lang="en-GB" sz="4000" b="1" i="0" u="none">
                <a:solidFill>
                  <a:srgbClr val="FFFFFF"/>
                </a:solidFill>
                <a:latin typeface="Comic Sans MS"/>
                <a:ea typeface="Comic Sans MS"/>
                <a:cs typeface="Comic Sans MS"/>
                <a:sym typeface="Comic Sans MS"/>
              </a:rPr>
              <a:t> </a:t>
            </a:r>
          </a:p>
          <a:p>
            <a:pPr marL="171450" marR="0" lvl="0" indent="-171450" algn="l" rtl="0">
              <a:lnSpc>
                <a:spcPct val="90000"/>
              </a:lnSpc>
              <a:spcBef>
                <a:spcPts val="750"/>
              </a:spcBef>
              <a:spcAft>
                <a:spcPts val="0"/>
              </a:spcAft>
              <a:buClr>
                <a:schemeClr val="dk1"/>
              </a:buClr>
              <a:buSzPts val="4000"/>
              <a:buFont typeface="Arial"/>
              <a:buNone/>
            </a:pPr>
            <a:endParaRPr sz="4000" b="1" i="0" u="none">
              <a:solidFill>
                <a:srgbClr val="FFFFFF"/>
              </a:solidFill>
              <a:latin typeface="Comic Sans MS"/>
              <a:ea typeface="Comic Sans MS"/>
              <a:cs typeface="Comic Sans MS"/>
              <a:sym typeface="Comic Sans MS"/>
            </a:endParaRPr>
          </a:p>
        </p:txBody>
      </p:sp>
      <p:graphicFrame>
        <p:nvGraphicFramePr>
          <p:cNvPr id="201" name="Shape 201"/>
          <p:cNvGraphicFramePr/>
          <p:nvPr/>
        </p:nvGraphicFramePr>
        <p:xfrm>
          <a:off x="1087437" y="3401925"/>
          <a:ext cx="3000000" cy="3000000"/>
        </p:xfrm>
        <a:graphic>
          <a:graphicData uri="http://schemas.openxmlformats.org/drawingml/2006/table">
            <a:tbl>
              <a:tblPr>
                <a:noFill/>
                <a:tableStyleId>{A7ADF52D-859B-45D1-B327-28013A8BC43E}</a:tableStyleId>
              </a:tblPr>
              <a:tblGrid>
                <a:gridCol w="1257300"/>
                <a:gridCol w="1257300"/>
                <a:gridCol w="1257300"/>
              </a:tblGrid>
              <a:tr h="594100">
                <a:tc>
                  <a:txBody>
                    <a:bodyPr/>
                    <a:lstStyle/>
                    <a:p>
                      <a:pPr marL="0" marR="0" lvl="0" indent="0" algn="ctr" rtl="0">
                        <a:lnSpc>
                          <a:spcPct val="100000"/>
                        </a:lnSpc>
                        <a:spcBef>
                          <a:spcPts val="0"/>
                        </a:spcBef>
                        <a:spcAft>
                          <a:spcPts val="0"/>
                        </a:spcAft>
                        <a:buClr>
                          <a:schemeClr val="dk1"/>
                        </a:buClr>
                        <a:buFont typeface="Comic Sans MS"/>
                        <a:buNone/>
                      </a:pPr>
                      <a:r>
                        <a:rPr lang="en-GB" sz="2700" b="0" i="0" u="none" strike="noStrike" cap="none">
                          <a:solidFill>
                            <a:srgbClr val="FFFFFF"/>
                          </a:solidFill>
                          <a:latin typeface="Comic Sans MS"/>
                          <a:ea typeface="Comic Sans MS"/>
                          <a:cs typeface="Comic Sans MS"/>
                          <a:sym typeface="Comic Sans MS"/>
                        </a:rPr>
                        <a:t>f</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2700" b="0" i="0" u="none" strike="noStrike" cap="none">
                          <a:solidFill>
                            <a:srgbClr val="FFFFFF"/>
                          </a:solidFill>
                          <a:latin typeface="Comic Sans MS"/>
                          <a:ea typeface="Comic Sans MS"/>
                          <a:cs typeface="Comic Sans MS"/>
                          <a:sym typeface="Comic Sans MS"/>
                        </a:rPr>
                        <a:t>i</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2700" b="0" i="0" u="none" strike="noStrike" cap="none">
                          <a:solidFill>
                            <a:srgbClr val="FFFFFF"/>
                          </a:solidFill>
                          <a:latin typeface="Comic Sans MS"/>
                          <a:ea typeface="Comic Sans MS"/>
                          <a:cs typeface="Comic Sans MS"/>
                          <a:sym typeface="Comic Sans MS"/>
                        </a:rPr>
                        <a:t>sh</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bl>
          </a:graphicData>
        </a:graphic>
      </p:graphicFrame>
      <p:graphicFrame>
        <p:nvGraphicFramePr>
          <p:cNvPr id="202" name="Shape 202"/>
          <p:cNvGraphicFramePr/>
          <p:nvPr/>
        </p:nvGraphicFramePr>
        <p:xfrm>
          <a:off x="922350" y="2118375"/>
          <a:ext cx="3000000" cy="3000000"/>
        </p:xfrm>
        <a:graphic>
          <a:graphicData uri="http://schemas.openxmlformats.org/drawingml/2006/table">
            <a:tbl>
              <a:tblPr>
                <a:noFill/>
                <a:tableStyleId>{A7ADF52D-859B-45D1-B327-28013A8BC43E}</a:tableStyleId>
              </a:tblPr>
              <a:tblGrid>
                <a:gridCol w="1320800"/>
                <a:gridCol w="1241425"/>
                <a:gridCol w="1281100"/>
              </a:tblGrid>
              <a:tr h="594100">
                <a:tc>
                  <a:txBody>
                    <a:bodyPr/>
                    <a:lstStyle/>
                    <a:p>
                      <a:pPr marL="0" marR="0" lvl="0" indent="0" algn="ctr" rtl="0">
                        <a:lnSpc>
                          <a:spcPct val="100000"/>
                        </a:lnSpc>
                        <a:spcBef>
                          <a:spcPts val="0"/>
                        </a:spcBef>
                        <a:spcAft>
                          <a:spcPts val="0"/>
                        </a:spcAft>
                        <a:buClr>
                          <a:schemeClr val="dk1"/>
                        </a:buClr>
                        <a:buFont typeface="Comic Sans MS"/>
                        <a:buNone/>
                      </a:pPr>
                      <a:r>
                        <a:rPr lang="en-GB" sz="2700" b="0" i="0" u="none" strike="noStrike" cap="none">
                          <a:solidFill>
                            <a:srgbClr val="FFFFFF"/>
                          </a:solidFill>
                          <a:latin typeface="Comic Sans MS"/>
                          <a:ea typeface="Comic Sans MS"/>
                          <a:cs typeface="Comic Sans MS"/>
                          <a:sym typeface="Comic Sans MS"/>
                        </a:rPr>
                        <a:t>c</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2700" b="0" i="0" u="none" strike="noStrike" cap="none">
                          <a:solidFill>
                            <a:srgbClr val="FFFFFF"/>
                          </a:solidFill>
                          <a:latin typeface="Comic Sans MS"/>
                          <a:ea typeface="Comic Sans MS"/>
                          <a:cs typeface="Comic Sans MS"/>
                          <a:sym typeface="Comic Sans MS"/>
                        </a:rPr>
                        <a:t>a</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2700" b="0" i="0" u="none" strike="noStrike" cap="none">
                          <a:solidFill>
                            <a:srgbClr val="FFFFFF"/>
                          </a:solidFill>
                          <a:latin typeface="Comic Sans MS"/>
                          <a:ea typeface="Comic Sans MS"/>
                          <a:cs typeface="Comic Sans MS"/>
                          <a:sym typeface="Comic Sans MS"/>
                        </a:rPr>
                        <a:t>t</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bl>
          </a:graphicData>
        </a:graphic>
      </p:graphicFrame>
      <p:sp>
        <p:nvSpPr>
          <p:cNvPr id="203" name="Shape 203"/>
          <p:cNvSpPr txBox="1"/>
          <p:nvPr/>
        </p:nvSpPr>
        <p:spPr>
          <a:xfrm>
            <a:off x="900112" y="2356246"/>
            <a:ext cx="3887787" cy="52625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omic Sans MS"/>
              <a:buNone/>
            </a:pPr>
            <a:r>
              <a:rPr lang="en-GB" sz="4000" b="0" i="0" u="none">
                <a:solidFill>
                  <a:schemeClr val="dk1"/>
                </a:solidFill>
                <a:latin typeface="Comic Sans MS"/>
                <a:ea typeface="Comic Sans MS"/>
                <a:cs typeface="Comic Sans MS"/>
                <a:sym typeface="Comic Sans MS"/>
              </a:rPr>
              <a:t> .          .        .</a:t>
            </a:r>
          </a:p>
        </p:txBody>
      </p:sp>
      <p:sp>
        <p:nvSpPr>
          <p:cNvPr id="204" name="Shape 204"/>
          <p:cNvSpPr txBox="1"/>
          <p:nvPr/>
        </p:nvSpPr>
        <p:spPr>
          <a:xfrm>
            <a:off x="971550" y="3706415"/>
            <a:ext cx="3887787" cy="52625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omic Sans MS"/>
              <a:buNone/>
            </a:pPr>
            <a:r>
              <a:rPr lang="en-GB" sz="4000" b="0" i="0" u="none">
                <a:solidFill>
                  <a:schemeClr val="dk1"/>
                </a:solidFill>
                <a:latin typeface="Comic Sans MS"/>
                <a:ea typeface="Comic Sans MS"/>
                <a:cs typeface="Comic Sans MS"/>
                <a:sym typeface="Comic Sans MS"/>
              </a:rPr>
              <a:t> .          .      _</a:t>
            </a:r>
          </a:p>
        </p:txBody>
      </p:sp>
      <p:pic>
        <p:nvPicPr>
          <p:cNvPr id="205" name="Shape 205" descr="R:\Users\Glynis\Emma\School Logo 13.1.14.PNG"/>
          <p:cNvPicPr preferRelativeResize="0"/>
          <p:nvPr/>
        </p:nvPicPr>
        <p:blipFill rotWithShape="1">
          <a:blip r:embed="rId3">
            <a:alphaModFix/>
          </a:blip>
          <a:srcRect/>
          <a:stretch/>
        </p:blipFill>
        <p:spPr>
          <a:xfrm>
            <a:off x="7164387" y="352425"/>
            <a:ext cx="814212" cy="86893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685800" y="400050"/>
            <a:ext cx="6870700" cy="120015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mic Sans MS"/>
              <a:buNone/>
            </a:pPr>
            <a:r>
              <a:rPr lang="en-GB" sz="3000" b="0" i="0" u="none" strike="noStrike" cap="none">
                <a:solidFill>
                  <a:srgbClr val="FFFFFF"/>
                </a:solidFill>
                <a:latin typeface="Comic Sans MS"/>
                <a:ea typeface="Comic Sans MS"/>
                <a:cs typeface="Comic Sans MS"/>
                <a:sym typeface="Comic Sans MS"/>
              </a:rPr>
              <a:t>Let</a:t>
            </a:r>
            <a:r>
              <a:rPr lang="en-GB" sz="3000">
                <a:solidFill>
                  <a:srgbClr val="FFFFFF"/>
                </a:solidFill>
                <a:latin typeface="Comic Sans MS"/>
                <a:ea typeface="Comic Sans MS"/>
                <a:cs typeface="Comic Sans MS"/>
                <a:sym typeface="Comic Sans MS"/>
              </a:rPr>
              <a:t>’</a:t>
            </a:r>
            <a:r>
              <a:rPr lang="en-GB" sz="3000" b="0" i="0" u="none" strike="noStrike" cap="none">
                <a:solidFill>
                  <a:srgbClr val="FFFFFF"/>
                </a:solidFill>
                <a:latin typeface="Comic Sans MS"/>
                <a:ea typeface="Comic Sans MS"/>
                <a:cs typeface="Comic Sans MS"/>
                <a:sym typeface="Comic Sans MS"/>
              </a:rPr>
              <a:t>s think about these words </a:t>
            </a:r>
            <a:r>
              <a:rPr lang="en-GB" sz="4000" b="0" i="0" u="none" strike="noStrike" cap="none">
                <a:solidFill>
                  <a:srgbClr val="FFFFFF"/>
                </a:solidFill>
                <a:latin typeface="Comic Sans MS"/>
                <a:ea typeface="Comic Sans MS"/>
                <a:cs typeface="Comic Sans MS"/>
                <a:sym typeface="Comic Sans MS"/>
              </a:rPr>
              <a:t/>
            </a:r>
            <a:br>
              <a:rPr lang="en-GB" sz="4000" b="0" i="0" u="none" strike="noStrike" cap="none">
                <a:solidFill>
                  <a:srgbClr val="FFFFFF"/>
                </a:solidFill>
                <a:latin typeface="Comic Sans MS"/>
                <a:ea typeface="Comic Sans MS"/>
                <a:cs typeface="Comic Sans MS"/>
                <a:sym typeface="Comic Sans MS"/>
              </a:rPr>
            </a:br>
            <a:endParaRPr lang="en-GB" sz="4000" b="0" i="0" u="none" strike="noStrike" cap="none">
              <a:solidFill>
                <a:srgbClr val="FFFFFF"/>
              </a:solidFill>
              <a:latin typeface="Comic Sans MS"/>
              <a:ea typeface="Comic Sans MS"/>
              <a:cs typeface="Comic Sans MS"/>
              <a:sym typeface="Comic Sans MS"/>
            </a:endParaRPr>
          </a:p>
        </p:txBody>
      </p:sp>
      <p:sp>
        <p:nvSpPr>
          <p:cNvPr id="211" name="Shape 211"/>
          <p:cNvSpPr txBox="1">
            <a:spLocks noGrp="1"/>
          </p:cNvSpPr>
          <p:nvPr>
            <p:ph type="body" idx="1"/>
          </p:nvPr>
        </p:nvSpPr>
        <p:spPr>
          <a:xfrm>
            <a:off x="628650" y="1369219"/>
            <a:ext cx="7886700" cy="3263503"/>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Font typeface="Arial"/>
              <a:buNone/>
            </a:pPr>
            <a:r>
              <a:rPr lang="en-GB" sz="8000" b="0" i="0" u="none">
                <a:solidFill>
                  <a:srgbClr val="FFFFFF"/>
                </a:solidFill>
                <a:latin typeface="Comic Sans MS"/>
                <a:ea typeface="Comic Sans MS"/>
                <a:cs typeface="Comic Sans MS"/>
                <a:sym typeface="Comic Sans MS"/>
              </a:rPr>
              <a:t>     log      duck</a:t>
            </a:r>
          </a:p>
          <a:p>
            <a:pPr marL="171450" marR="0" lvl="0" indent="-171450" algn="l" rtl="0">
              <a:lnSpc>
                <a:spcPct val="90000"/>
              </a:lnSpc>
              <a:spcBef>
                <a:spcPts val="700"/>
              </a:spcBef>
              <a:spcAft>
                <a:spcPts val="0"/>
              </a:spcAft>
              <a:buClr>
                <a:schemeClr val="dk1"/>
              </a:buClr>
              <a:buFont typeface="Arial"/>
              <a:buNone/>
            </a:pPr>
            <a:r>
              <a:rPr lang="en-GB" sz="8000" b="0" i="0" u="none">
                <a:solidFill>
                  <a:srgbClr val="FFFFFF"/>
                </a:solidFill>
                <a:latin typeface="Comic Sans MS"/>
                <a:ea typeface="Comic Sans MS"/>
                <a:cs typeface="Comic Sans MS"/>
                <a:sym typeface="Comic Sans MS"/>
              </a:rPr>
              <a:t>          fill</a:t>
            </a:r>
          </a:p>
          <a:p>
            <a:pPr marL="171450" marR="0" lvl="0" indent="-171450" algn="l" rtl="0">
              <a:lnSpc>
                <a:spcPct val="90000"/>
              </a:lnSpc>
              <a:spcBef>
                <a:spcPts val="700"/>
              </a:spcBef>
              <a:spcAft>
                <a:spcPts val="0"/>
              </a:spcAft>
              <a:buClr>
                <a:schemeClr val="dk1"/>
              </a:buClr>
              <a:buFont typeface="Arial"/>
              <a:buNone/>
            </a:pPr>
            <a:endParaRPr sz="8000" b="0" i="0" u="none">
              <a:solidFill>
                <a:schemeClr val="dk1"/>
              </a:solidFill>
              <a:latin typeface="Calibri"/>
              <a:ea typeface="Calibri"/>
              <a:cs typeface="Calibri"/>
              <a:sym typeface="Calibri"/>
            </a:endParaRPr>
          </a:p>
          <a:p>
            <a:pPr marL="171450" marR="0" lvl="0" indent="-171450" algn="l" rtl="0">
              <a:lnSpc>
                <a:spcPct val="90000"/>
              </a:lnSpc>
              <a:spcBef>
                <a:spcPts val="700"/>
              </a:spcBef>
              <a:spcAft>
                <a:spcPts val="0"/>
              </a:spcAft>
              <a:buClr>
                <a:schemeClr val="dk1"/>
              </a:buClr>
              <a:buFont typeface="Arial"/>
              <a:buNone/>
            </a:pPr>
            <a:endParaRPr sz="8000" b="0" i="0" u="none">
              <a:solidFill>
                <a:schemeClr val="dk1"/>
              </a:solidFill>
              <a:latin typeface="Calibri"/>
              <a:ea typeface="Calibri"/>
              <a:cs typeface="Calibri"/>
              <a:sym typeface="Calibri"/>
            </a:endParaRPr>
          </a:p>
          <a:p>
            <a:pPr marL="171450" marR="0" lvl="0" indent="-171450" algn="l" rtl="0">
              <a:lnSpc>
                <a:spcPct val="90000"/>
              </a:lnSpc>
              <a:spcBef>
                <a:spcPts val="700"/>
              </a:spcBef>
              <a:spcAft>
                <a:spcPts val="0"/>
              </a:spcAft>
              <a:buClr>
                <a:schemeClr val="dk1"/>
              </a:buClr>
              <a:buFont typeface="Arial"/>
              <a:buNone/>
            </a:pPr>
            <a:endParaRPr sz="8000" b="0" i="0" u="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8000"/>
              <a:buFont typeface="Arial"/>
              <a:buNone/>
            </a:pPr>
            <a:endParaRPr sz="8000" b="0" i="0" u="none">
              <a:solidFill>
                <a:schemeClr val="dk1"/>
              </a:solidFill>
              <a:latin typeface="Calibri"/>
              <a:ea typeface="Calibri"/>
              <a:cs typeface="Calibri"/>
              <a:sym typeface="Calibri"/>
            </a:endParaRPr>
          </a:p>
        </p:txBody>
      </p:sp>
      <p:pic>
        <p:nvPicPr>
          <p:cNvPr id="212" name="Shape 212" descr="R:\Users\Glynis\Emma\School Logo 13.1.14.PNG"/>
          <p:cNvPicPr preferRelativeResize="0"/>
          <p:nvPr/>
        </p:nvPicPr>
        <p:blipFill rotWithShape="1">
          <a:blip r:embed="rId3">
            <a:alphaModFix/>
          </a:blip>
          <a:srcRect/>
          <a:stretch/>
        </p:blipFill>
        <p:spPr>
          <a:xfrm>
            <a:off x="7164387" y="352425"/>
            <a:ext cx="814212" cy="86893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95287" y="114300"/>
            <a:ext cx="7161212" cy="120015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mic Sans MS"/>
              <a:buNone/>
            </a:pPr>
            <a:r>
              <a:rPr lang="en-GB" sz="3000" b="0" i="0" u="none" strike="noStrike" cap="none">
                <a:solidFill>
                  <a:srgbClr val="FFFFFF"/>
                </a:solidFill>
                <a:latin typeface="Comic Sans MS"/>
                <a:ea typeface="Comic Sans MS"/>
                <a:cs typeface="Comic Sans MS"/>
                <a:sym typeface="Comic Sans MS"/>
              </a:rPr>
              <a:t>Here is how they are written on a phoneme frame</a:t>
            </a:r>
          </a:p>
        </p:txBody>
      </p:sp>
      <p:graphicFrame>
        <p:nvGraphicFramePr>
          <p:cNvPr id="218" name="Shape 218"/>
          <p:cNvGraphicFramePr/>
          <p:nvPr/>
        </p:nvGraphicFramePr>
        <p:xfrm>
          <a:off x="685800" y="1371600"/>
          <a:ext cx="3000000" cy="3000000"/>
        </p:xfrm>
        <a:graphic>
          <a:graphicData uri="http://schemas.openxmlformats.org/drawingml/2006/table">
            <a:tbl>
              <a:tblPr>
                <a:noFill/>
                <a:tableStyleId>{A7ADF52D-859B-45D1-B327-28013A8BC43E}</a:tableStyleId>
              </a:tblPr>
              <a:tblGrid>
                <a:gridCol w="1236650"/>
                <a:gridCol w="1162050"/>
                <a:gridCol w="1200150"/>
              </a:tblGrid>
              <a:tr h="1200150">
                <a:tc>
                  <a:txBody>
                    <a:bodyPr/>
                    <a:lstStyle/>
                    <a:p>
                      <a:pPr marL="0" marR="0" lvl="0" indent="0" algn="ctr" rtl="0">
                        <a:lnSpc>
                          <a:spcPct val="100000"/>
                        </a:lnSpc>
                        <a:spcBef>
                          <a:spcPts val="0"/>
                        </a:spcBef>
                        <a:spcAft>
                          <a:spcPts val="0"/>
                        </a:spcAft>
                        <a:buClr>
                          <a:schemeClr val="dk1"/>
                        </a:buClr>
                        <a:buFont typeface="Comic Sans MS"/>
                        <a:buNone/>
                      </a:pPr>
                      <a:r>
                        <a:rPr lang="en-GB" sz="5000" b="0" i="0" u="none" strike="noStrike" cap="none">
                          <a:solidFill>
                            <a:srgbClr val="FFFFFF"/>
                          </a:solidFill>
                          <a:latin typeface="Comic Sans MS"/>
                          <a:ea typeface="Comic Sans MS"/>
                          <a:cs typeface="Comic Sans MS"/>
                          <a:sym typeface="Comic Sans MS"/>
                        </a:rPr>
                        <a:t>l</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5000" b="0" i="0" u="none" strike="noStrike" cap="none">
                          <a:solidFill>
                            <a:srgbClr val="FFFFFF"/>
                          </a:solidFill>
                          <a:latin typeface="Comic Sans MS"/>
                          <a:ea typeface="Comic Sans MS"/>
                          <a:cs typeface="Comic Sans MS"/>
                          <a:sym typeface="Comic Sans MS"/>
                        </a:rPr>
                        <a:t>o</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5000" b="0" i="0" u="none" strike="noStrike" cap="none">
                          <a:solidFill>
                            <a:srgbClr val="FFFFFF"/>
                          </a:solidFill>
                          <a:latin typeface="Comic Sans MS"/>
                          <a:ea typeface="Comic Sans MS"/>
                          <a:cs typeface="Comic Sans MS"/>
                          <a:sym typeface="Comic Sans MS"/>
                        </a:rPr>
                        <a:t>g</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bl>
          </a:graphicData>
        </a:graphic>
      </p:graphicFrame>
      <p:graphicFrame>
        <p:nvGraphicFramePr>
          <p:cNvPr id="219" name="Shape 219"/>
          <p:cNvGraphicFramePr/>
          <p:nvPr/>
        </p:nvGraphicFramePr>
        <p:xfrm>
          <a:off x="4610100" y="1371600"/>
          <a:ext cx="3000000" cy="3000000"/>
        </p:xfrm>
        <a:graphic>
          <a:graphicData uri="http://schemas.openxmlformats.org/drawingml/2006/table">
            <a:tbl>
              <a:tblPr>
                <a:noFill/>
                <a:tableStyleId>{A7ADF52D-859B-45D1-B327-28013A8BC43E}</a:tableStyleId>
              </a:tblPr>
              <a:tblGrid>
                <a:gridCol w="1223950"/>
                <a:gridCol w="1150925"/>
                <a:gridCol w="1187450"/>
              </a:tblGrid>
              <a:tr h="1200150">
                <a:tc>
                  <a:txBody>
                    <a:bodyPr/>
                    <a:lstStyle/>
                    <a:p>
                      <a:pPr marL="0" marR="0" lvl="0" indent="0" algn="ctr" rtl="0">
                        <a:lnSpc>
                          <a:spcPct val="100000"/>
                        </a:lnSpc>
                        <a:spcBef>
                          <a:spcPts val="0"/>
                        </a:spcBef>
                        <a:spcAft>
                          <a:spcPts val="0"/>
                        </a:spcAft>
                        <a:buClr>
                          <a:schemeClr val="dk1"/>
                        </a:buClr>
                        <a:buFont typeface="Comic Sans MS"/>
                        <a:buNone/>
                      </a:pPr>
                      <a:r>
                        <a:rPr lang="en-GB" sz="4500" b="0" i="0" u="none" strike="noStrike" cap="none">
                          <a:solidFill>
                            <a:srgbClr val="FFFFFF"/>
                          </a:solidFill>
                          <a:latin typeface="Comic Sans MS"/>
                          <a:ea typeface="Comic Sans MS"/>
                          <a:cs typeface="Comic Sans MS"/>
                          <a:sym typeface="Comic Sans MS"/>
                        </a:rPr>
                        <a:t>d</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4500" b="0" i="0" u="none" strike="noStrike" cap="none">
                          <a:solidFill>
                            <a:srgbClr val="FFFFFF"/>
                          </a:solidFill>
                          <a:latin typeface="Comic Sans MS"/>
                          <a:ea typeface="Comic Sans MS"/>
                          <a:cs typeface="Comic Sans MS"/>
                          <a:sym typeface="Comic Sans MS"/>
                        </a:rPr>
                        <a:t>u</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4500" b="0" i="0" u="none" strike="noStrike" cap="none">
                          <a:solidFill>
                            <a:srgbClr val="FFFFFF"/>
                          </a:solidFill>
                          <a:latin typeface="Comic Sans MS"/>
                          <a:ea typeface="Comic Sans MS"/>
                          <a:cs typeface="Comic Sans MS"/>
                          <a:sym typeface="Comic Sans MS"/>
                        </a:rPr>
                        <a:t>ck</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bl>
          </a:graphicData>
        </a:graphic>
      </p:graphicFrame>
      <p:graphicFrame>
        <p:nvGraphicFramePr>
          <p:cNvPr id="220" name="Shape 220"/>
          <p:cNvGraphicFramePr/>
          <p:nvPr/>
        </p:nvGraphicFramePr>
        <p:xfrm>
          <a:off x="2771775" y="3274219"/>
          <a:ext cx="3000000" cy="3000000"/>
        </p:xfrm>
        <a:graphic>
          <a:graphicData uri="http://schemas.openxmlformats.org/drawingml/2006/table">
            <a:tbl>
              <a:tblPr>
                <a:noFill/>
                <a:tableStyleId>{A7ADF52D-859B-45D1-B327-28013A8BC43E}</a:tableStyleId>
              </a:tblPr>
              <a:tblGrid>
                <a:gridCol w="1295400"/>
                <a:gridCol w="1219200"/>
                <a:gridCol w="1257300"/>
              </a:tblGrid>
              <a:tr h="1314450">
                <a:tc>
                  <a:txBody>
                    <a:bodyPr/>
                    <a:lstStyle/>
                    <a:p>
                      <a:pPr marL="0" marR="0" lvl="0" indent="0" algn="ctr" rtl="0">
                        <a:lnSpc>
                          <a:spcPct val="100000"/>
                        </a:lnSpc>
                        <a:spcBef>
                          <a:spcPts val="0"/>
                        </a:spcBef>
                        <a:spcAft>
                          <a:spcPts val="0"/>
                        </a:spcAft>
                        <a:buClr>
                          <a:schemeClr val="dk1"/>
                        </a:buClr>
                        <a:buFont typeface="Comic Sans MS"/>
                        <a:buNone/>
                      </a:pPr>
                      <a:r>
                        <a:rPr lang="en-GB" sz="4500" b="0" i="0" u="none" strike="noStrike" cap="none">
                          <a:solidFill>
                            <a:srgbClr val="FFFFFF"/>
                          </a:solidFill>
                          <a:latin typeface="Comic Sans MS"/>
                          <a:ea typeface="Comic Sans MS"/>
                          <a:cs typeface="Comic Sans MS"/>
                          <a:sym typeface="Comic Sans MS"/>
                        </a:rPr>
                        <a:t>f</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4500" b="0" i="0" u="none" strike="noStrike" cap="none">
                          <a:solidFill>
                            <a:srgbClr val="FFFFFF"/>
                          </a:solidFill>
                          <a:latin typeface="Comic Sans MS"/>
                          <a:ea typeface="Comic Sans MS"/>
                          <a:cs typeface="Comic Sans MS"/>
                          <a:sym typeface="Comic Sans MS"/>
                        </a:rPr>
                        <a:t>i</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4500" b="0" i="0" u="none" strike="noStrike" cap="none">
                          <a:solidFill>
                            <a:srgbClr val="FFFFFF"/>
                          </a:solidFill>
                          <a:latin typeface="Comic Sans MS"/>
                          <a:ea typeface="Comic Sans MS"/>
                          <a:cs typeface="Comic Sans MS"/>
                          <a:sym typeface="Comic Sans MS"/>
                        </a:rPr>
                        <a:t>ll</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bl>
          </a:graphicData>
        </a:graphic>
      </p:graphicFrame>
      <p:sp>
        <p:nvSpPr>
          <p:cNvPr id="221" name="Shape 221"/>
          <p:cNvSpPr txBox="1"/>
          <p:nvPr/>
        </p:nvSpPr>
        <p:spPr>
          <a:xfrm>
            <a:off x="611187" y="2409825"/>
            <a:ext cx="3887787" cy="52625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omic Sans MS"/>
              <a:buNone/>
            </a:pPr>
            <a:r>
              <a:rPr lang="en-GB" sz="4000" b="0" i="0" u="none">
                <a:solidFill>
                  <a:schemeClr val="dk1"/>
                </a:solidFill>
                <a:latin typeface="Comic Sans MS"/>
                <a:ea typeface="Comic Sans MS"/>
                <a:cs typeface="Comic Sans MS"/>
                <a:sym typeface="Comic Sans MS"/>
              </a:rPr>
              <a:t> .          .        .</a:t>
            </a:r>
          </a:p>
        </p:txBody>
      </p:sp>
      <p:sp>
        <p:nvSpPr>
          <p:cNvPr id="222" name="Shape 222"/>
          <p:cNvSpPr txBox="1"/>
          <p:nvPr/>
        </p:nvSpPr>
        <p:spPr>
          <a:xfrm>
            <a:off x="4643437" y="2409825"/>
            <a:ext cx="3887787" cy="52625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omic Sans MS"/>
              <a:buNone/>
            </a:pPr>
            <a:r>
              <a:rPr lang="en-GB" sz="4000" b="0" i="0" u="none">
                <a:solidFill>
                  <a:schemeClr val="dk1"/>
                </a:solidFill>
                <a:latin typeface="Comic Sans MS"/>
                <a:ea typeface="Comic Sans MS"/>
                <a:cs typeface="Comic Sans MS"/>
                <a:sym typeface="Comic Sans MS"/>
              </a:rPr>
              <a:t> .          .     _</a:t>
            </a:r>
          </a:p>
        </p:txBody>
      </p:sp>
      <p:sp>
        <p:nvSpPr>
          <p:cNvPr id="223" name="Shape 223"/>
          <p:cNvSpPr txBox="1"/>
          <p:nvPr/>
        </p:nvSpPr>
        <p:spPr>
          <a:xfrm>
            <a:off x="2700337" y="4407694"/>
            <a:ext cx="3887787" cy="52625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omic Sans MS"/>
              <a:buNone/>
            </a:pPr>
            <a:r>
              <a:rPr lang="en-GB" sz="4000" b="0" i="0" u="none">
                <a:solidFill>
                  <a:schemeClr val="dk1"/>
                </a:solidFill>
                <a:latin typeface="Comic Sans MS"/>
                <a:ea typeface="Comic Sans MS"/>
                <a:cs typeface="Comic Sans MS"/>
                <a:sym typeface="Comic Sans MS"/>
              </a:rPr>
              <a:t> .          .        _</a:t>
            </a:r>
          </a:p>
        </p:txBody>
      </p:sp>
      <p:pic>
        <p:nvPicPr>
          <p:cNvPr id="224" name="Shape 224" descr="R:\Users\Glynis\Emma\School Logo 13.1.14.PNG"/>
          <p:cNvPicPr preferRelativeResize="0"/>
          <p:nvPr/>
        </p:nvPicPr>
        <p:blipFill rotWithShape="1">
          <a:blip r:embed="rId3">
            <a:alphaModFix/>
          </a:blip>
          <a:srcRect/>
          <a:stretch/>
        </p:blipFill>
        <p:spPr>
          <a:xfrm>
            <a:off x="7556500" y="361950"/>
            <a:ext cx="814212" cy="8689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628650" y="273844"/>
            <a:ext cx="7886700" cy="994172"/>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mic Sans MS"/>
              <a:buNone/>
            </a:pPr>
            <a:r>
              <a:rPr lang="en-GB" sz="3000" b="0" i="0" u="none" strike="noStrike" cap="none">
                <a:solidFill>
                  <a:srgbClr val="FFFFFF"/>
                </a:solidFill>
                <a:latin typeface="Comic Sans MS"/>
                <a:ea typeface="Comic Sans MS"/>
                <a:cs typeface="Comic Sans MS"/>
                <a:sym typeface="Comic Sans MS"/>
              </a:rPr>
              <a:t>Tricky Words</a:t>
            </a:r>
          </a:p>
        </p:txBody>
      </p:sp>
      <p:sp>
        <p:nvSpPr>
          <p:cNvPr id="230" name="Shape 230"/>
          <p:cNvSpPr txBox="1">
            <a:spLocks noGrp="1"/>
          </p:cNvSpPr>
          <p:nvPr>
            <p:ph type="body" idx="1"/>
          </p:nvPr>
        </p:nvSpPr>
        <p:spPr>
          <a:xfrm>
            <a:off x="250825" y="1371600"/>
            <a:ext cx="8569325" cy="2743200"/>
          </a:xfrm>
          <a:prstGeom prst="rect">
            <a:avLst/>
          </a:prstGeom>
          <a:noFill/>
          <a:ln>
            <a:noFill/>
          </a:ln>
        </p:spPr>
        <p:txBody>
          <a:bodyPr wrap="square" lIns="91425" tIns="45700" rIns="91425" bIns="45700" anchor="t" anchorCtr="0">
            <a:noAutofit/>
          </a:bodyPr>
          <a:lstStyle/>
          <a:p>
            <a:pPr marL="171450" marR="0" lvl="0" indent="-171450" algn="l" rtl="0">
              <a:lnSpc>
                <a:spcPct val="130000"/>
              </a:lnSpc>
              <a:spcBef>
                <a:spcPts val="0"/>
              </a:spcBef>
              <a:spcAft>
                <a:spcPts val="0"/>
              </a:spcAft>
              <a:buClr>
                <a:schemeClr val="dk1"/>
              </a:buClr>
              <a:buFont typeface="Arial"/>
              <a:buNone/>
            </a:pPr>
            <a:r>
              <a:rPr lang="en-GB" sz="2800" b="0" i="0" u="none">
                <a:solidFill>
                  <a:srgbClr val="FFFFFF"/>
                </a:solidFill>
                <a:latin typeface="Comic Sans MS"/>
                <a:ea typeface="Comic Sans MS"/>
                <a:cs typeface="Comic Sans MS"/>
                <a:sym typeface="Comic Sans MS"/>
              </a:rPr>
              <a:t>	</a:t>
            </a:r>
            <a:r>
              <a:rPr lang="en-GB" sz="2000" b="0" i="0" u="none">
                <a:solidFill>
                  <a:srgbClr val="FFFFFF"/>
                </a:solidFill>
                <a:latin typeface="Comic Sans MS"/>
                <a:ea typeface="Comic Sans MS"/>
                <a:cs typeface="Comic Sans MS"/>
                <a:sym typeface="Comic Sans MS"/>
              </a:rPr>
              <a:t>There are many words that </a:t>
            </a:r>
            <a:r>
              <a:rPr lang="en-GB" sz="2000" b="1" i="0" u="none">
                <a:solidFill>
                  <a:srgbClr val="FFFFFF"/>
                </a:solidFill>
                <a:latin typeface="Comic Sans MS"/>
                <a:ea typeface="Comic Sans MS"/>
                <a:cs typeface="Comic Sans MS"/>
                <a:sym typeface="Comic Sans MS"/>
              </a:rPr>
              <a:t>cannot</a:t>
            </a:r>
            <a:r>
              <a:rPr lang="en-GB" sz="2000" b="0" i="0" u="none">
                <a:solidFill>
                  <a:srgbClr val="FFFFFF"/>
                </a:solidFill>
                <a:latin typeface="Comic Sans MS"/>
                <a:ea typeface="Comic Sans MS"/>
                <a:cs typeface="Comic Sans MS"/>
                <a:sym typeface="Comic Sans MS"/>
              </a:rPr>
              <a:t> be blended or segmented because they are irregular.</a:t>
            </a:r>
          </a:p>
          <a:p>
            <a:pPr marL="171450" marR="0" lvl="0" indent="-171450" algn="l" rtl="0">
              <a:lnSpc>
                <a:spcPct val="130000"/>
              </a:lnSpc>
              <a:spcBef>
                <a:spcPts val="700"/>
              </a:spcBef>
              <a:spcAft>
                <a:spcPts val="0"/>
              </a:spcAft>
              <a:buClr>
                <a:schemeClr val="dk1"/>
              </a:buClr>
              <a:buFont typeface="Arial"/>
              <a:buNone/>
            </a:pPr>
            <a:endParaRPr sz="2000" b="0" i="0" u="none">
              <a:solidFill>
                <a:srgbClr val="FFFFFF"/>
              </a:solidFill>
              <a:latin typeface="Comic Sans MS"/>
              <a:ea typeface="Comic Sans MS"/>
              <a:cs typeface="Comic Sans MS"/>
              <a:sym typeface="Comic Sans MS"/>
            </a:endParaRPr>
          </a:p>
          <a:p>
            <a:pPr marL="171450" marR="0" lvl="0" indent="-171450" algn="ctr" rtl="0">
              <a:lnSpc>
                <a:spcPct val="130000"/>
              </a:lnSpc>
              <a:spcBef>
                <a:spcPts val="700"/>
              </a:spcBef>
              <a:spcAft>
                <a:spcPts val="0"/>
              </a:spcAft>
              <a:buClr>
                <a:srgbClr val="000066"/>
              </a:buClr>
              <a:buFont typeface="Arial"/>
              <a:buNone/>
            </a:pPr>
            <a:r>
              <a:rPr lang="en-GB" sz="2800" b="1" i="0" u="none">
                <a:solidFill>
                  <a:srgbClr val="FFFFFF"/>
                </a:solidFill>
                <a:latin typeface="Comic Sans MS"/>
                <a:ea typeface="Comic Sans MS"/>
                <a:cs typeface="Comic Sans MS"/>
                <a:sym typeface="Comic Sans MS"/>
              </a:rPr>
              <a:t>the		was		said		you	     some</a:t>
            </a:r>
          </a:p>
        </p:txBody>
      </p:sp>
      <p:pic>
        <p:nvPicPr>
          <p:cNvPr id="231" name="Shape 231" descr="R:\Users\Glynis\Emma\School Logo 13.1.14.PNG"/>
          <p:cNvPicPr preferRelativeResize="0"/>
          <p:nvPr/>
        </p:nvPicPr>
        <p:blipFill rotWithShape="1">
          <a:blip r:embed="rId3">
            <a:alphaModFix/>
          </a:blip>
          <a:srcRect/>
          <a:stretch/>
        </p:blipFill>
        <p:spPr>
          <a:xfrm>
            <a:off x="7164387" y="352425"/>
            <a:ext cx="814212" cy="8689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387900" y="165300"/>
            <a:ext cx="8368200" cy="4424100"/>
          </a:xfrm>
          <a:prstGeom prst="rect">
            <a:avLst/>
          </a:prstGeom>
        </p:spPr>
        <p:txBody>
          <a:bodyPr wrap="square" lIns="91425" tIns="91425" rIns="91425" bIns="91425" anchor="t" anchorCtr="0">
            <a:noAutofit/>
          </a:bodyPr>
          <a:lstStyle/>
          <a:p>
            <a:pPr lvl="0" rtl="0">
              <a:spcBef>
                <a:spcPts val="0"/>
              </a:spcBef>
              <a:buNone/>
            </a:pPr>
            <a:r>
              <a:rPr lang="en-GB" sz="3000">
                <a:latin typeface="Comic Sans MS"/>
                <a:ea typeface="Comic Sans MS"/>
                <a:cs typeface="Comic Sans MS"/>
                <a:sym typeface="Comic Sans MS"/>
              </a:rPr>
              <a:t>Aims: </a:t>
            </a:r>
          </a:p>
          <a:p>
            <a:pPr marL="457200" lvl="0" indent="-355600" rtl="0">
              <a:spcBef>
                <a:spcPts val="0"/>
              </a:spcBef>
              <a:spcAft>
                <a:spcPts val="0"/>
              </a:spcAft>
              <a:buSzPts val="2000"/>
              <a:buFont typeface="Comic Sans MS"/>
              <a:buChar char="●"/>
            </a:pPr>
            <a:r>
              <a:rPr lang="en-GB" sz="2000">
                <a:latin typeface="Comic Sans MS"/>
                <a:ea typeface="Comic Sans MS"/>
                <a:cs typeface="Comic Sans MS"/>
                <a:sym typeface="Comic Sans MS"/>
              </a:rPr>
              <a:t>Reading at our school</a:t>
            </a:r>
          </a:p>
          <a:p>
            <a:pPr marL="457200" lvl="0" indent="-355600" rtl="0">
              <a:spcBef>
                <a:spcPts val="0"/>
              </a:spcBef>
              <a:spcAft>
                <a:spcPts val="0"/>
              </a:spcAft>
              <a:buSzPts val="2000"/>
              <a:buFont typeface="Comic Sans MS"/>
              <a:buChar char="●"/>
            </a:pPr>
            <a:r>
              <a:rPr lang="en-GB" sz="2000">
                <a:latin typeface="Comic Sans MS"/>
                <a:ea typeface="Comic Sans MS"/>
                <a:cs typeface="Comic Sans MS"/>
                <a:sym typeface="Comic Sans MS"/>
              </a:rPr>
              <a:t>Phonics at our school</a:t>
            </a:r>
          </a:p>
          <a:p>
            <a:pPr marL="457200" lvl="0" indent="-355600" rtl="0">
              <a:spcBef>
                <a:spcPts val="0"/>
              </a:spcBef>
              <a:spcAft>
                <a:spcPts val="0"/>
              </a:spcAft>
              <a:buSzPts val="2000"/>
              <a:buFont typeface="Comic Sans MS"/>
              <a:buChar char="●"/>
            </a:pPr>
            <a:r>
              <a:rPr lang="en-GB" sz="2000">
                <a:latin typeface="Comic Sans MS"/>
                <a:ea typeface="Comic Sans MS"/>
                <a:cs typeface="Comic Sans MS"/>
                <a:sym typeface="Comic Sans MS"/>
              </a:rPr>
              <a:t>How we teach reading in Key Stage One and EYFS</a:t>
            </a:r>
          </a:p>
          <a:p>
            <a:pPr marL="457200" lvl="0" indent="-355600" rtl="0">
              <a:spcBef>
                <a:spcPts val="0"/>
              </a:spcBef>
              <a:spcAft>
                <a:spcPts val="0"/>
              </a:spcAft>
              <a:buSzPts val="2000"/>
              <a:buFont typeface="Comic Sans MS"/>
              <a:buChar char="●"/>
            </a:pPr>
            <a:r>
              <a:rPr lang="en-GB" sz="2000">
                <a:latin typeface="Comic Sans MS"/>
                <a:ea typeface="Comic Sans MS"/>
                <a:cs typeface="Comic Sans MS"/>
                <a:sym typeface="Comic Sans MS"/>
              </a:rPr>
              <a:t>The expectations at end of Key Stage One</a:t>
            </a:r>
          </a:p>
          <a:p>
            <a:pPr marL="457200" lvl="0" indent="-355600" rtl="0">
              <a:spcBef>
                <a:spcPts val="0"/>
              </a:spcBef>
              <a:spcAft>
                <a:spcPts val="0"/>
              </a:spcAft>
              <a:buSzPts val="2000"/>
              <a:buFont typeface="Comic Sans MS"/>
              <a:buChar char="●"/>
            </a:pPr>
            <a:r>
              <a:rPr lang="en-GB" sz="2000">
                <a:latin typeface="Comic Sans MS"/>
                <a:ea typeface="Comic Sans MS"/>
                <a:cs typeface="Comic Sans MS"/>
                <a:sym typeface="Comic Sans MS"/>
              </a:rPr>
              <a:t>How we teach reading in Key Stage Two</a:t>
            </a:r>
          </a:p>
          <a:p>
            <a:pPr marL="457200" lvl="0" indent="-355600" rtl="0">
              <a:spcBef>
                <a:spcPts val="0"/>
              </a:spcBef>
              <a:spcAft>
                <a:spcPts val="0"/>
              </a:spcAft>
              <a:buSzPts val="2000"/>
              <a:buFont typeface="Comic Sans MS"/>
              <a:buChar char="●"/>
            </a:pPr>
            <a:r>
              <a:rPr lang="en-GB" sz="2000">
                <a:latin typeface="Comic Sans MS"/>
                <a:ea typeface="Comic Sans MS"/>
                <a:cs typeface="Comic Sans MS"/>
                <a:sym typeface="Comic Sans MS"/>
              </a:rPr>
              <a:t>The expectations at end of Key Stage Two</a:t>
            </a:r>
          </a:p>
          <a:p>
            <a:pPr marL="457200" lvl="0" indent="-355600" rtl="0">
              <a:spcBef>
                <a:spcPts val="0"/>
              </a:spcBef>
              <a:buSzPts val="2000"/>
              <a:buFont typeface="Comic Sans MS"/>
              <a:buChar char="●"/>
            </a:pPr>
            <a:r>
              <a:rPr lang="en-GB" sz="2000">
                <a:latin typeface="Comic Sans MS"/>
                <a:ea typeface="Comic Sans MS"/>
                <a:cs typeface="Comic Sans MS"/>
                <a:sym typeface="Comic Sans MS"/>
              </a:rPr>
              <a:t>How parents can help at home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0"/>
            <a:ext cx="8686800" cy="1063228"/>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mic Sans MS"/>
              <a:buNone/>
            </a:pPr>
            <a:r>
              <a:rPr lang="en-GB" sz="3000" b="0" i="0" u="none" strike="noStrike" cap="none">
                <a:solidFill>
                  <a:srgbClr val="FFFFFF"/>
                </a:solidFill>
                <a:latin typeface="Comic Sans MS"/>
                <a:ea typeface="Comic Sans MS"/>
                <a:cs typeface="Comic Sans MS"/>
                <a:sym typeface="Comic Sans MS"/>
              </a:rPr>
              <a:t>Phase 3:</a:t>
            </a:r>
            <a:br>
              <a:rPr lang="en-GB" sz="3000" b="0" i="0" u="none" strike="noStrike" cap="none">
                <a:solidFill>
                  <a:srgbClr val="FFFFFF"/>
                </a:solidFill>
                <a:latin typeface="Comic Sans MS"/>
                <a:ea typeface="Comic Sans MS"/>
                <a:cs typeface="Comic Sans MS"/>
                <a:sym typeface="Comic Sans MS"/>
              </a:rPr>
            </a:br>
            <a:r>
              <a:rPr lang="en-GB" sz="3000" b="0" i="0" u="none" strike="noStrike" cap="none">
                <a:solidFill>
                  <a:srgbClr val="FFFFFF"/>
                </a:solidFill>
                <a:latin typeface="Comic Sans MS"/>
                <a:ea typeface="Comic Sans MS"/>
                <a:cs typeface="Comic Sans MS"/>
                <a:sym typeface="Comic Sans MS"/>
              </a:rPr>
              <a:t>Learning the long vowel phonemes</a:t>
            </a:r>
          </a:p>
        </p:txBody>
      </p:sp>
      <p:sp>
        <p:nvSpPr>
          <p:cNvPr id="237" name="Shape 237"/>
          <p:cNvSpPr txBox="1">
            <a:spLocks noGrp="1"/>
          </p:cNvSpPr>
          <p:nvPr>
            <p:ph type="body" idx="1"/>
          </p:nvPr>
        </p:nvSpPr>
        <p:spPr>
          <a:xfrm>
            <a:off x="61900" y="1059650"/>
            <a:ext cx="9082200" cy="3887400"/>
          </a:xfrm>
          <a:prstGeom prst="rect">
            <a:avLst/>
          </a:prstGeom>
          <a:noFill/>
          <a:ln>
            <a:noFill/>
          </a:ln>
        </p:spPr>
        <p:txBody>
          <a:bodyPr wrap="square" lIns="91425" tIns="45700" rIns="91425" bIns="45700" anchor="t" anchorCtr="0">
            <a:noAutofit/>
          </a:bodyPr>
          <a:lstStyle/>
          <a:p>
            <a:pPr marL="0" marR="0" lvl="0" indent="0" rtl="0">
              <a:lnSpc>
                <a:spcPct val="80000"/>
              </a:lnSpc>
              <a:spcBef>
                <a:spcPts val="0"/>
              </a:spcBef>
              <a:spcAft>
                <a:spcPts val="0"/>
              </a:spcAft>
              <a:buNone/>
            </a:pPr>
            <a:r>
              <a:rPr lang="en-GB" sz="2000" i="0" u="none">
                <a:solidFill>
                  <a:srgbClr val="FFFFFF"/>
                </a:solidFill>
                <a:latin typeface="Comic Sans MS"/>
                <a:ea typeface="Comic Sans MS"/>
                <a:cs typeface="Comic Sans MS"/>
                <a:sym typeface="Comic Sans MS"/>
              </a:rPr>
              <a:t>Children will enter </a:t>
            </a:r>
            <a:r>
              <a:rPr lang="en-GB" sz="2000">
                <a:solidFill>
                  <a:srgbClr val="FFFFFF"/>
                </a:solidFill>
                <a:latin typeface="Comic Sans MS"/>
                <a:ea typeface="Comic Sans MS"/>
                <a:cs typeface="Comic Sans MS"/>
                <a:sym typeface="Comic Sans MS"/>
              </a:rPr>
              <a:t>P</a:t>
            </a:r>
            <a:r>
              <a:rPr lang="en-GB" sz="2000" i="0" u="none">
                <a:solidFill>
                  <a:srgbClr val="FFFFFF"/>
                </a:solidFill>
                <a:latin typeface="Comic Sans MS"/>
                <a:ea typeface="Comic Sans MS"/>
                <a:cs typeface="Comic Sans MS"/>
                <a:sym typeface="Comic Sans MS"/>
              </a:rPr>
              <a:t>hase 3 once they know the first 19 phonemes and can blend and segment to read and spell CVC words.</a:t>
            </a:r>
          </a:p>
          <a:p>
            <a:pPr marL="0" marR="0" lvl="0" indent="0" rtl="0">
              <a:lnSpc>
                <a:spcPct val="80000"/>
              </a:lnSpc>
              <a:spcBef>
                <a:spcPts val="0"/>
              </a:spcBef>
              <a:spcAft>
                <a:spcPts val="0"/>
              </a:spcAft>
              <a:buNone/>
            </a:pPr>
            <a:endParaRPr sz="2000">
              <a:solidFill>
                <a:srgbClr val="FFFFFF"/>
              </a:solidFill>
              <a:latin typeface="Comic Sans MS"/>
              <a:ea typeface="Comic Sans MS"/>
              <a:cs typeface="Comic Sans MS"/>
              <a:sym typeface="Comic Sans MS"/>
            </a:endParaRPr>
          </a:p>
          <a:p>
            <a:pPr marL="0" marR="0" lvl="0" indent="0" rtl="0">
              <a:lnSpc>
                <a:spcPct val="80000"/>
              </a:lnSpc>
              <a:spcBef>
                <a:spcPts val="700"/>
              </a:spcBef>
              <a:spcAft>
                <a:spcPts val="0"/>
              </a:spcAft>
              <a:buNone/>
            </a:pPr>
            <a:r>
              <a:rPr lang="en-GB" sz="2000" i="0" u="none">
                <a:solidFill>
                  <a:srgbClr val="FFFFFF"/>
                </a:solidFill>
                <a:latin typeface="Comic Sans MS"/>
                <a:ea typeface="Comic Sans MS"/>
                <a:cs typeface="Comic Sans MS"/>
                <a:sym typeface="Comic Sans MS"/>
              </a:rPr>
              <a:t>They will learn another 26 phonemes:</a:t>
            </a:r>
          </a:p>
          <a:p>
            <a:pPr marL="0" marR="0" lvl="0" indent="0" rtl="0">
              <a:lnSpc>
                <a:spcPct val="80000"/>
              </a:lnSpc>
              <a:spcBef>
                <a:spcPts val="700"/>
              </a:spcBef>
              <a:spcAft>
                <a:spcPts val="0"/>
              </a:spcAft>
              <a:buNone/>
            </a:pPr>
            <a:r>
              <a:rPr lang="en-GB" sz="2000" i="0" u="none">
                <a:solidFill>
                  <a:srgbClr val="FFFFFF"/>
                </a:solidFill>
                <a:latin typeface="Comic Sans MS"/>
                <a:ea typeface="Comic Sans MS"/>
                <a:cs typeface="Comic Sans MS"/>
                <a:sym typeface="Comic Sans MS"/>
              </a:rPr>
              <a:t>j, v, w, x, y, z, zz, qu</a:t>
            </a:r>
            <a:r>
              <a:rPr lang="en-GB" sz="2000">
                <a:solidFill>
                  <a:srgbClr val="FFFFFF"/>
                </a:solidFill>
              </a:rPr>
              <a:t>, </a:t>
            </a:r>
            <a:r>
              <a:rPr lang="en-GB" sz="2000" i="0" u="none">
                <a:solidFill>
                  <a:srgbClr val="FFFFFF"/>
                </a:solidFill>
                <a:latin typeface="Comic Sans MS"/>
                <a:ea typeface="Comic Sans MS"/>
                <a:cs typeface="Comic Sans MS"/>
                <a:sym typeface="Comic Sans MS"/>
              </a:rPr>
              <a:t>ch, sh, th, ng, ai, ee, igh, oa, oo, ar, or, ur, ow, oi, ear, air, ure, er</a:t>
            </a:r>
          </a:p>
          <a:p>
            <a:pPr marL="0" marR="0" lvl="0" indent="0" rtl="0">
              <a:lnSpc>
                <a:spcPct val="80000"/>
              </a:lnSpc>
              <a:spcBef>
                <a:spcPts val="700"/>
              </a:spcBef>
              <a:spcAft>
                <a:spcPts val="0"/>
              </a:spcAft>
              <a:buNone/>
            </a:pPr>
            <a:endParaRPr sz="2000">
              <a:solidFill>
                <a:srgbClr val="FFFFFF"/>
              </a:solidFill>
              <a:latin typeface="Comic Sans MS"/>
              <a:ea typeface="Comic Sans MS"/>
              <a:cs typeface="Comic Sans MS"/>
              <a:sym typeface="Comic Sans MS"/>
            </a:endParaRPr>
          </a:p>
          <a:p>
            <a:pPr marL="0" marR="0" lvl="0" indent="0" rtl="0">
              <a:lnSpc>
                <a:spcPct val="80000"/>
              </a:lnSpc>
              <a:spcBef>
                <a:spcPts val="700"/>
              </a:spcBef>
              <a:spcAft>
                <a:spcPts val="0"/>
              </a:spcAft>
              <a:buNone/>
            </a:pPr>
            <a:r>
              <a:rPr lang="en-GB" sz="2000" i="0" u="none">
                <a:solidFill>
                  <a:srgbClr val="FFFFFF"/>
                </a:solidFill>
                <a:latin typeface="Comic Sans MS"/>
                <a:ea typeface="Comic Sans MS"/>
                <a:cs typeface="Comic Sans MS"/>
                <a:sym typeface="Comic Sans MS"/>
              </a:rPr>
              <a:t>They will use these phonemes</a:t>
            </a:r>
            <a:r>
              <a:rPr lang="en-GB" sz="2000">
                <a:solidFill>
                  <a:srgbClr val="FFFFFF"/>
                </a:solidFill>
                <a:latin typeface="Comic Sans MS"/>
                <a:ea typeface="Comic Sans MS"/>
                <a:cs typeface="Comic Sans MS"/>
                <a:sym typeface="Comic Sans MS"/>
              </a:rPr>
              <a:t> </a:t>
            </a:r>
            <a:r>
              <a:rPr lang="en-GB" sz="2000" i="0" u="none">
                <a:solidFill>
                  <a:srgbClr val="FFFFFF"/>
                </a:solidFill>
                <a:latin typeface="Comic Sans MS"/>
                <a:ea typeface="Comic Sans MS"/>
                <a:cs typeface="Comic Sans MS"/>
                <a:sym typeface="Comic Sans MS"/>
              </a:rPr>
              <a:t>to read and spell words:  </a:t>
            </a:r>
          </a:p>
          <a:p>
            <a:pPr marL="171450" marR="0" lvl="0" indent="-171450" algn="ctr" rtl="0">
              <a:lnSpc>
                <a:spcPct val="80000"/>
              </a:lnSpc>
              <a:spcBef>
                <a:spcPts val="700"/>
              </a:spcBef>
              <a:spcAft>
                <a:spcPts val="0"/>
              </a:spcAft>
              <a:buClr>
                <a:srgbClr val="FF0000"/>
              </a:buClr>
              <a:buFont typeface="Arial"/>
              <a:buNone/>
            </a:pPr>
            <a:r>
              <a:rPr lang="en-GB" sz="2000" i="0" u="none">
                <a:solidFill>
                  <a:srgbClr val="FFFFFF"/>
                </a:solidFill>
                <a:latin typeface="Comic Sans MS"/>
                <a:ea typeface="Comic Sans MS"/>
                <a:cs typeface="Comic Sans MS"/>
                <a:sym typeface="Comic Sans MS"/>
              </a:rPr>
              <a:t>   </a:t>
            </a:r>
            <a:r>
              <a:rPr lang="en-GB" sz="2000" i="0" u="none">
                <a:solidFill>
                  <a:srgbClr val="FF00FF"/>
                </a:solidFill>
                <a:latin typeface="Comic Sans MS"/>
                <a:ea typeface="Comic Sans MS"/>
                <a:cs typeface="Comic Sans MS"/>
                <a:sym typeface="Comic Sans MS"/>
              </a:rPr>
              <a:t>ch</a:t>
            </a:r>
            <a:r>
              <a:rPr lang="en-GB" sz="2000" i="0" u="none">
                <a:solidFill>
                  <a:srgbClr val="FFFFFF"/>
                </a:solidFill>
                <a:latin typeface="Comic Sans MS"/>
                <a:ea typeface="Comic Sans MS"/>
                <a:cs typeface="Comic Sans MS"/>
                <a:sym typeface="Comic Sans MS"/>
              </a:rPr>
              <a:t>ip, </a:t>
            </a:r>
            <a:r>
              <a:rPr lang="en-GB" sz="2000" i="0" u="none">
                <a:solidFill>
                  <a:srgbClr val="FF00FF"/>
                </a:solidFill>
                <a:latin typeface="Comic Sans MS"/>
                <a:ea typeface="Comic Sans MS"/>
                <a:cs typeface="Comic Sans MS"/>
                <a:sym typeface="Comic Sans MS"/>
              </a:rPr>
              <a:t>sh</a:t>
            </a:r>
            <a:r>
              <a:rPr lang="en-GB" sz="2000" i="0" u="none">
                <a:solidFill>
                  <a:srgbClr val="FFFFFF"/>
                </a:solidFill>
                <a:latin typeface="Comic Sans MS"/>
                <a:ea typeface="Comic Sans MS"/>
                <a:cs typeface="Comic Sans MS"/>
                <a:sym typeface="Comic Sans MS"/>
              </a:rPr>
              <a:t>op, </a:t>
            </a:r>
            <a:r>
              <a:rPr lang="en-GB" sz="2000" i="0" u="none">
                <a:solidFill>
                  <a:srgbClr val="FF00FF"/>
                </a:solidFill>
                <a:latin typeface="Comic Sans MS"/>
                <a:ea typeface="Comic Sans MS"/>
                <a:cs typeface="Comic Sans MS"/>
                <a:sym typeface="Comic Sans MS"/>
              </a:rPr>
              <a:t>th</a:t>
            </a:r>
            <a:r>
              <a:rPr lang="en-GB" sz="2000" i="0" u="none">
                <a:solidFill>
                  <a:srgbClr val="FFFFFF"/>
                </a:solidFill>
                <a:latin typeface="Comic Sans MS"/>
                <a:ea typeface="Comic Sans MS"/>
                <a:cs typeface="Comic Sans MS"/>
                <a:sym typeface="Comic Sans MS"/>
              </a:rPr>
              <a:t>in, ri</a:t>
            </a:r>
            <a:r>
              <a:rPr lang="en-GB" sz="2000" i="0" u="none">
                <a:solidFill>
                  <a:srgbClr val="FF00FF"/>
                </a:solidFill>
                <a:latin typeface="Comic Sans MS"/>
                <a:ea typeface="Comic Sans MS"/>
                <a:cs typeface="Comic Sans MS"/>
                <a:sym typeface="Comic Sans MS"/>
              </a:rPr>
              <a:t>ng</a:t>
            </a:r>
            <a:r>
              <a:rPr lang="en-GB" sz="2000" i="0" u="none">
                <a:solidFill>
                  <a:srgbClr val="FFFFFF"/>
                </a:solidFill>
                <a:latin typeface="Comic Sans MS"/>
                <a:ea typeface="Comic Sans MS"/>
                <a:cs typeface="Comic Sans MS"/>
                <a:sym typeface="Comic Sans MS"/>
              </a:rPr>
              <a:t>, p</a:t>
            </a:r>
            <a:r>
              <a:rPr lang="en-GB" sz="2000" i="0" u="none">
                <a:solidFill>
                  <a:srgbClr val="FF00FF"/>
                </a:solidFill>
                <a:latin typeface="Comic Sans MS"/>
                <a:ea typeface="Comic Sans MS"/>
                <a:cs typeface="Comic Sans MS"/>
                <a:sym typeface="Comic Sans MS"/>
              </a:rPr>
              <a:t>ai</a:t>
            </a:r>
            <a:r>
              <a:rPr lang="en-GB" sz="2000" i="0" u="none">
                <a:solidFill>
                  <a:srgbClr val="FFFFFF"/>
                </a:solidFill>
                <a:latin typeface="Comic Sans MS"/>
                <a:ea typeface="Comic Sans MS"/>
                <a:cs typeface="Comic Sans MS"/>
                <a:sym typeface="Comic Sans MS"/>
              </a:rPr>
              <a:t>n, f</a:t>
            </a:r>
            <a:r>
              <a:rPr lang="en-GB" sz="2000" i="0" u="none">
                <a:solidFill>
                  <a:srgbClr val="FF00FF"/>
                </a:solidFill>
                <a:latin typeface="Comic Sans MS"/>
                <a:ea typeface="Comic Sans MS"/>
                <a:cs typeface="Comic Sans MS"/>
                <a:sym typeface="Comic Sans MS"/>
              </a:rPr>
              <a:t>ee</a:t>
            </a:r>
            <a:r>
              <a:rPr lang="en-GB" sz="2000" i="0" u="none">
                <a:solidFill>
                  <a:srgbClr val="FFFFFF"/>
                </a:solidFill>
                <a:latin typeface="Comic Sans MS"/>
                <a:ea typeface="Comic Sans MS"/>
                <a:cs typeface="Comic Sans MS"/>
                <a:sym typeface="Comic Sans MS"/>
              </a:rPr>
              <a:t>t, n</a:t>
            </a:r>
            <a:r>
              <a:rPr lang="en-GB" sz="2000" i="0" u="none">
                <a:solidFill>
                  <a:srgbClr val="FF00FF"/>
                </a:solidFill>
                <a:latin typeface="Comic Sans MS"/>
                <a:ea typeface="Comic Sans MS"/>
                <a:cs typeface="Comic Sans MS"/>
                <a:sym typeface="Comic Sans MS"/>
              </a:rPr>
              <a:t>igh</a:t>
            </a:r>
            <a:r>
              <a:rPr lang="en-GB" sz="2000" i="0" u="none">
                <a:solidFill>
                  <a:srgbClr val="FFFFFF"/>
                </a:solidFill>
                <a:latin typeface="Comic Sans MS"/>
                <a:ea typeface="Comic Sans MS"/>
                <a:cs typeface="Comic Sans MS"/>
                <a:sym typeface="Comic Sans MS"/>
              </a:rPr>
              <a:t>t, b</a:t>
            </a:r>
            <a:r>
              <a:rPr lang="en-GB" sz="2000" i="0" u="none">
                <a:solidFill>
                  <a:srgbClr val="FF00FF"/>
                </a:solidFill>
                <a:latin typeface="Comic Sans MS"/>
                <a:ea typeface="Comic Sans MS"/>
                <a:cs typeface="Comic Sans MS"/>
                <a:sym typeface="Comic Sans MS"/>
              </a:rPr>
              <a:t>oa</a:t>
            </a:r>
            <a:r>
              <a:rPr lang="en-GB" sz="2000" i="0" u="none">
                <a:solidFill>
                  <a:srgbClr val="FFFFFF"/>
                </a:solidFill>
                <a:latin typeface="Comic Sans MS"/>
                <a:ea typeface="Comic Sans MS"/>
                <a:cs typeface="Comic Sans MS"/>
                <a:sym typeface="Comic Sans MS"/>
              </a:rPr>
              <a:t>t, b</a:t>
            </a:r>
            <a:r>
              <a:rPr lang="en-GB" sz="2000" i="0" u="none">
                <a:solidFill>
                  <a:srgbClr val="FF00FF"/>
                </a:solidFill>
                <a:latin typeface="Comic Sans MS"/>
                <a:ea typeface="Comic Sans MS"/>
                <a:cs typeface="Comic Sans MS"/>
                <a:sym typeface="Comic Sans MS"/>
              </a:rPr>
              <a:t>oo</a:t>
            </a:r>
            <a:r>
              <a:rPr lang="en-GB" sz="2000" i="0" u="none">
                <a:solidFill>
                  <a:srgbClr val="FFFFFF"/>
                </a:solidFill>
                <a:latin typeface="Comic Sans MS"/>
                <a:ea typeface="Comic Sans MS"/>
                <a:cs typeface="Comic Sans MS"/>
                <a:sym typeface="Comic Sans MS"/>
              </a:rPr>
              <a:t>t, l</a:t>
            </a:r>
            <a:r>
              <a:rPr lang="en-GB" sz="2000" i="0" u="none">
                <a:solidFill>
                  <a:srgbClr val="FF00FF"/>
                </a:solidFill>
                <a:latin typeface="Comic Sans MS"/>
                <a:ea typeface="Comic Sans MS"/>
                <a:cs typeface="Comic Sans MS"/>
                <a:sym typeface="Comic Sans MS"/>
              </a:rPr>
              <a:t>oo</a:t>
            </a:r>
            <a:r>
              <a:rPr lang="en-GB" sz="2000" i="0" u="none">
                <a:solidFill>
                  <a:srgbClr val="FFFFFF"/>
                </a:solidFill>
                <a:latin typeface="Comic Sans MS"/>
                <a:ea typeface="Comic Sans MS"/>
                <a:cs typeface="Comic Sans MS"/>
                <a:sym typeface="Comic Sans MS"/>
              </a:rPr>
              <a:t>k</a:t>
            </a:r>
            <a:r>
              <a:rPr lang="en-GB" sz="2000">
                <a:solidFill>
                  <a:srgbClr val="FFFFFF"/>
                </a:solidFill>
                <a:latin typeface="Comic Sans MS"/>
                <a:ea typeface="Comic Sans MS"/>
                <a:cs typeface="Comic Sans MS"/>
                <a:sym typeface="Comic Sans MS"/>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685800" y="114300"/>
            <a:ext cx="6870700" cy="621506"/>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mic Sans MS"/>
              <a:buNone/>
            </a:pPr>
            <a:r>
              <a:rPr lang="en-GB" sz="3000" b="0" i="0" u="none" strike="noStrike" cap="none">
                <a:solidFill>
                  <a:srgbClr val="FFFFFF"/>
                </a:solidFill>
                <a:latin typeface="Comic Sans MS"/>
                <a:ea typeface="Comic Sans MS"/>
                <a:cs typeface="Comic Sans MS"/>
                <a:sym typeface="Comic Sans MS"/>
              </a:rPr>
              <a:t>Phonics </a:t>
            </a:r>
            <a:r>
              <a:rPr lang="en-GB" sz="3000">
                <a:solidFill>
                  <a:srgbClr val="FFFFFF"/>
                </a:solidFill>
                <a:latin typeface="Comic Sans MS"/>
                <a:ea typeface="Comic Sans MS"/>
                <a:cs typeface="Comic Sans MS"/>
                <a:sym typeface="Comic Sans MS"/>
              </a:rPr>
              <a:t>Terminology </a:t>
            </a:r>
          </a:p>
        </p:txBody>
      </p:sp>
      <p:sp>
        <p:nvSpPr>
          <p:cNvPr id="243" name="Shape 243"/>
          <p:cNvSpPr txBox="1">
            <a:spLocks noGrp="1"/>
          </p:cNvSpPr>
          <p:nvPr>
            <p:ph type="body" idx="1"/>
          </p:nvPr>
        </p:nvSpPr>
        <p:spPr>
          <a:xfrm>
            <a:off x="685800" y="1059656"/>
            <a:ext cx="6981825" cy="3055144"/>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Font typeface="Arial"/>
              <a:buNone/>
            </a:pPr>
            <a:r>
              <a:rPr lang="en-GB" sz="2000" i="0" u="none">
                <a:solidFill>
                  <a:srgbClr val="FFFFFF"/>
                </a:solidFill>
                <a:latin typeface="Comic Sans MS"/>
                <a:ea typeface="Comic Sans MS"/>
                <a:cs typeface="Comic Sans MS"/>
                <a:sym typeface="Comic Sans MS"/>
              </a:rPr>
              <a:t>Your children will learn to use the term:</a:t>
            </a:r>
          </a:p>
          <a:p>
            <a:pPr marL="171450" marR="0" lvl="0" indent="-171450" algn="l" rtl="0">
              <a:lnSpc>
                <a:spcPct val="90000"/>
              </a:lnSpc>
              <a:spcBef>
                <a:spcPts val="700"/>
              </a:spcBef>
              <a:spcAft>
                <a:spcPts val="0"/>
              </a:spcAft>
              <a:buClr>
                <a:schemeClr val="dk1"/>
              </a:buClr>
              <a:buFont typeface="Arial"/>
              <a:buNone/>
            </a:pPr>
            <a:endParaRPr sz="2000" b="1" i="0" u="none">
              <a:solidFill>
                <a:srgbClr val="FFFFFF"/>
              </a:solidFill>
              <a:latin typeface="Comic Sans MS"/>
              <a:ea typeface="Comic Sans MS"/>
              <a:cs typeface="Comic Sans MS"/>
              <a:sym typeface="Comic Sans MS"/>
            </a:endParaRPr>
          </a:p>
          <a:p>
            <a:pPr marL="171450" marR="0" lvl="0" indent="-171450" algn="ctr" rtl="0">
              <a:lnSpc>
                <a:spcPct val="90000"/>
              </a:lnSpc>
              <a:spcBef>
                <a:spcPts val="700"/>
              </a:spcBef>
              <a:spcAft>
                <a:spcPts val="0"/>
              </a:spcAft>
              <a:buClr>
                <a:schemeClr val="dk1"/>
              </a:buClr>
              <a:buFont typeface="Arial"/>
              <a:buNone/>
            </a:pPr>
            <a:r>
              <a:rPr lang="en-GB" sz="2000" b="1" i="0" u="none">
                <a:solidFill>
                  <a:srgbClr val="FFFFFF"/>
                </a:solidFill>
                <a:latin typeface="Comic Sans MS"/>
                <a:ea typeface="Comic Sans MS"/>
                <a:cs typeface="Comic Sans MS"/>
                <a:sym typeface="Comic Sans MS"/>
              </a:rPr>
              <a:t>digraph </a:t>
            </a:r>
          </a:p>
          <a:p>
            <a:pPr marL="0" lvl="0" indent="0" rtl="0">
              <a:lnSpc>
                <a:spcPct val="80000"/>
              </a:lnSpc>
              <a:spcBef>
                <a:spcPts val="700"/>
              </a:spcBef>
              <a:buNone/>
            </a:pPr>
            <a:r>
              <a:rPr lang="en-GB" sz="2000">
                <a:solidFill>
                  <a:srgbClr val="FFFFFF"/>
                </a:solidFill>
                <a:latin typeface="Comic Sans MS"/>
                <a:ea typeface="Comic Sans MS"/>
                <a:cs typeface="Comic Sans MS"/>
                <a:sym typeface="Comic Sans MS"/>
              </a:rPr>
              <a:t>Two letters that make one sound when read e.g. ai, ch, ee, oa, ow</a:t>
            </a:r>
          </a:p>
          <a:p>
            <a:pPr marL="171450" marR="0" lvl="0" indent="-171450" algn="l" rtl="0">
              <a:lnSpc>
                <a:spcPct val="90000"/>
              </a:lnSpc>
              <a:spcBef>
                <a:spcPts val="700"/>
              </a:spcBef>
              <a:spcAft>
                <a:spcPts val="0"/>
              </a:spcAft>
              <a:buClr>
                <a:schemeClr val="dk1"/>
              </a:buClr>
              <a:buFont typeface="Arial"/>
              <a:buNone/>
            </a:pPr>
            <a:endParaRPr sz="2000">
              <a:solidFill>
                <a:srgbClr val="FFFFFF"/>
              </a:solidFill>
              <a:latin typeface="Comic Sans MS"/>
              <a:ea typeface="Comic Sans MS"/>
              <a:cs typeface="Comic Sans MS"/>
              <a:sym typeface="Comic Sans MS"/>
            </a:endParaRPr>
          </a:p>
          <a:p>
            <a:pPr marL="171450" marR="0" lvl="0" indent="-171450" algn="l" rtl="0">
              <a:lnSpc>
                <a:spcPct val="90000"/>
              </a:lnSpc>
              <a:spcBef>
                <a:spcPts val="700"/>
              </a:spcBef>
              <a:spcAft>
                <a:spcPts val="0"/>
              </a:spcAft>
              <a:buClr>
                <a:schemeClr val="dk1"/>
              </a:buClr>
              <a:buFont typeface="Arial"/>
              <a:buNone/>
            </a:pPr>
            <a:r>
              <a:rPr lang="en-GB" sz="2000" b="0" i="0" u="none">
                <a:solidFill>
                  <a:srgbClr val="FFFFFF"/>
                </a:solidFill>
                <a:latin typeface="Comic Sans MS"/>
                <a:ea typeface="Comic Sans MS"/>
                <a:cs typeface="Comic Sans MS"/>
                <a:sym typeface="Comic Sans MS"/>
              </a:rPr>
              <a:t>This means that the phoneme comprises of two letters </a:t>
            </a:r>
          </a:p>
          <a:p>
            <a:pPr marL="171450" marR="0" lvl="0" indent="-171450" algn="l" rtl="0">
              <a:lnSpc>
                <a:spcPct val="90000"/>
              </a:lnSpc>
              <a:spcBef>
                <a:spcPts val="700"/>
              </a:spcBef>
              <a:spcAft>
                <a:spcPts val="0"/>
              </a:spcAft>
              <a:buClr>
                <a:schemeClr val="dk1"/>
              </a:buClr>
              <a:buFont typeface="Arial"/>
              <a:buNone/>
            </a:pPr>
            <a:r>
              <a:rPr lang="en-GB" sz="2000" b="0" i="0" u="none">
                <a:solidFill>
                  <a:srgbClr val="FFFFFF"/>
                </a:solidFill>
                <a:latin typeface="Comic Sans MS"/>
                <a:ea typeface="Comic Sans MS"/>
                <a:cs typeface="Comic Sans MS"/>
                <a:sym typeface="Comic Sans MS"/>
              </a:rPr>
              <a:t>e.g. ll, ff, ck, ss</a:t>
            </a:r>
          </a:p>
          <a:p>
            <a:pPr marL="171450" marR="0" lvl="0" indent="-171450" algn="l" rtl="0">
              <a:lnSpc>
                <a:spcPct val="90000"/>
              </a:lnSpc>
              <a:spcBef>
                <a:spcPts val="700"/>
              </a:spcBef>
              <a:spcAft>
                <a:spcPts val="0"/>
              </a:spcAft>
              <a:buClr>
                <a:schemeClr val="dk1"/>
              </a:buClr>
              <a:buFont typeface="Arial"/>
              <a:buNone/>
            </a:pPr>
            <a:endParaRPr sz="2100" b="1" i="1" u="none">
              <a:solidFill>
                <a:schemeClr val="dk1"/>
              </a:solidFill>
              <a:latin typeface="Calibri"/>
              <a:ea typeface="Calibri"/>
              <a:cs typeface="Calibri"/>
              <a:sym typeface="Calibri"/>
            </a:endParaRPr>
          </a:p>
          <a:p>
            <a:pPr marL="171450" marR="0" lvl="0" indent="-171450" algn="l" rtl="0">
              <a:lnSpc>
                <a:spcPct val="90000"/>
              </a:lnSpc>
              <a:spcBef>
                <a:spcPts val="700"/>
              </a:spcBef>
              <a:spcAft>
                <a:spcPts val="0"/>
              </a:spcAft>
              <a:buClr>
                <a:schemeClr val="dk1"/>
              </a:buClr>
              <a:buSzPts val="2100"/>
              <a:buFont typeface="Arial"/>
              <a:buNone/>
            </a:pPr>
            <a:endParaRPr sz="2100" b="1" i="1" u="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2100"/>
              <a:buFont typeface="Arial"/>
              <a:buNone/>
            </a:pPr>
            <a:endParaRPr sz="2100" b="1" i="1" u="none">
              <a:solidFill>
                <a:schemeClr val="dk1"/>
              </a:solidFill>
              <a:latin typeface="Calibri"/>
              <a:ea typeface="Calibri"/>
              <a:cs typeface="Calibri"/>
              <a:sym typeface="Calibri"/>
            </a:endParaRPr>
          </a:p>
        </p:txBody>
      </p:sp>
      <p:sp>
        <p:nvSpPr>
          <p:cNvPr id="244" name="Shape 244"/>
          <p:cNvSpPr txBox="1"/>
          <p:nvPr/>
        </p:nvSpPr>
        <p:spPr>
          <a:xfrm>
            <a:off x="6011862" y="2356246"/>
            <a:ext cx="2160587" cy="27503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600" b="0" i="0" u="none">
              <a:solidFill>
                <a:schemeClr val="dk1"/>
              </a:solidFill>
              <a:latin typeface="Comic Sans MS"/>
              <a:ea typeface="Comic Sans MS"/>
              <a:cs typeface="Comic Sans MS"/>
              <a:sym typeface="Comic Sans MS"/>
            </a:endParaRPr>
          </a:p>
        </p:txBody>
      </p:sp>
      <p:pic>
        <p:nvPicPr>
          <p:cNvPr id="245" name="Shape 245" descr="R:\Users\Glynis\Emma\School Logo 13.1.14.PNG"/>
          <p:cNvPicPr preferRelativeResize="0"/>
          <p:nvPr/>
        </p:nvPicPr>
        <p:blipFill rotWithShape="1">
          <a:blip r:embed="rId3">
            <a:alphaModFix/>
          </a:blip>
          <a:srcRect/>
          <a:stretch/>
        </p:blipFill>
        <p:spPr>
          <a:xfrm>
            <a:off x="7235825" y="425053"/>
            <a:ext cx="839741" cy="84976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1262062" y="146446"/>
            <a:ext cx="5829300" cy="621506"/>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spcAft>
                <a:spcPts val="0"/>
              </a:spcAft>
              <a:buClr>
                <a:schemeClr val="dk1"/>
              </a:buClr>
              <a:buFont typeface="Comic Sans MS"/>
              <a:buNone/>
            </a:pPr>
            <a:r>
              <a:rPr lang="en-GB" sz="3000" b="0" i="0" u="none" strike="noStrike" cap="none">
                <a:solidFill>
                  <a:schemeClr val="dk1"/>
                </a:solidFill>
                <a:latin typeface="Comic Sans MS"/>
                <a:ea typeface="Comic Sans MS"/>
                <a:cs typeface="Comic Sans MS"/>
                <a:sym typeface="Comic Sans MS"/>
              </a:rPr>
              <a:t>Phonics Terminology</a:t>
            </a:r>
          </a:p>
        </p:txBody>
      </p:sp>
      <p:sp>
        <p:nvSpPr>
          <p:cNvPr id="252" name="Shape 252"/>
          <p:cNvSpPr txBox="1">
            <a:spLocks noGrp="1"/>
          </p:cNvSpPr>
          <p:nvPr>
            <p:ph type="body" idx="1"/>
          </p:nvPr>
        </p:nvSpPr>
        <p:spPr>
          <a:xfrm>
            <a:off x="685800" y="990600"/>
            <a:ext cx="7847012" cy="3633788"/>
          </a:xfrm>
          <a:prstGeom prst="rect">
            <a:avLst/>
          </a:prstGeom>
          <a:noFill/>
          <a:ln>
            <a:noFill/>
          </a:ln>
        </p:spPr>
        <p:txBody>
          <a:bodyPr wrap="square" lIns="91425" tIns="45700" rIns="91425" bIns="45700" anchor="t" anchorCtr="0">
            <a:noAutofit/>
          </a:bodyPr>
          <a:lstStyle/>
          <a:p>
            <a:pPr marL="171450" marR="0" lvl="0" indent="-171450" algn="l" rtl="0">
              <a:lnSpc>
                <a:spcPct val="80000"/>
              </a:lnSpc>
              <a:spcBef>
                <a:spcPts val="0"/>
              </a:spcBef>
              <a:spcAft>
                <a:spcPts val="0"/>
              </a:spcAft>
              <a:buClr>
                <a:schemeClr val="dk1"/>
              </a:buClr>
              <a:buFont typeface="Arial"/>
              <a:buNone/>
            </a:pPr>
            <a:r>
              <a:rPr lang="en-GB" sz="2000" i="0" u="none">
                <a:solidFill>
                  <a:schemeClr val="dk1"/>
                </a:solidFill>
                <a:latin typeface="Comic Sans MS"/>
                <a:ea typeface="Comic Sans MS"/>
                <a:cs typeface="Comic Sans MS"/>
                <a:sym typeface="Comic Sans MS"/>
              </a:rPr>
              <a:t>Your child will learn to use the term:</a:t>
            </a:r>
          </a:p>
          <a:p>
            <a:pPr marL="171450" marR="0" lvl="0" indent="-171450" algn="l" rtl="0">
              <a:lnSpc>
                <a:spcPct val="80000"/>
              </a:lnSpc>
              <a:spcBef>
                <a:spcPts val="700"/>
              </a:spcBef>
              <a:spcAft>
                <a:spcPts val="0"/>
              </a:spcAft>
              <a:buClr>
                <a:schemeClr val="dk1"/>
              </a:buClr>
              <a:buFont typeface="Arial"/>
              <a:buNone/>
            </a:pPr>
            <a:endParaRPr sz="2000" i="0" u="none">
              <a:solidFill>
                <a:srgbClr val="660066"/>
              </a:solidFill>
              <a:latin typeface="Comic Sans MS"/>
              <a:ea typeface="Comic Sans MS"/>
              <a:cs typeface="Comic Sans MS"/>
              <a:sym typeface="Comic Sans MS"/>
            </a:endParaRPr>
          </a:p>
          <a:p>
            <a:pPr marL="171450" marR="0" lvl="0" indent="-171450" algn="ctr" rtl="0">
              <a:lnSpc>
                <a:spcPct val="80000"/>
              </a:lnSpc>
              <a:spcBef>
                <a:spcPts val="700"/>
              </a:spcBef>
              <a:spcAft>
                <a:spcPts val="0"/>
              </a:spcAft>
              <a:buClr>
                <a:srgbClr val="660066"/>
              </a:buClr>
              <a:buFont typeface="Arial"/>
              <a:buNone/>
            </a:pPr>
            <a:r>
              <a:rPr lang="en-GB" sz="2000" i="0" u="none">
                <a:solidFill>
                  <a:srgbClr val="FFFFFF"/>
                </a:solidFill>
                <a:latin typeface="Comic Sans MS"/>
                <a:ea typeface="Comic Sans MS"/>
                <a:cs typeface="Comic Sans MS"/>
                <a:sym typeface="Comic Sans MS"/>
              </a:rPr>
              <a:t>Trigraph </a:t>
            </a:r>
          </a:p>
          <a:p>
            <a:pPr marL="0" lvl="0" indent="0" rtl="0">
              <a:lnSpc>
                <a:spcPct val="80000"/>
              </a:lnSpc>
              <a:spcBef>
                <a:spcPts val="700"/>
              </a:spcBef>
              <a:buNone/>
            </a:pPr>
            <a:r>
              <a:rPr lang="en-GB" sz="2000">
                <a:solidFill>
                  <a:srgbClr val="FFFFFF"/>
                </a:solidFill>
                <a:latin typeface="Comic Sans MS"/>
                <a:ea typeface="Comic Sans MS"/>
                <a:cs typeface="Comic Sans MS"/>
                <a:sym typeface="Comic Sans MS"/>
              </a:rPr>
              <a:t>Three letters that make one sound e.g. igh, ear, air</a:t>
            </a:r>
          </a:p>
          <a:p>
            <a:pPr marL="171450" marR="0" lvl="0" indent="-171450" algn="l" rtl="0">
              <a:lnSpc>
                <a:spcPct val="80000"/>
              </a:lnSpc>
              <a:spcBef>
                <a:spcPts val="700"/>
              </a:spcBef>
              <a:spcAft>
                <a:spcPts val="0"/>
              </a:spcAft>
              <a:buClr>
                <a:schemeClr val="dk1"/>
              </a:buClr>
              <a:buFont typeface="Arial"/>
              <a:buNone/>
            </a:pPr>
            <a:endParaRPr sz="2000" i="0" u="none">
              <a:solidFill>
                <a:schemeClr val="dk1"/>
              </a:solidFill>
              <a:latin typeface="Comic Sans MS"/>
              <a:ea typeface="Comic Sans MS"/>
              <a:cs typeface="Comic Sans MS"/>
              <a:sym typeface="Comic Sans MS"/>
            </a:endParaRPr>
          </a:p>
          <a:p>
            <a:pPr marL="0" marR="0" lvl="0" indent="0" algn="l" rtl="0">
              <a:lnSpc>
                <a:spcPct val="80000"/>
              </a:lnSpc>
              <a:spcBef>
                <a:spcPts val="700"/>
              </a:spcBef>
              <a:spcAft>
                <a:spcPts val="0"/>
              </a:spcAft>
              <a:buClr>
                <a:schemeClr val="dk1"/>
              </a:buClr>
              <a:buFont typeface="Arial"/>
              <a:buNone/>
            </a:pPr>
            <a:endParaRPr sz="2000"/>
          </a:p>
          <a:p>
            <a:pPr marL="171450" marR="0" lvl="0" indent="-171450" algn="l" rtl="0">
              <a:lnSpc>
                <a:spcPct val="80000"/>
              </a:lnSpc>
              <a:spcBef>
                <a:spcPts val="700"/>
              </a:spcBef>
              <a:spcAft>
                <a:spcPts val="0"/>
              </a:spcAft>
              <a:buClr>
                <a:schemeClr val="dk1"/>
              </a:buClr>
              <a:buFont typeface="Arial"/>
              <a:buNone/>
            </a:pPr>
            <a:endParaRPr sz="2400" i="1" u="none">
              <a:solidFill>
                <a:schemeClr val="dk1"/>
              </a:solidFill>
            </a:endParaRPr>
          </a:p>
          <a:p>
            <a:pPr marL="171450" marR="0" lvl="0" indent="-171450" algn="l" rtl="0">
              <a:lnSpc>
                <a:spcPct val="80000"/>
              </a:lnSpc>
              <a:spcBef>
                <a:spcPts val="700"/>
              </a:spcBef>
              <a:spcAft>
                <a:spcPts val="0"/>
              </a:spcAft>
              <a:buClr>
                <a:schemeClr val="dk1"/>
              </a:buClr>
              <a:buSzPts val="3200"/>
              <a:buFont typeface="Arial"/>
              <a:buNone/>
            </a:pPr>
            <a:endParaRPr sz="2400" i="1" u="none">
              <a:solidFill>
                <a:schemeClr val="dk1"/>
              </a:solidFill>
            </a:endParaRPr>
          </a:p>
          <a:p>
            <a:pPr marL="171450" marR="0" lvl="0" indent="-171450" algn="l" rtl="0">
              <a:lnSpc>
                <a:spcPct val="90000"/>
              </a:lnSpc>
              <a:spcBef>
                <a:spcPts val="750"/>
              </a:spcBef>
              <a:spcAft>
                <a:spcPts val="0"/>
              </a:spcAft>
              <a:buClr>
                <a:schemeClr val="dk1"/>
              </a:buClr>
              <a:buSzPts val="3200"/>
              <a:buFont typeface="Arial"/>
              <a:buNone/>
            </a:pPr>
            <a:endParaRPr sz="2400" i="1" u="none">
              <a:solidFill>
                <a:schemeClr val="dk1"/>
              </a:solidFill>
            </a:endParaRPr>
          </a:p>
        </p:txBody>
      </p:sp>
      <p:sp>
        <p:nvSpPr>
          <p:cNvPr id="253" name="Shape 253"/>
          <p:cNvSpPr txBox="1"/>
          <p:nvPr/>
        </p:nvSpPr>
        <p:spPr>
          <a:xfrm>
            <a:off x="6011862" y="2356246"/>
            <a:ext cx="2160587" cy="27503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600" b="0" i="0" u="none">
              <a:solidFill>
                <a:schemeClr val="dk1"/>
              </a:solidFill>
              <a:latin typeface="Comic Sans MS"/>
              <a:ea typeface="Comic Sans MS"/>
              <a:cs typeface="Comic Sans MS"/>
              <a:sym typeface="Comic Sans MS"/>
            </a:endParaRPr>
          </a:p>
        </p:txBody>
      </p:sp>
      <p:pic>
        <p:nvPicPr>
          <p:cNvPr id="254" name="Shape 254" descr="R:\Users\Glynis\Emma\School Logo 13.1.14.PNG"/>
          <p:cNvPicPr preferRelativeResize="0"/>
          <p:nvPr/>
        </p:nvPicPr>
        <p:blipFill rotWithShape="1">
          <a:blip r:embed="rId3">
            <a:alphaModFix/>
          </a:blip>
          <a:srcRect/>
          <a:stretch/>
        </p:blipFill>
        <p:spPr>
          <a:xfrm>
            <a:off x="7235825" y="121444"/>
            <a:ext cx="816742" cy="86893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1198675" y="-6"/>
            <a:ext cx="7886700" cy="9942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GB" sz="3600" b="0" i="0" u="none" strike="noStrike" cap="none">
                <a:solidFill>
                  <a:schemeClr val="dk1"/>
                </a:solidFill>
                <a:latin typeface="Calibri"/>
                <a:ea typeface="Calibri"/>
                <a:cs typeface="Calibri"/>
                <a:sym typeface="Calibri"/>
              </a:rPr>
              <a:t/>
            </a:r>
            <a:br>
              <a:rPr lang="en-GB" sz="3600" b="0" i="0" u="none" strike="noStrike" cap="none">
                <a:solidFill>
                  <a:schemeClr val="dk1"/>
                </a:solidFill>
                <a:latin typeface="Calibri"/>
                <a:ea typeface="Calibri"/>
                <a:cs typeface="Calibri"/>
                <a:sym typeface="Calibri"/>
              </a:rPr>
            </a:br>
            <a:r>
              <a:rPr lang="en-GB" sz="3600" b="0" i="0" u="none" strike="noStrike" cap="none">
                <a:solidFill>
                  <a:schemeClr val="dk1"/>
                </a:solidFill>
                <a:latin typeface="Calibri"/>
                <a:ea typeface="Calibri"/>
                <a:cs typeface="Calibri"/>
                <a:sym typeface="Calibri"/>
              </a:rPr>
              <a:t/>
            </a:r>
            <a:br>
              <a:rPr lang="en-GB" sz="3600" b="0" i="0" u="none" strike="noStrike" cap="none">
                <a:solidFill>
                  <a:schemeClr val="dk1"/>
                </a:solidFill>
                <a:latin typeface="Calibri"/>
                <a:ea typeface="Calibri"/>
                <a:cs typeface="Calibri"/>
                <a:sym typeface="Calibri"/>
              </a:rPr>
            </a:br>
            <a:r>
              <a:rPr lang="en-GB" sz="3000" b="0" i="0" u="none" strike="noStrike" cap="none">
                <a:solidFill>
                  <a:schemeClr val="dk1"/>
                </a:solidFill>
                <a:latin typeface="Comic Sans MS"/>
                <a:ea typeface="Comic Sans MS"/>
                <a:cs typeface="Comic Sans MS"/>
                <a:sym typeface="Comic Sans MS"/>
              </a:rPr>
              <a:t>Let’s look at these words</a:t>
            </a:r>
            <a:r>
              <a:rPr lang="en-GB" sz="4000" b="0" i="0" u="none" strike="noStrike" cap="none">
                <a:solidFill>
                  <a:schemeClr val="dk1"/>
                </a:solidFill>
                <a:latin typeface="Comic Sans MS"/>
                <a:ea typeface="Comic Sans MS"/>
                <a:cs typeface="Comic Sans MS"/>
                <a:sym typeface="Comic Sans MS"/>
              </a:rPr>
              <a:t> </a:t>
            </a:r>
          </a:p>
        </p:txBody>
      </p:sp>
      <p:sp>
        <p:nvSpPr>
          <p:cNvPr id="260" name="Shape 260"/>
          <p:cNvSpPr txBox="1">
            <a:spLocks noGrp="1"/>
          </p:cNvSpPr>
          <p:nvPr>
            <p:ph type="body" idx="1"/>
          </p:nvPr>
        </p:nvSpPr>
        <p:spPr>
          <a:xfrm>
            <a:off x="628650" y="2105469"/>
            <a:ext cx="7886700" cy="3263400"/>
          </a:xfrm>
          <a:prstGeom prst="rect">
            <a:avLst/>
          </a:prstGeom>
          <a:noFill/>
          <a:ln>
            <a:noFill/>
          </a:ln>
        </p:spPr>
        <p:txBody>
          <a:bodyPr wrap="square" lIns="91425" tIns="45700" rIns="91425" bIns="45700" anchor="t" anchorCtr="0">
            <a:noAutofit/>
          </a:bodyPr>
          <a:lstStyle/>
          <a:p>
            <a:pPr marL="171450" marR="0" lvl="0" indent="-171450" algn="ctr" rtl="0">
              <a:lnSpc>
                <a:spcPct val="90000"/>
              </a:lnSpc>
              <a:spcBef>
                <a:spcPts val="0"/>
              </a:spcBef>
              <a:spcAft>
                <a:spcPts val="0"/>
              </a:spcAft>
              <a:buClr>
                <a:schemeClr val="dk1"/>
              </a:buClr>
              <a:buFont typeface="Arial"/>
              <a:buNone/>
            </a:pPr>
            <a:r>
              <a:rPr lang="en-GB" sz="3600" b="0" i="0" u="none">
                <a:solidFill>
                  <a:schemeClr val="dk1"/>
                </a:solidFill>
                <a:latin typeface="Comic Sans MS"/>
                <a:ea typeface="Comic Sans MS"/>
                <a:cs typeface="Comic Sans MS"/>
                <a:sym typeface="Comic Sans MS"/>
              </a:rPr>
              <a:t>  ring    chick       </a:t>
            </a:r>
          </a:p>
          <a:p>
            <a:pPr marL="171450" marR="0" lvl="0" indent="-171450" algn="ctr" rtl="0">
              <a:lnSpc>
                <a:spcPct val="90000"/>
              </a:lnSpc>
              <a:spcBef>
                <a:spcPts val="700"/>
              </a:spcBef>
              <a:spcAft>
                <a:spcPts val="0"/>
              </a:spcAft>
              <a:buClr>
                <a:schemeClr val="dk1"/>
              </a:buClr>
              <a:buFont typeface="Arial"/>
              <a:buNone/>
            </a:pPr>
            <a:r>
              <a:rPr lang="en-GB" sz="3600" b="0" i="0" u="none">
                <a:solidFill>
                  <a:schemeClr val="dk1"/>
                </a:solidFill>
                <a:latin typeface="Comic Sans MS"/>
                <a:ea typeface="Comic Sans MS"/>
                <a:cs typeface="Comic Sans MS"/>
                <a:sym typeface="Comic Sans MS"/>
              </a:rPr>
              <a:t>        night</a:t>
            </a:r>
          </a:p>
          <a:p>
            <a:pPr marL="171450" marR="0" lvl="0" indent="-171450" algn="ctr" rtl="0">
              <a:lnSpc>
                <a:spcPct val="90000"/>
              </a:lnSpc>
              <a:spcBef>
                <a:spcPts val="700"/>
              </a:spcBef>
              <a:spcAft>
                <a:spcPts val="0"/>
              </a:spcAft>
              <a:buClr>
                <a:schemeClr val="dk1"/>
              </a:buClr>
              <a:buFont typeface="Arial"/>
              <a:buNone/>
            </a:pPr>
            <a:endParaRPr sz="8000" b="0" i="0" u="none">
              <a:solidFill>
                <a:schemeClr val="dk1"/>
              </a:solidFill>
              <a:latin typeface="Calibri"/>
              <a:ea typeface="Calibri"/>
              <a:cs typeface="Calibri"/>
              <a:sym typeface="Calibri"/>
            </a:endParaRPr>
          </a:p>
          <a:p>
            <a:pPr marL="171450" marR="0" lvl="0" indent="-171450" algn="l" rtl="0">
              <a:lnSpc>
                <a:spcPct val="90000"/>
              </a:lnSpc>
              <a:spcBef>
                <a:spcPts val="700"/>
              </a:spcBef>
              <a:spcAft>
                <a:spcPts val="0"/>
              </a:spcAft>
              <a:buClr>
                <a:schemeClr val="dk1"/>
              </a:buClr>
              <a:buFont typeface="Arial"/>
              <a:buNone/>
            </a:pPr>
            <a:endParaRPr sz="8000" b="0" i="0" u="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8000"/>
              <a:buFont typeface="Arial"/>
              <a:buNone/>
            </a:pPr>
            <a:endParaRPr sz="8000" b="0" i="0" u="none">
              <a:solidFill>
                <a:schemeClr val="dk1"/>
              </a:solidFill>
              <a:latin typeface="Calibri"/>
              <a:ea typeface="Calibri"/>
              <a:cs typeface="Calibri"/>
              <a:sym typeface="Calibri"/>
            </a:endParaRPr>
          </a:p>
        </p:txBody>
      </p:sp>
      <p:pic>
        <p:nvPicPr>
          <p:cNvPr id="261" name="Shape 261" descr="R:\Users\Glynis\Emma\School Logo 13.1.14.PNG"/>
          <p:cNvPicPr preferRelativeResize="0"/>
          <p:nvPr/>
        </p:nvPicPr>
        <p:blipFill rotWithShape="1">
          <a:blip r:embed="rId3">
            <a:alphaModFix/>
          </a:blip>
          <a:srcRect/>
          <a:stretch/>
        </p:blipFill>
        <p:spPr>
          <a:xfrm>
            <a:off x="7164387" y="352425"/>
            <a:ext cx="814212" cy="86893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685800" y="114300"/>
            <a:ext cx="6870700" cy="120015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mic Sans MS"/>
              <a:buNone/>
            </a:pPr>
            <a:r>
              <a:rPr lang="en-GB" sz="3000" b="0" i="0" u="none" strike="noStrike" cap="none">
                <a:solidFill>
                  <a:schemeClr val="dk1"/>
                </a:solidFill>
                <a:latin typeface="Comic Sans MS"/>
                <a:ea typeface="Comic Sans MS"/>
                <a:cs typeface="Comic Sans MS"/>
                <a:sym typeface="Comic Sans MS"/>
              </a:rPr>
              <a:t>Here is how they are written on a phoneme frame </a:t>
            </a:r>
          </a:p>
        </p:txBody>
      </p:sp>
      <p:graphicFrame>
        <p:nvGraphicFramePr>
          <p:cNvPr id="267" name="Shape 267"/>
          <p:cNvGraphicFramePr/>
          <p:nvPr/>
        </p:nvGraphicFramePr>
        <p:xfrm>
          <a:off x="685800" y="1371600"/>
          <a:ext cx="3000000" cy="3000000"/>
        </p:xfrm>
        <a:graphic>
          <a:graphicData uri="http://schemas.openxmlformats.org/drawingml/2006/table">
            <a:tbl>
              <a:tblPr>
                <a:noFill/>
                <a:tableStyleId>{A7ADF52D-859B-45D1-B327-28013A8BC43E}</a:tableStyleId>
              </a:tblPr>
              <a:tblGrid>
                <a:gridCol w="1236650"/>
                <a:gridCol w="1162050"/>
                <a:gridCol w="1200150"/>
              </a:tblGrid>
              <a:tr h="1200150">
                <a:tc>
                  <a:txBody>
                    <a:bodyPr/>
                    <a:lstStyle/>
                    <a:p>
                      <a:pPr marL="0" marR="0" lvl="0" indent="0" algn="ctr" rtl="0">
                        <a:lnSpc>
                          <a:spcPct val="100000"/>
                        </a:lnSpc>
                        <a:spcBef>
                          <a:spcPts val="0"/>
                        </a:spcBef>
                        <a:spcAft>
                          <a:spcPts val="0"/>
                        </a:spcAft>
                        <a:buClr>
                          <a:schemeClr val="dk1"/>
                        </a:buClr>
                        <a:buFont typeface="Comic Sans MS"/>
                        <a:buNone/>
                      </a:pPr>
                      <a:r>
                        <a:rPr lang="en-GB" sz="5000" b="0" i="0" u="none" strike="noStrike" cap="none">
                          <a:solidFill>
                            <a:schemeClr val="dk1"/>
                          </a:solidFill>
                          <a:latin typeface="Comic Sans MS"/>
                          <a:ea typeface="Comic Sans MS"/>
                          <a:cs typeface="Comic Sans MS"/>
                          <a:sym typeface="Comic Sans MS"/>
                        </a:rPr>
                        <a:t>r</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5000" b="0" i="0" u="none" strike="noStrike" cap="none">
                          <a:solidFill>
                            <a:schemeClr val="dk1"/>
                          </a:solidFill>
                          <a:latin typeface="Comic Sans MS"/>
                          <a:ea typeface="Comic Sans MS"/>
                          <a:cs typeface="Comic Sans MS"/>
                          <a:sym typeface="Comic Sans MS"/>
                        </a:rPr>
                        <a:t>i</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5000" b="0" i="0" u="none" strike="noStrike" cap="none">
                          <a:solidFill>
                            <a:schemeClr val="dk1"/>
                          </a:solidFill>
                          <a:latin typeface="Comic Sans MS"/>
                          <a:ea typeface="Comic Sans MS"/>
                          <a:cs typeface="Comic Sans MS"/>
                          <a:sym typeface="Comic Sans MS"/>
                        </a:rPr>
                        <a:t>ng</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bl>
          </a:graphicData>
        </a:graphic>
      </p:graphicFrame>
      <p:graphicFrame>
        <p:nvGraphicFramePr>
          <p:cNvPr id="268" name="Shape 268"/>
          <p:cNvGraphicFramePr/>
          <p:nvPr/>
        </p:nvGraphicFramePr>
        <p:xfrm>
          <a:off x="4610100" y="1371600"/>
          <a:ext cx="3000000" cy="3000000"/>
        </p:xfrm>
        <a:graphic>
          <a:graphicData uri="http://schemas.openxmlformats.org/drawingml/2006/table">
            <a:tbl>
              <a:tblPr>
                <a:noFill/>
                <a:tableStyleId>{A7ADF52D-859B-45D1-B327-28013A8BC43E}</a:tableStyleId>
              </a:tblPr>
              <a:tblGrid>
                <a:gridCol w="1223950"/>
                <a:gridCol w="1150925"/>
                <a:gridCol w="1187450"/>
              </a:tblGrid>
              <a:tr h="1200150">
                <a:tc>
                  <a:txBody>
                    <a:bodyPr/>
                    <a:lstStyle/>
                    <a:p>
                      <a:pPr marL="0" marR="0" lvl="0" indent="0" algn="ctr" rtl="0">
                        <a:lnSpc>
                          <a:spcPct val="100000"/>
                        </a:lnSpc>
                        <a:spcBef>
                          <a:spcPts val="0"/>
                        </a:spcBef>
                        <a:spcAft>
                          <a:spcPts val="0"/>
                        </a:spcAft>
                        <a:buClr>
                          <a:schemeClr val="dk1"/>
                        </a:buClr>
                        <a:buFont typeface="Comic Sans MS"/>
                        <a:buNone/>
                      </a:pPr>
                      <a:r>
                        <a:rPr lang="en-GB" sz="4500" b="0" i="0" u="none" strike="noStrike" cap="none">
                          <a:solidFill>
                            <a:schemeClr val="dk1"/>
                          </a:solidFill>
                          <a:latin typeface="Comic Sans MS"/>
                          <a:ea typeface="Comic Sans MS"/>
                          <a:cs typeface="Comic Sans MS"/>
                          <a:sym typeface="Comic Sans MS"/>
                        </a:rPr>
                        <a:t>ch</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4500" b="0" i="0" u="none" strike="noStrike" cap="none">
                          <a:solidFill>
                            <a:schemeClr val="dk1"/>
                          </a:solidFill>
                          <a:latin typeface="Comic Sans MS"/>
                          <a:ea typeface="Comic Sans MS"/>
                          <a:cs typeface="Comic Sans MS"/>
                          <a:sym typeface="Comic Sans MS"/>
                        </a:rPr>
                        <a:t>i</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4500" b="0" i="0" u="none" strike="noStrike" cap="none">
                          <a:solidFill>
                            <a:schemeClr val="dk1"/>
                          </a:solidFill>
                          <a:latin typeface="Comic Sans MS"/>
                          <a:ea typeface="Comic Sans MS"/>
                          <a:cs typeface="Comic Sans MS"/>
                          <a:sym typeface="Comic Sans MS"/>
                        </a:rPr>
                        <a:t>ck</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bl>
          </a:graphicData>
        </a:graphic>
      </p:graphicFrame>
      <p:graphicFrame>
        <p:nvGraphicFramePr>
          <p:cNvPr id="269" name="Shape 269"/>
          <p:cNvGraphicFramePr/>
          <p:nvPr/>
        </p:nvGraphicFramePr>
        <p:xfrm>
          <a:off x="2771775" y="3274219"/>
          <a:ext cx="3000000" cy="3000000"/>
        </p:xfrm>
        <a:graphic>
          <a:graphicData uri="http://schemas.openxmlformats.org/drawingml/2006/table">
            <a:tbl>
              <a:tblPr>
                <a:noFill/>
                <a:tableStyleId>{A7ADF52D-859B-45D1-B327-28013A8BC43E}</a:tableStyleId>
              </a:tblPr>
              <a:tblGrid>
                <a:gridCol w="1533525"/>
                <a:gridCol w="1443025"/>
                <a:gridCol w="1487475"/>
              </a:tblGrid>
              <a:tr h="1314450">
                <a:tc>
                  <a:txBody>
                    <a:bodyPr/>
                    <a:lstStyle/>
                    <a:p>
                      <a:pPr marL="0" marR="0" lvl="0" indent="0" algn="ctr" rtl="0">
                        <a:lnSpc>
                          <a:spcPct val="100000"/>
                        </a:lnSpc>
                        <a:spcBef>
                          <a:spcPts val="0"/>
                        </a:spcBef>
                        <a:spcAft>
                          <a:spcPts val="0"/>
                        </a:spcAft>
                        <a:buClr>
                          <a:schemeClr val="dk1"/>
                        </a:buClr>
                        <a:buFont typeface="Comic Sans MS"/>
                        <a:buNone/>
                      </a:pPr>
                      <a:r>
                        <a:rPr lang="en-GB" sz="4500" b="0" i="0" u="none" strike="noStrike" cap="none">
                          <a:solidFill>
                            <a:schemeClr val="dk1"/>
                          </a:solidFill>
                          <a:latin typeface="Comic Sans MS"/>
                          <a:ea typeface="Comic Sans MS"/>
                          <a:cs typeface="Comic Sans MS"/>
                          <a:sym typeface="Comic Sans MS"/>
                        </a:rPr>
                        <a:t>n</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4500" b="0" i="0" u="none" strike="noStrike" cap="none">
                          <a:solidFill>
                            <a:schemeClr val="dk1"/>
                          </a:solidFill>
                          <a:latin typeface="Comic Sans MS"/>
                          <a:ea typeface="Comic Sans MS"/>
                          <a:cs typeface="Comic Sans MS"/>
                          <a:sym typeface="Comic Sans MS"/>
                        </a:rPr>
                        <a:t>igh</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4500" b="0" i="0" u="none" strike="noStrike" cap="none">
                          <a:solidFill>
                            <a:schemeClr val="dk1"/>
                          </a:solidFill>
                          <a:latin typeface="Comic Sans MS"/>
                          <a:ea typeface="Comic Sans MS"/>
                          <a:cs typeface="Comic Sans MS"/>
                          <a:sym typeface="Comic Sans MS"/>
                        </a:rPr>
                        <a:t>t</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bl>
          </a:graphicData>
        </a:graphic>
      </p:graphicFrame>
      <p:sp>
        <p:nvSpPr>
          <p:cNvPr id="270" name="Shape 270"/>
          <p:cNvSpPr txBox="1"/>
          <p:nvPr/>
        </p:nvSpPr>
        <p:spPr>
          <a:xfrm>
            <a:off x="611187" y="2409825"/>
            <a:ext cx="3887787" cy="52625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omic Sans MS"/>
              <a:buNone/>
            </a:pPr>
            <a:r>
              <a:rPr lang="en-GB" sz="4000" b="0" i="0" u="none">
                <a:solidFill>
                  <a:schemeClr val="dk1"/>
                </a:solidFill>
                <a:latin typeface="Comic Sans MS"/>
                <a:ea typeface="Comic Sans MS"/>
                <a:cs typeface="Comic Sans MS"/>
                <a:sym typeface="Comic Sans MS"/>
              </a:rPr>
              <a:t> .          .     _</a:t>
            </a:r>
          </a:p>
        </p:txBody>
      </p:sp>
      <p:sp>
        <p:nvSpPr>
          <p:cNvPr id="271" name="Shape 271"/>
          <p:cNvSpPr txBox="1"/>
          <p:nvPr/>
        </p:nvSpPr>
        <p:spPr>
          <a:xfrm>
            <a:off x="4284662" y="2409825"/>
            <a:ext cx="3887787" cy="52625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omic Sans MS"/>
              <a:buNone/>
            </a:pPr>
            <a:r>
              <a:rPr lang="en-GB" sz="4000" b="0" i="0" u="none">
                <a:solidFill>
                  <a:schemeClr val="dk1"/>
                </a:solidFill>
                <a:latin typeface="Comic Sans MS"/>
                <a:ea typeface="Comic Sans MS"/>
                <a:cs typeface="Comic Sans MS"/>
                <a:sym typeface="Comic Sans MS"/>
              </a:rPr>
              <a:t>   _       .       _</a:t>
            </a:r>
          </a:p>
        </p:txBody>
      </p:sp>
      <p:sp>
        <p:nvSpPr>
          <p:cNvPr id="272" name="Shape 272"/>
          <p:cNvSpPr txBox="1"/>
          <p:nvPr/>
        </p:nvSpPr>
        <p:spPr>
          <a:xfrm>
            <a:off x="3203575" y="4354115"/>
            <a:ext cx="3887787" cy="52625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omic Sans MS"/>
              <a:buNone/>
            </a:pPr>
            <a:r>
              <a:rPr lang="en-GB" sz="4000" b="0" i="0" u="none">
                <a:solidFill>
                  <a:schemeClr val="dk1"/>
                </a:solidFill>
                <a:latin typeface="Comic Sans MS"/>
                <a:ea typeface="Comic Sans MS"/>
                <a:cs typeface="Comic Sans MS"/>
                <a:sym typeface="Comic Sans MS"/>
              </a:rPr>
              <a:t> .        _         .</a:t>
            </a:r>
          </a:p>
        </p:txBody>
      </p:sp>
      <p:pic>
        <p:nvPicPr>
          <p:cNvPr id="273" name="Shape 273" descr="R:\Users\Glynis\Emma\School Logo 13.1.14.PNG"/>
          <p:cNvPicPr preferRelativeResize="0"/>
          <p:nvPr/>
        </p:nvPicPr>
        <p:blipFill rotWithShape="1">
          <a:blip r:embed="rId3">
            <a:alphaModFix/>
          </a:blip>
          <a:srcRect/>
          <a:stretch/>
        </p:blipFill>
        <p:spPr>
          <a:xfrm>
            <a:off x="7627937" y="279797"/>
            <a:ext cx="816742" cy="86893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68312" y="171450"/>
            <a:ext cx="8675687" cy="85725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mic Sans MS"/>
              <a:buNone/>
            </a:pPr>
            <a:r>
              <a:rPr lang="en-GB" sz="2000" b="1" i="0" u="none" strike="noStrike" cap="none">
                <a:solidFill>
                  <a:schemeClr val="dk1"/>
                </a:solidFill>
                <a:latin typeface="Comic Sans MS"/>
                <a:ea typeface="Comic Sans MS"/>
                <a:cs typeface="Comic Sans MS"/>
                <a:sym typeface="Comic Sans MS"/>
              </a:rPr>
              <a:t>Phase 4:Introducing consonant clusters: </a:t>
            </a:r>
            <a:br>
              <a:rPr lang="en-GB" sz="2000" b="1" i="0" u="none" strike="noStrike" cap="none">
                <a:solidFill>
                  <a:schemeClr val="dk1"/>
                </a:solidFill>
                <a:latin typeface="Comic Sans MS"/>
                <a:ea typeface="Comic Sans MS"/>
                <a:cs typeface="Comic Sans MS"/>
                <a:sym typeface="Comic Sans MS"/>
              </a:rPr>
            </a:br>
            <a:r>
              <a:rPr lang="en-GB" sz="2000" b="1" i="0" u="none" strike="noStrike" cap="none">
                <a:solidFill>
                  <a:schemeClr val="dk1"/>
                </a:solidFill>
                <a:latin typeface="Comic Sans MS"/>
                <a:ea typeface="Comic Sans MS"/>
                <a:cs typeface="Comic Sans MS"/>
                <a:sym typeface="Comic Sans MS"/>
              </a:rPr>
              <a:t>reading and spelling words with four or more phonemes</a:t>
            </a:r>
          </a:p>
        </p:txBody>
      </p:sp>
      <p:sp>
        <p:nvSpPr>
          <p:cNvPr id="279" name="Shape 279"/>
          <p:cNvSpPr txBox="1">
            <a:spLocks noGrp="1"/>
          </p:cNvSpPr>
          <p:nvPr>
            <p:ph type="body" idx="1"/>
          </p:nvPr>
        </p:nvSpPr>
        <p:spPr>
          <a:xfrm>
            <a:off x="106875" y="1168000"/>
            <a:ext cx="9037200" cy="34029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None/>
            </a:pPr>
            <a:r>
              <a:rPr lang="en-GB" sz="2000" b="0" i="0" u="none">
                <a:solidFill>
                  <a:schemeClr val="dk1"/>
                </a:solidFill>
                <a:latin typeface="Comic Sans MS"/>
                <a:ea typeface="Comic Sans MS"/>
                <a:cs typeface="Comic Sans MS"/>
                <a:sym typeface="Comic Sans MS"/>
              </a:rPr>
              <a:t>Children move into phase 4 when they know all the phonemes from phases 2 and 3 and can use them to read and spell simple words (blending to read and segmenting to spell).</a:t>
            </a:r>
          </a:p>
          <a:p>
            <a:pPr marL="0" marR="0" lvl="0" indent="0" algn="l" rtl="0">
              <a:lnSpc>
                <a:spcPct val="80000"/>
              </a:lnSpc>
              <a:spcBef>
                <a:spcPts val="0"/>
              </a:spcBef>
              <a:spcAft>
                <a:spcPts val="0"/>
              </a:spcAft>
              <a:buNone/>
            </a:pPr>
            <a:endParaRPr sz="2000">
              <a:latin typeface="Comic Sans MS"/>
              <a:ea typeface="Comic Sans MS"/>
              <a:cs typeface="Comic Sans MS"/>
              <a:sym typeface="Comic Sans MS"/>
            </a:endParaRPr>
          </a:p>
          <a:p>
            <a:pPr marL="0" marR="0" lvl="0" indent="0" algn="l" rtl="0">
              <a:lnSpc>
                <a:spcPct val="80000"/>
              </a:lnSpc>
              <a:spcBef>
                <a:spcPts val="700"/>
              </a:spcBef>
              <a:spcAft>
                <a:spcPts val="0"/>
              </a:spcAft>
              <a:buNone/>
            </a:pPr>
            <a:r>
              <a:rPr lang="en-GB" sz="2000" b="0" i="0" u="none">
                <a:solidFill>
                  <a:schemeClr val="dk1"/>
                </a:solidFill>
                <a:latin typeface="Comic Sans MS"/>
                <a:ea typeface="Comic Sans MS"/>
                <a:cs typeface="Comic Sans MS"/>
                <a:sym typeface="Comic Sans MS"/>
              </a:rPr>
              <a:t>Phase 4 doesn’t introduce any new phonemes.  It focuses on reading and spelling longer words with the phonemes they already know.</a:t>
            </a:r>
          </a:p>
          <a:p>
            <a:pPr marL="0" marR="0" lvl="0" indent="0" algn="l" rtl="0">
              <a:lnSpc>
                <a:spcPct val="80000"/>
              </a:lnSpc>
              <a:spcBef>
                <a:spcPts val="700"/>
              </a:spcBef>
              <a:spcAft>
                <a:spcPts val="0"/>
              </a:spcAft>
              <a:buNone/>
            </a:pPr>
            <a:endParaRPr sz="2000">
              <a:latin typeface="Comic Sans MS"/>
              <a:ea typeface="Comic Sans MS"/>
              <a:cs typeface="Comic Sans MS"/>
              <a:sym typeface="Comic Sans MS"/>
            </a:endParaRPr>
          </a:p>
          <a:p>
            <a:pPr marL="0" marR="0" lvl="0" indent="0" algn="l" rtl="0">
              <a:lnSpc>
                <a:spcPct val="80000"/>
              </a:lnSpc>
              <a:spcBef>
                <a:spcPts val="700"/>
              </a:spcBef>
              <a:spcAft>
                <a:spcPts val="0"/>
              </a:spcAft>
              <a:buNone/>
            </a:pPr>
            <a:r>
              <a:rPr lang="en-GB" sz="2000" b="0" i="0" u="none">
                <a:solidFill>
                  <a:schemeClr val="dk1"/>
                </a:solidFill>
                <a:latin typeface="Comic Sans MS"/>
                <a:ea typeface="Comic Sans MS"/>
                <a:cs typeface="Comic Sans MS"/>
                <a:sym typeface="Comic Sans MS"/>
              </a:rPr>
              <a:t>These words have </a:t>
            </a:r>
            <a:r>
              <a:rPr lang="en-GB" sz="2000" b="1" i="0" u="none">
                <a:solidFill>
                  <a:schemeClr val="dk1"/>
                </a:solidFill>
                <a:latin typeface="Comic Sans MS"/>
                <a:ea typeface="Comic Sans MS"/>
                <a:cs typeface="Comic Sans MS"/>
                <a:sym typeface="Comic Sans MS"/>
              </a:rPr>
              <a:t>consonant clusters</a:t>
            </a:r>
            <a:r>
              <a:rPr lang="en-GB" sz="2000" b="0" i="0" u="none">
                <a:solidFill>
                  <a:schemeClr val="dk1"/>
                </a:solidFill>
                <a:latin typeface="Comic Sans MS"/>
                <a:ea typeface="Comic Sans MS"/>
                <a:cs typeface="Comic Sans MS"/>
                <a:sym typeface="Comic Sans MS"/>
              </a:rPr>
              <a:t> at the beginning: </a:t>
            </a:r>
            <a:r>
              <a:rPr lang="en-GB" sz="2000" b="1" i="0" u="none">
                <a:solidFill>
                  <a:srgbClr val="FF00FF"/>
                </a:solidFill>
                <a:latin typeface="Comic Sans MS"/>
                <a:ea typeface="Comic Sans MS"/>
                <a:cs typeface="Comic Sans MS"/>
                <a:sym typeface="Comic Sans MS"/>
              </a:rPr>
              <a:t>sp</a:t>
            </a:r>
            <a:r>
              <a:rPr lang="en-GB" sz="2000" b="1" i="0" u="none">
                <a:solidFill>
                  <a:schemeClr val="dk1"/>
                </a:solidFill>
                <a:latin typeface="Comic Sans MS"/>
                <a:ea typeface="Comic Sans MS"/>
                <a:cs typeface="Comic Sans MS"/>
                <a:sym typeface="Comic Sans MS"/>
              </a:rPr>
              <a:t>ot, </a:t>
            </a:r>
            <a:r>
              <a:rPr lang="en-GB" sz="2000" b="1" i="0" u="none">
                <a:solidFill>
                  <a:srgbClr val="FF00FF"/>
                </a:solidFill>
                <a:latin typeface="Comic Sans MS"/>
                <a:ea typeface="Comic Sans MS"/>
                <a:cs typeface="Comic Sans MS"/>
                <a:sym typeface="Comic Sans MS"/>
              </a:rPr>
              <a:t>tr</a:t>
            </a:r>
            <a:r>
              <a:rPr lang="en-GB" sz="2000" b="1" i="0" u="none">
                <a:solidFill>
                  <a:schemeClr val="dk1"/>
                </a:solidFill>
                <a:latin typeface="Comic Sans MS"/>
                <a:ea typeface="Comic Sans MS"/>
                <a:cs typeface="Comic Sans MS"/>
                <a:sym typeface="Comic Sans MS"/>
              </a:rPr>
              <a:t>ip, </a:t>
            </a:r>
            <a:r>
              <a:rPr lang="en-GB" sz="2000" b="1" i="0" u="none">
                <a:solidFill>
                  <a:srgbClr val="FF00FF"/>
                </a:solidFill>
                <a:latin typeface="Comic Sans MS"/>
                <a:ea typeface="Comic Sans MS"/>
                <a:cs typeface="Comic Sans MS"/>
                <a:sym typeface="Comic Sans MS"/>
              </a:rPr>
              <a:t>cl</a:t>
            </a:r>
            <a:r>
              <a:rPr lang="en-GB" sz="2000" b="1" i="0" u="none">
                <a:solidFill>
                  <a:schemeClr val="dk1"/>
                </a:solidFill>
                <a:latin typeface="Comic Sans MS"/>
                <a:ea typeface="Comic Sans MS"/>
                <a:cs typeface="Comic Sans MS"/>
                <a:sym typeface="Comic Sans MS"/>
              </a:rPr>
              <a:t>ap,</a:t>
            </a:r>
            <a:r>
              <a:rPr lang="en-GB" sz="2000" b="1">
                <a:latin typeface="Comic Sans MS"/>
                <a:ea typeface="Comic Sans MS"/>
                <a:cs typeface="Comic Sans MS"/>
                <a:sym typeface="Comic Sans MS"/>
              </a:rPr>
              <a:t> </a:t>
            </a:r>
            <a:r>
              <a:rPr lang="en-GB" sz="2000" b="0" i="0" u="none">
                <a:solidFill>
                  <a:schemeClr val="dk1"/>
                </a:solidFill>
                <a:latin typeface="Comic Sans MS"/>
                <a:ea typeface="Comic Sans MS"/>
                <a:cs typeface="Comic Sans MS"/>
                <a:sym typeface="Comic Sans MS"/>
              </a:rPr>
              <a:t>…or at the end: </a:t>
            </a:r>
            <a:r>
              <a:rPr lang="en-GB" sz="2000" b="1" i="0" u="none">
                <a:solidFill>
                  <a:schemeClr val="dk1"/>
                </a:solidFill>
                <a:latin typeface="Comic Sans MS"/>
                <a:ea typeface="Comic Sans MS"/>
                <a:cs typeface="Comic Sans MS"/>
                <a:sym typeface="Comic Sans MS"/>
              </a:rPr>
              <a:t>te</a:t>
            </a:r>
            <a:r>
              <a:rPr lang="en-GB" sz="2000" b="1" i="0" u="none">
                <a:solidFill>
                  <a:srgbClr val="FF00FF"/>
                </a:solidFill>
                <a:latin typeface="Comic Sans MS"/>
                <a:ea typeface="Comic Sans MS"/>
                <a:cs typeface="Comic Sans MS"/>
                <a:sym typeface="Comic Sans MS"/>
              </a:rPr>
              <a:t>nt</a:t>
            </a:r>
            <a:r>
              <a:rPr lang="en-GB" sz="2000" b="1" i="0" u="none">
                <a:solidFill>
                  <a:schemeClr val="dk1"/>
                </a:solidFill>
                <a:latin typeface="Comic Sans MS"/>
                <a:ea typeface="Comic Sans MS"/>
                <a:cs typeface="Comic Sans MS"/>
                <a:sym typeface="Comic Sans MS"/>
              </a:rPr>
              <a:t>, me</a:t>
            </a:r>
            <a:r>
              <a:rPr lang="en-GB" sz="2000" b="1" i="0" u="none">
                <a:solidFill>
                  <a:srgbClr val="FF00FF"/>
                </a:solidFill>
                <a:latin typeface="Comic Sans MS"/>
                <a:ea typeface="Comic Sans MS"/>
                <a:cs typeface="Comic Sans MS"/>
                <a:sym typeface="Comic Sans MS"/>
              </a:rPr>
              <a:t>nd,</a:t>
            </a:r>
            <a:r>
              <a:rPr lang="en-GB" sz="2000" b="1" i="0" u="none">
                <a:solidFill>
                  <a:schemeClr val="dk1"/>
                </a:solidFill>
                <a:latin typeface="Comic Sans MS"/>
                <a:ea typeface="Comic Sans MS"/>
                <a:cs typeface="Comic Sans MS"/>
                <a:sym typeface="Comic Sans MS"/>
              </a:rPr>
              <a:t> da</a:t>
            </a:r>
            <a:r>
              <a:rPr lang="en-GB" sz="2000" b="1" i="0" u="none">
                <a:solidFill>
                  <a:srgbClr val="FF00FF"/>
                </a:solidFill>
                <a:latin typeface="Comic Sans MS"/>
                <a:ea typeface="Comic Sans MS"/>
                <a:cs typeface="Comic Sans MS"/>
                <a:sym typeface="Comic Sans MS"/>
              </a:rPr>
              <a:t>mp</a:t>
            </a:r>
            <a:r>
              <a:rPr lang="en-GB" sz="2000" b="1" i="0" u="none">
                <a:solidFill>
                  <a:schemeClr val="dk1"/>
                </a:solidFill>
                <a:latin typeface="Comic Sans MS"/>
                <a:ea typeface="Comic Sans MS"/>
                <a:cs typeface="Comic Sans MS"/>
                <a:sym typeface="Comic Sans MS"/>
              </a:rPr>
              <a:t>, bur</a:t>
            </a:r>
            <a:r>
              <a:rPr lang="en-GB" sz="2000" b="1" i="0" u="none">
                <a:solidFill>
                  <a:srgbClr val="FF00FF"/>
                </a:solidFill>
                <a:latin typeface="Comic Sans MS"/>
                <a:ea typeface="Comic Sans MS"/>
                <a:cs typeface="Comic Sans MS"/>
                <a:sym typeface="Comic Sans MS"/>
              </a:rPr>
              <a:t>nt</a:t>
            </a:r>
          </a:p>
          <a:p>
            <a:pPr marL="171450" marR="0" lvl="0" indent="-171450" algn="l" rtl="0">
              <a:lnSpc>
                <a:spcPct val="80000"/>
              </a:lnSpc>
              <a:spcBef>
                <a:spcPts val="700"/>
              </a:spcBef>
              <a:spcAft>
                <a:spcPts val="0"/>
              </a:spcAft>
              <a:buClr>
                <a:schemeClr val="dk1"/>
              </a:buClr>
              <a:buFont typeface="Arial"/>
              <a:buNone/>
            </a:pPr>
            <a:r>
              <a:rPr lang="en-GB" sz="2000" b="0" i="0" u="none">
                <a:solidFill>
                  <a:schemeClr val="dk1"/>
                </a:solidFill>
                <a:latin typeface="Comic Sans MS"/>
                <a:ea typeface="Comic Sans MS"/>
                <a:cs typeface="Comic Sans MS"/>
                <a:sym typeface="Comic Sans MS"/>
              </a:rPr>
              <a:t>              …or at the beginning and end!</a:t>
            </a:r>
            <a:r>
              <a:rPr lang="en-GB" sz="2000" b="1" i="0" u="none">
                <a:solidFill>
                  <a:schemeClr val="dk1"/>
                </a:solidFill>
                <a:latin typeface="Comic Sans MS"/>
                <a:ea typeface="Comic Sans MS"/>
                <a:cs typeface="Comic Sans MS"/>
                <a:sym typeface="Comic Sans MS"/>
              </a:rPr>
              <a:t> </a:t>
            </a:r>
            <a:r>
              <a:rPr lang="en-GB" sz="2000" b="1" i="0" u="none">
                <a:solidFill>
                  <a:srgbClr val="FF00FF"/>
                </a:solidFill>
                <a:latin typeface="Comic Sans MS"/>
                <a:ea typeface="Comic Sans MS"/>
                <a:cs typeface="Comic Sans MS"/>
                <a:sym typeface="Comic Sans MS"/>
              </a:rPr>
              <a:t> tr</a:t>
            </a:r>
            <a:r>
              <a:rPr lang="en-GB" sz="2000" b="1" i="0" u="none">
                <a:solidFill>
                  <a:schemeClr val="dk1"/>
                </a:solidFill>
                <a:latin typeface="Comic Sans MS"/>
                <a:ea typeface="Comic Sans MS"/>
                <a:cs typeface="Comic Sans MS"/>
                <a:sym typeface="Comic Sans MS"/>
              </a:rPr>
              <a:t>u</a:t>
            </a:r>
            <a:r>
              <a:rPr lang="en-GB" sz="2000" b="1" i="0" u="none">
                <a:solidFill>
                  <a:srgbClr val="FF00FF"/>
                </a:solidFill>
                <a:latin typeface="Comic Sans MS"/>
                <a:ea typeface="Comic Sans MS"/>
                <a:cs typeface="Comic Sans MS"/>
                <a:sym typeface="Comic Sans MS"/>
              </a:rPr>
              <a:t>st</a:t>
            </a:r>
            <a:r>
              <a:rPr lang="en-GB" sz="2000" b="1" i="0" u="none">
                <a:solidFill>
                  <a:schemeClr val="dk1"/>
                </a:solidFill>
                <a:latin typeface="Comic Sans MS"/>
                <a:ea typeface="Comic Sans MS"/>
                <a:cs typeface="Comic Sans MS"/>
                <a:sym typeface="Comic Sans MS"/>
              </a:rPr>
              <a:t>, </a:t>
            </a:r>
            <a:r>
              <a:rPr lang="en-GB" sz="2000" b="1" i="0" u="none">
                <a:solidFill>
                  <a:srgbClr val="FF00FF"/>
                </a:solidFill>
                <a:latin typeface="Comic Sans MS"/>
                <a:ea typeface="Comic Sans MS"/>
                <a:cs typeface="Comic Sans MS"/>
                <a:sym typeface="Comic Sans MS"/>
              </a:rPr>
              <a:t>sp</a:t>
            </a:r>
            <a:r>
              <a:rPr lang="en-GB" sz="2000" b="1" i="0" u="none">
                <a:solidFill>
                  <a:schemeClr val="dk1"/>
                </a:solidFill>
                <a:latin typeface="Comic Sans MS"/>
                <a:ea typeface="Comic Sans MS"/>
                <a:cs typeface="Comic Sans MS"/>
                <a:sym typeface="Comic Sans MS"/>
              </a:rPr>
              <a:t>e</a:t>
            </a:r>
            <a:r>
              <a:rPr lang="en-GB" sz="2000" b="1" i="0" u="none">
                <a:solidFill>
                  <a:srgbClr val="FF00FF"/>
                </a:solidFill>
                <a:latin typeface="Comic Sans MS"/>
                <a:ea typeface="Comic Sans MS"/>
                <a:cs typeface="Comic Sans MS"/>
                <a:sym typeface="Comic Sans MS"/>
              </a:rPr>
              <a:t>nd</a:t>
            </a:r>
            <a:r>
              <a:rPr lang="en-GB" sz="2000" b="1">
                <a:latin typeface="Comic Sans MS"/>
                <a:ea typeface="Comic Sans MS"/>
                <a:cs typeface="Comic Sans MS"/>
                <a:sym typeface="Comic Sans MS"/>
              </a:rPr>
              <a:t>,</a:t>
            </a:r>
            <a:r>
              <a:rPr lang="en-GB" sz="2000" b="1" i="0" u="none">
                <a:solidFill>
                  <a:schemeClr val="dk1"/>
                </a:solidFill>
                <a:latin typeface="Comic Sans MS"/>
                <a:ea typeface="Comic Sans MS"/>
                <a:cs typeface="Comic Sans MS"/>
                <a:sym typeface="Comic Sans MS"/>
              </a:rPr>
              <a:t> </a:t>
            </a:r>
            <a:r>
              <a:rPr lang="en-GB" sz="2000" b="1" i="0" u="none">
                <a:solidFill>
                  <a:srgbClr val="FF00FF"/>
                </a:solidFill>
                <a:latin typeface="Comic Sans MS"/>
                <a:ea typeface="Comic Sans MS"/>
                <a:cs typeface="Comic Sans MS"/>
                <a:sym typeface="Comic Sans MS"/>
              </a:rPr>
              <a:t>tw</a:t>
            </a:r>
            <a:r>
              <a:rPr lang="en-GB" sz="2000" b="1" i="0" u="none">
                <a:solidFill>
                  <a:schemeClr val="dk1"/>
                </a:solidFill>
                <a:latin typeface="Comic Sans MS"/>
                <a:ea typeface="Comic Sans MS"/>
                <a:cs typeface="Comic Sans MS"/>
                <a:sym typeface="Comic Sans MS"/>
              </a:rPr>
              <a:t>i</a:t>
            </a:r>
            <a:r>
              <a:rPr lang="en-GB" sz="2000" b="1" i="0" u="none">
                <a:solidFill>
                  <a:srgbClr val="FF00FF"/>
                </a:solidFill>
                <a:latin typeface="Comic Sans MS"/>
                <a:ea typeface="Comic Sans MS"/>
                <a:cs typeface="Comic Sans MS"/>
                <a:sym typeface="Comic Sans MS"/>
              </a:rPr>
              <a:t>st</a:t>
            </a:r>
          </a:p>
          <a:p>
            <a:pPr marL="171450" marR="0" lvl="0" indent="-171450" algn="l" rtl="0">
              <a:lnSpc>
                <a:spcPct val="90000"/>
              </a:lnSpc>
              <a:spcBef>
                <a:spcPts val="750"/>
              </a:spcBef>
              <a:spcAft>
                <a:spcPts val="0"/>
              </a:spcAft>
              <a:buClr>
                <a:schemeClr val="dk1"/>
              </a:buClr>
              <a:buSzPts val="2400"/>
              <a:buFont typeface="Arial"/>
              <a:buNone/>
            </a:pPr>
            <a:endParaRPr sz="2400" b="1" i="0" u="none">
              <a:solidFill>
                <a:srgbClr val="FF0000"/>
              </a:solidFill>
              <a:latin typeface="Comic Sans MS"/>
              <a:ea typeface="Comic Sans MS"/>
              <a:cs typeface="Comic Sans MS"/>
              <a:sym typeface="Comic Sans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628650" y="273844"/>
            <a:ext cx="7886700" cy="994172"/>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GB" sz="3600" b="0" i="0" u="none" strike="noStrike" cap="none">
                <a:solidFill>
                  <a:schemeClr val="dk1"/>
                </a:solidFill>
                <a:latin typeface="Calibri"/>
                <a:ea typeface="Calibri"/>
                <a:cs typeface="Calibri"/>
                <a:sym typeface="Calibri"/>
              </a:rPr>
              <a:t/>
            </a:r>
            <a:br>
              <a:rPr lang="en-GB" sz="3600" b="0" i="0" u="none" strike="noStrike" cap="none">
                <a:solidFill>
                  <a:schemeClr val="dk1"/>
                </a:solidFill>
                <a:latin typeface="Calibri"/>
                <a:ea typeface="Calibri"/>
                <a:cs typeface="Calibri"/>
                <a:sym typeface="Calibri"/>
              </a:rPr>
            </a:br>
            <a:r>
              <a:rPr lang="en-GB" sz="3600" b="0" i="0" u="none" strike="noStrike" cap="none">
                <a:solidFill>
                  <a:schemeClr val="dk1"/>
                </a:solidFill>
                <a:latin typeface="Calibri"/>
                <a:ea typeface="Calibri"/>
                <a:cs typeface="Calibri"/>
                <a:sym typeface="Calibri"/>
              </a:rPr>
              <a:t/>
            </a:r>
            <a:br>
              <a:rPr lang="en-GB" sz="3600" b="0" i="0" u="none" strike="noStrike" cap="none">
                <a:solidFill>
                  <a:schemeClr val="dk1"/>
                </a:solidFill>
                <a:latin typeface="Calibri"/>
                <a:ea typeface="Calibri"/>
                <a:cs typeface="Calibri"/>
                <a:sym typeface="Calibri"/>
              </a:rPr>
            </a:br>
            <a:r>
              <a:rPr lang="en-GB" sz="3000" b="0" i="0" u="none" strike="noStrike" cap="none">
                <a:solidFill>
                  <a:schemeClr val="dk1"/>
                </a:solidFill>
                <a:latin typeface="Comic Sans MS"/>
                <a:ea typeface="Comic Sans MS"/>
                <a:cs typeface="Comic Sans MS"/>
                <a:sym typeface="Comic Sans MS"/>
              </a:rPr>
              <a:t>Let</a:t>
            </a:r>
            <a:r>
              <a:rPr lang="en-GB" sz="3000">
                <a:latin typeface="Comic Sans MS"/>
                <a:ea typeface="Comic Sans MS"/>
                <a:cs typeface="Comic Sans MS"/>
                <a:sym typeface="Comic Sans MS"/>
              </a:rPr>
              <a:t>’</a:t>
            </a:r>
            <a:r>
              <a:rPr lang="en-GB" sz="3000" b="0" i="0" u="none" strike="noStrike" cap="none">
                <a:solidFill>
                  <a:schemeClr val="dk1"/>
                </a:solidFill>
                <a:latin typeface="Comic Sans MS"/>
                <a:ea typeface="Comic Sans MS"/>
                <a:cs typeface="Comic Sans MS"/>
                <a:sym typeface="Comic Sans MS"/>
              </a:rPr>
              <a:t>s look at these words</a:t>
            </a:r>
            <a:r>
              <a:rPr lang="en-GB" sz="4000" b="0" i="0" u="none" strike="noStrike" cap="none">
                <a:solidFill>
                  <a:schemeClr val="dk1"/>
                </a:solidFill>
                <a:latin typeface="Comic Sans MS"/>
                <a:ea typeface="Comic Sans MS"/>
                <a:cs typeface="Comic Sans MS"/>
                <a:sym typeface="Comic Sans MS"/>
              </a:rPr>
              <a:t> </a:t>
            </a:r>
          </a:p>
        </p:txBody>
      </p:sp>
      <p:sp>
        <p:nvSpPr>
          <p:cNvPr id="285" name="Shape 285"/>
          <p:cNvSpPr txBox="1">
            <a:spLocks noGrp="1"/>
          </p:cNvSpPr>
          <p:nvPr>
            <p:ph type="body" idx="1"/>
          </p:nvPr>
        </p:nvSpPr>
        <p:spPr>
          <a:xfrm>
            <a:off x="628650" y="1369219"/>
            <a:ext cx="7886700" cy="3263503"/>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Font typeface="Arial"/>
              <a:buNone/>
            </a:pPr>
            <a:r>
              <a:rPr lang="en-GB" sz="8000" b="0" i="0" u="none">
                <a:solidFill>
                  <a:schemeClr val="dk1"/>
                </a:solidFill>
                <a:latin typeface="Comic Sans MS"/>
                <a:ea typeface="Comic Sans MS"/>
                <a:cs typeface="Comic Sans MS"/>
                <a:sym typeface="Comic Sans MS"/>
              </a:rPr>
              <a:t>  spot    damp       </a:t>
            </a:r>
          </a:p>
          <a:p>
            <a:pPr marL="171450" marR="0" lvl="0" indent="-171450" algn="l" rtl="0">
              <a:lnSpc>
                <a:spcPct val="90000"/>
              </a:lnSpc>
              <a:spcBef>
                <a:spcPts val="700"/>
              </a:spcBef>
              <a:spcAft>
                <a:spcPts val="0"/>
              </a:spcAft>
              <a:buClr>
                <a:schemeClr val="dk1"/>
              </a:buClr>
              <a:buFont typeface="Arial"/>
              <a:buNone/>
            </a:pPr>
            <a:r>
              <a:rPr lang="en-GB" sz="8000" b="0" i="0" u="none">
                <a:solidFill>
                  <a:schemeClr val="dk1"/>
                </a:solidFill>
                <a:latin typeface="Calibri"/>
                <a:ea typeface="Calibri"/>
                <a:cs typeface="Calibri"/>
                <a:sym typeface="Calibri"/>
              </a:rPr>
              <a:t>        </a:t>
            </a:r>
          </a:p>
          <a:p>
            <a:pPr marL="171450" marR="0" lvl="0" indent="-171450" algn="l" rtl="0">
              <a:lnSpc>
                <a:spcPct val="90000"/>
              </a:lnSpc>
              <a:spcBef>
                <a:spcPts val="700"/>
              </a:spcBef>
              <a:spcAft>
                <a:spcPts val="0"/>
              </a:spcAft>
              <a:buClr>
                <a:schemeClr val="dk1"/>
              </a:buClr>
              <a:buFont typeface="Arial"/>
              <a:buNone/>
            </a:pPr>
            <a:endParaRPr sz="8000" b="0" i="0" u="none">
              <a:solidFill>
                <a:schemeClr val="dk1"/>
              </a:solidFill>
              <a:latin typeface="Calibri"/>
              <a:ea typeface="Calibri"/>
              <a:cs typeface="Calibri"/>
              <a:sym typeface="Calibri"/>
            </a:endParaRPr>
          </a:p>
          <a:p>
            <a:pPr marL="171450" marR="0" lvl="0" indent="-171450" algn="l" rtl="0">
              <a:lnSpc>
                <a:spcPct val="90000"/>
              </a:lnSpc>
              <a:spcBef>
                <a:spcPts val="700"/>
              </a:spcBef>
              <a:spcAft>
                <a:spcPts val="0"/>
              </a:spcAft>
              <a:buClr>
                <a:schemeClr val="dk1"/>
              </a:buClr>
              <a:buFont typeface="Arial"/>
              <a:buNone/>
            </a:pPr>
            <a:endParaRPr sz="8000" b="0" i="0" u="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8000"/>
              <a:buFont typeface="Arial"/>
              <a:buNone/>
            </a:pPr>
            <a:endParaRPr sz="8000" b="0" i="0" u="none">
              <a:solidFill>
                <a:schemeClr val="dk1"/>
              </a:solidFill>
              <a:latin typeface="Calibri"/>
              <a:ea typeface="Calibri"/>
              <a:cs typeface="Calibri"/>
              <a:sym typeface="Calibri"/>
            </a:endParaRPr>
          </a:p>
        </p:txBody>
      </p:sp>
      <p:pic>
        <p:nvPicPr>
          <p:cNvPr id="286" name="Shape 286" descr="R:\Users\Glynis\Emma\School Logo 13.1.14.PNG"/>
          <p:cNvPicPr preferRelativeResize="0"/>
          <p:nvPr/>
        </p:nvPicPr>
        <p:blipFill rotWithShape="1">
          <a:blip r:embed="rId3">
            <a:alphaModFix/>
          </a:blip>
          <a:srcRect/>
          <a:stretch/>
        </p:blipFill>
        <p:spPr>
          <a:xfrm>
            <a:off x="7164387" y="352425"/>
            <a:ext cx="814212" cy="86893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685800" y="114300"/>
            <a:ext cx="6870700" cy="120015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mic Sans MS"/>
              <a:buNone/>
            </a:pPr>
            <a:r>
              <a:rPr lang="en-GB" sz="3000" b="0" i="0" u="none" strike="noStrike" cap="none">
                <a:solidFill>
                  <a:schemeClr val="dk1"/>
                </a:solidFill>
                <a:latin typeface="Comic Sans MS"/>
                <a:ea typeface="Comic Sans MS"/>
                <a:cs typeface="Comic Sans MS"/>
                <a:sym typeface="Comic Sans MS"/>
              </a:rPr>
              <a:t>Here is how they are written on a phoneme frame</a:t>
            </a:r>
          </a:p>
        </p:txBody>
      </p:sp>
      <p:graphicFrame>
        <p:nvGraphicFramePr>
          <p:cNvPr id="292" name="Shape 292"/>
          <p:cNvGraphicFramePr/>
          <p:nvPr/>
        </p:nvGraphicFramePr>
        <p:xfrm>
          <a:off x="395287" y="1371600"/>
          <a:ext cx="3000000" cy="3000000"/>
        </p:xfrm>
        <a:graphic>
          <a:graphicData uri="http://schemas.openxmlformats.org/drawingml/2006/table">
            <a:tbl>
              <a:tblPr>
                <a:noFill/>
                <a:tableStyleId>{A7ADF52D-859B-45D1-B327-28013A8BC43E}</a:tableStyleId>
              </a:tblPr>
              <a:tblGrid>
                <a:gridCol w="1944675"/>
                <a:gridCol w="1008050"/>
                <a:gridCol w="936625"/>
              </a:tblGrid>
              <a:tr h="1200150">
                <a:tc>
                  <a:txBody>
                    <a:bodyPr/>
                    <a:lstStyle/>
                    <a:p>
                      <a:pPr marL="0" marR="0" lvl="0" indent="0" algn="ctr" rtl="0">
                        <a:lnSpc>
                          <a:spcPct val="100000"/>
                        </a:lnSpc>
                        <a:spcBef>
                          <a:spcPts val="0"/>
                        </a:spcBef>
                        <a:spcAft>
                          <a:spcPts val="0"/>
                        </a:spcAft>
                        <a:buClr>
                          <a:schemeClr val="dk1"/>
                        </a:buClr>
                        <a:buFont typeface="Comic Sans MS"/>
                        <a:buNone/>
                      </a:pPr>
                      <a:r>
                        <a:rPr lang="en-GB" sz="5000" b="0" i="0" u="none" strike="noStrike" cap="none">
                          <a:solidFill>
                            <a:schemeClr val="dk1"/>
                          </a:solidFill>
                          <a:latin typeface="Comic Sans MS"/>
                          <a:ea typeface="Comic Sans MS"/>
                          <a:cs typeface="Comic Sans MS"/>
                          <a:sym typeface="Comic Sans MS"/>
                        </a:rPr>
                        <a:t>    p</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5000" b="0" i="0" u="none" strike="noStrike" cap="none">
                          <a:solidFill>
                            <a:schemeClr val="dk1"/>
                          </a:solidFill>
                          <a:latin typeface="Comic Sans MS"/>
                          <a:ea typeface="Comic Sans MS"/>
                          <a:cs typeface="Comic Sans MS"/>
                          <a:sym typeface="Comic Sans MS"/>
                        </a:rPr>
                        <a:t>o</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5000" b="0" i="0" u="none" strike="noStrike" cap="none">
                          <a:solidFill>
                            <a:schemeClr val="dk1"/>
                          </a:solidFill>
                          <a:latin typeface="Comic Sans MS"/>
                          <a:ea typeface="Comic Sans MS"/>
                          <a:cs typeface="Comic Sans MS"/>
                          <a:sym typeface="Comic Sans MS"/>
                        </a:rPr>
                        <a:t>t</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bl>
          </a:graphicData>
        </a:graphic>
      </p:graphicFrame>
      <p:graphicFrame>
        <p:nvGraphicFramePr>
          <p:cNvPr id="293" name="Shape 293"/>
          <p:cNvGraphicFramePr/>
          <p:nvPr/>
        </p:nvGraphicFramePr>
        <p:xfrm>
          <a:off x="4610100" y="1371600"/>
          <a:ext cx="3000000" cy="3000000"/>
        </p:xfrm>
        <a:graphic>
          <a:graphicData uri="http://schemas.openxmlformats.org/drawingml/2006/table">
            <a:tbl>
              <a:tblPr>
                <a:noFill/>
                <a:tableStyleId>{A7ADF52D-859B-45D1-B327-28013A8BC43E}</a:tableStyleId>
              </a:tblPr>
              <a:tblGrid>
                <a:gridCol w="1146175"/>
                <a:gridCol w="1047750"/>
                <a:gridCol w="1728775"/>
              </a:tblGrid>
              <a:tr h="1200150">
                <a:tc>
                  <a:txBody>
                    <a:bodyPr/>
                    <a:lstStyle/>
                    <a:p>
                      <a:pPr marL="0" marR="0" lvl="0" indent="0" algn="ctr" rtl="0">
                        <a:lnSpc>
                          <a:spcPct val="100000"/>
                        </a:lnSpc>
                        <a:spcBef>
                          <a:spcPts val="0"/>
                        </a:spcBef>
                        <a:spcAft>
                          <a:spcPts val="0"/>
                        </a:spcAft>
                        <a:buClr>
                          <a:schemeClr val="dk1"/>
                        </a:buClr>
                        <a:buFont typeface="Comic Sans MS"/>
                        <a:buNone/>
                      </a:pPr>
                      <a:r>
                        <a:rPr lang="en-GB" sz="4500" b="0" i="0" u="none" strike="noStrike" cap="none">
                          <a:solidFill>
                            <a:schemeClr val="dk1"/>
                          </a:solidFill>
                          <a:latin typeface="Comic Sans MS"/>
                          <a:ea typeface="Comic Sans MS"/>
                          <a:cs typeface="Comic Sans MS"/>
                          <a:sym typeface="Comic Sans MS"/>
                        </a:rPr>
                        <a:t>d</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4500" b="0" i="0" u="none" strike="noStrike" cap="none">
                          <a:solidFill>
                            <a:schemeClr val="dk1"/>
                          </a:solidFill>
                          <a:latin typeface="Comic Sans MS"/>
                          <a:ea typeface="Comic Sans MS"/>
                          <a:cs typeface="Comic Sans MS"/>
                          <a:sym typeface="Comic Sans MS"/>
                        </a:rPr>
                        <a:t>a</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4500" b="0" i="0" u="none" strike="noStrike" cap="none">
                          <a:solidFill>
                            <a:schemeClr val="dk1"/>
                          </a:solidFill>
                          <a:latin typeface="Comic Sans MS"/>
                          <a:ea typeface="Comic Sans MS"/>
                          <a:cs typeface="Comic Sans MS"/>
                          <a:sym typeface="Comic Sans MS"/>
                        </a:rPr>
                        <a:t>    p </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bl>
          </a:graphicData>
        </a:graphic>
      </p:graphicFrame>
      <p:cxnSp>
        <p:nvCxnSpPr>
          <p:cNvPr id="294" name="Shape 294"/>
          <p:cNvCxnSpPr/>
          <p:nvPr/>
        </p:nvCxnSpPr>
        <p:spPr>
          <a:xfrm>
            <a:off x="1403350" y="1383506"/>
            <a:ext cx="0" cy="1188244"/>
          </a:xfrm>
          <a:prstGeom prst="straightConnector1">
            <a:avLst/>
          </a:prstGeom>
          <a:noFill/>
          <a:ln w="9525" cap="flat" cmpd="sng">
            <a:solidFill>
              <a:schemeClr val="dk1"/>
            </a:solidFill>
            <a:prstDash val="solid"/>
            <a:miter lim="800000"/>
            <a:headEnd type="none" w="med" len="med"/>
            <a:tailEnd type="none" w="med" len="med"/>
          </a:ln>
        </p:spPr>
      </p:cxnSp>
      <p:cxnSp>
        <p:nvCxnSpPr>
          <p:cNvPr id="295" name="Shape 295"/>
          <p:cNvCxnSpPr/>
          <p:nvPr/>
        </p:nvCxnSpPr>
        <p:spPr>
          <a:xfrm>
            <a:off x="7596187" y="1383506"/>
            <a:ext cx="0" cy="1134665"/>
          </a:xfrm>
          <a:prstGeom prst="straightConnector1">
            <a:avLst/>
          </a:prstGeom>
          <a:noFill/>
          <a:ln w="9525" cap="flat" cmpd="sng">
            <a:solidFill>
              <a:schemeClr val="dk1"/>
            </a:solidFill>
            <a:prstDash val="solid"/>
            <a:miter lim="800000"/>
            <a:headEnd type="none" w="med" len="med"/>
            <a:tailEnd type="none" w="med" len="med"/>
          </a:ln>
        </p:spPr>
      </p:cxnSp>
      <p:sp>
        <p:nvSpPr>
          <p:cNvPr id="296" name="Shape 296"/>
          <p:cNvSpPr txBox="1"/>
          <p:nvPr/>
        </p:nvSpPr>
        <p:spPr>
          <a:xfrm>
            <a:off x="539750" y="1437084"/>
            <a:ext cx="792162" cy="75485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omic Sans MS"/>
              <a:buNone/>
            </a:pPr>
            <a:r>
              <a:rPr lang="en-GB" sz="4500" b="0" i="0" u="none">
                <a:solidFill>
                  <a:schemeClr val="dk1"/>
                </a:solidFill>
                <a:latin typeface="Comic Sans MS"/>
                <a:ea typeface="Comic Sans MS"/>
                <a:cs typeface="Comic Sans MS"/>
                <a:sym typeface="Comic Sans MS"/>
              </a:rPr>
              <a:t>s</a:t>
            </a:r>
          </a:p>
        </p:txBody>
      </p:sp>
      <p:sp>
        <p:nvSpPr>
          <p:cNvPr id="297" name="Shape 297"/>
          <p:cNvSpPr txBox="1"/>
          <p:nvPr/>
        </p:nvSpPr>
        <p:spPr>
          <a:xfrm>
            <a:off x="6877050" y="1383506"/>
            <a:ext cx="647700" cy="75485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omic Sans MS"/>
              <a:buNone/>
            </a:pPr>
            <a:r>
              <a:rPr lang="en-GB" sz="4500" b="0" i="0" u="none">
                <a:solidFill>
                  <a:schemeClr val="dk1"/>
                </a:solidFill>
                <a:latin typeface="Comic Sans MS"/>
                <a:ea typeface="Comic Sans MS"/>
                <a:cs typeface="Comic Sans MS"/>
                <a:sym typeface="Comic Sans MS"/>
              </a:rPr>
              <a:t>m</a:t>
            </a:r>
          </a:p>
        </p:txBody>
      </p:sp>
      <p:sp>
        <p:nvSpPr>
          <p:cNvPr id="298" name="Shape 298"/>
          <p:cNvSpPr txBox="1"/>
          <p:nvPr/>
        </p:nvSpPr>
        <p:spPr>
          <a:xfrm>
            <a:off x="468312" y="2463403"/>
            <a:ext cx="3743325" cy="52625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omic Sans MS"/>
              <a:buNone/>
            </a:pPr>
            <a:r>
              <a:rPr lang="en-GB" sz="1600" b="0" i="0" u="none">
                <a:solidFill>
                  <a:schemeClr val="dk1"/>
                </a:solidFill>
                <a:latin typeface="Comic Sans MS"/>
                <a:ea typeface="Comic Sans MS"/>
                <a:cs typeface="Comic Sans MS"/>
                <a:sym typeface="Comic Sans MS"/>
              </a:rPr>
              <a:t>   </a:t>
            </a:r>
            <a:r>
              <a:rPr lang="en-GB" sz="4000" b="0" i="0" u="none">
                <a:solidFill>
                  <a:schemeClr val="dk1"/>
                </a:solidFill>
                <a:latin typeface="Comic Sans MS"/>
                <a:ea typeface="Comic Sans MS"/>
                <a:cs typeface="Comic Sans MS"/>
                <a:sym typeface="Comic Sans MS"/>
              </a:rPr>
              <a:t>.      .     .      .</a:t>
            </a:r>
          </a:p>
        </p:txBody>
      </p:sp>
      <p:sp>
        <p:nvSpPr>
          <p:cNvPr id="299" name="Shape 299"/>
          <p:cNvSpPr txBox="1"/>
          <p:nvPr/>
        </p:nvSpPr>
        <p:spPr>
          <a:xfrm>
            <a:off x="4716462" y="2409825"/>
            <a:ext cx="3743325" cy="52625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omic Sans MS"/>
              <a:buNone/>
            </a:pPr>
            <a:r>
              <a:rPr lang="en-GB" sz="1600" b="0" i="0" u="none">
                <a:solidFill>
                  <a:schemeClr val="dk1"/>
                </a:solidFill>
                <a:latin typeface="Comic Sans MS"/>
                <a:ea typeface="Comic Sans MS"/>
                <a:cs typeface="Comic Sans MS"/>
                <a:sym typeface="Comic Sans MS"/>
              </a:rPr>
              <a:t>   </a:t>
            </a:r>
            <a:r>
              <a:rPr lang="en-GB" sz="4000" b="0" i="0" u="none">
                <a:solidFill>
                  <a:schemeClr val="dk1"/>
                </a:solidFill>
                <a:latin typeface="Comic Sans MS"/>
                <a:ea typeface="Comic Sans MS"/>
                <a:cs typeface="Comic Sans MS"/>
                <a:sym typeface="Comic Sans MS"/>
              </a:rPr>
              <a:t>.      .     .      .</a:t>
            </a:r>
          </a:p>
        </p:txBody>
      </p:sp>
      <p:pic>
        <p:nvPicPr>
          <p:cNvPr id="300" name="Shape 300" descr="R:\Users\Glynis\Emma\School Logo 13.1.14.PNG"/>
          <p:cNvPicPr preferRelativeResize="0"/>
          <p:nvPr/>
        </p:nvPicPr>
        <p:blipFill rotWithShape="1">
          <a:blip r:embed="rId3">
            <a:alphaModFix/>
          </a:blip>
          <a:srcRect/>
          <a:stretch/>
        </p:blipFill>
        <p:spPr>
          <a:xfrm>
            <a:off x="7602537" y="178594"/>
            <a:ext cx="816742" cy="86893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755650" y="681038"/>
            <a:ext cx="6551612" cy="161925"/>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mic Sans MS"/>
              <a:buNone/>
            </a:pPr>
            <a:r>
              <a:rPr lang="en-GB" sz="3000" b="0" i="0" u="none" strike="noStrike" cap="none">
                <a:solidFill>
                  <a:schemeClr val="dk1"/>
                </a:solidFill>
                <a:latin typeface="Comic Sans MS"/>
                <a:ea typeface="Comic Sans MS"/>
                <a:cs typeface="Comic Sans MS"/>
                <a:sym typeface="Comic Sans MS"/>
              </a:rPr>
              <a:t>Phase 5</a:t>
            </a:r>
          </a:p>
        </p:txBody>
      </p:sp>
      <p:sp>
        <p:nvSpPr>
          <p:cNvPr id="306" name="Shape 306"/>
          <p:cNvSpPr txBox="1">
            <a:spLocks noGrp="1"/>
          </p:cNvSpPr>
          <p:nvPr>
            <p:ph type="body" idx="1"/>
          </p:nvPr>
        </p:nvSpPr>
        <p:spPr>
          <a:xfrm>
            <a:off x="166950" y="1053575"/>
            <a:ext cx="8810100" cy="3294300"/>
          </a:xfrm>
          <a:prstGeom prst="rect">
            <a:avLst/>
          </a:prstGeom>
          <a:noFill/>
          <a:ln>
            <a:noFill/>
          </a:ln>
        </p:spPr>
        <p:txBody>
          <a:bodyPr wrap="square" lIns="91425" tIns="45700" rIns="91425" bIns="45700" anchor="t" anchorCtr="0">
            <a:noAutofit/>
          </a:bodyPr>
          <a:lstStyle/>
          <a:p>
            <a:pPr marL="0" marR="0" lvl="0" indent="0" algn="l" rtl="0">
              <a:lnSpc>
                <a:spcPct val="70000"/>
              </a:lnSpc>
              <a:spcBef>
                <a:spcPts val="0"/>
              </a:spcBef>
              <a:spcAft>
                <a:spcPts val="0"/>
              </a:spcAft>
              <a:buNone/>
            </a:pPr>
            <a:r>
              <a:rPr lang="en-GB" sz="2000">
                <a:latin typeface="Comic Sans MS"/>
                <a:ea typeface="Comic Sans MS"/>
                <a:cs typeface="Comic Sans MS"/>
                <a:sym typeface="Comic Sans MS"/>
              </a:rPr>
              <a:t>T</a:t>
            </a:r>
            <a:r>
              <a:rPr lang="en-GB" sz="2000" i="0" u="none">
                <a:solidFill>
                  <a:schemeClr val="dk1"/>
                </a:solidFill>
                <a:latin typeface="Comic Sans MS"/>
                <a:ea typeface="Comic Sans MS"/>
                <a:cs typeface="Comic Sans MS"/>
                <a:sym typeface="Comic Sans MS"/>
              </a:rPr>
              <a:t>each new graphemes for reading </a:t>
            </a:r>
          </a:p>
          <a:p>
            <a:pPr marL="0" marR="0" lvl="0" indent="0" algn="l" rtl="0">
              <a:lnSpc>
                <a:spcPct val="70000"/>
              </a:lnSpc>
              <a:spcBef>
                <a:spcPts val="700"/>
              </a:spcBef>
              <a:spcAft>
                <a:spcPts val="0"/>
              </a:spcAft>
              <a:buNone/>
            </a:pPr>
            <a:r>
              <a:rPr lang="en-GB" sz="2000" i="0" u="none">
                <a:solidFill>
                  <a:srgbClr val="FF00FF"/>
                </a:solidFill>
                <a:latin typeface="Comic Sans MS"/>
                <a:ea typeface="Comic Sans MS"/>
                <a:cs typeface="Comic Sans MS"/>
                <a:sym typeface="Comic Sans MS"/>
              </a:rPr>
              <a:t>ay, ou, ie, ea, oy, ir, ue, aw, wh, ph, ew, oe, au, </a:t>
            </a:r>
          </a:p>
          <a:p>
            <a:pPr marL="0" marR="0" lvl="0" indent="0" algn="l" rtl="0">
              <a:lnSpc>
                <a:spcPct val="70000"/>
              </a:lnSpc>
              <a:spcBef>
                <a:spcPts val="700"/>
              </a:spcBef>
              <a:spcAft>
                <a:spcPts val="0"/>
              </a:spcAft>
              <a:buClr>
                <a:srgbClr val="FF0000"/>
              </a:buClr>
              <a:buFont typeface="Arial"/>
              <a:buNone/>
            </a:pPr>
            <a:r>
              <a:rPr lang="en-GB" sz="2000" i="0" u="none">
                <a:solidFill>
                  <a:srgbClr val="FF00FF"/>
                </a:solidFill>
                <a:latin typeface="Comic Sans MS"/>
                <a:ea typeface="Comic Sans MS"/>
                <a:cs typeface="Comic Sans MS"/>
                <a:sym typeface="Comic Sans MS"/>
              </a:rPr>
              <a:t>a-e, e-e, i-e, o-e, u-e </a:t>
            </a:r>
            <a:r>
              <a:rPr lang="en-GB" sz="2000" i="0" u="none">
                <a:solidFill>
                  <a:srgbClr val="FF0000"/>
                </a:solidFill>
                <a:latin typeface="Comic Sans MS"/>
                <a:ea typeface="Comic Sans MS"/>
                <a:cs typeface="Comic Sans MS"/>
                <a:sym typeface="Comic Sans MS"/>
              </a:rPr>
              <a:t> </a:t>
            </a:r>
            <a:r>
              <a:rPr lang="en-GB" sz="2000" i="0" u="none">
                <a:solidFill>
                  <a:schemeClr val="dk1"/>
                </a:solidFill>
                <a:latin typeface="Comic Sans MS"/>
                <a:ea typeface="Comic Sans MS"/>
                <a:cs typeface="Comic Sans MS"/>
                <a:sym typeface="Comic Sans MS"/>
              </a:rPr>
              <a:t>Split digraphs e.g. M</a:t>
            </a:r>
            <a:r>
              <a:rPr lang="en-GB" sz="2000" i="0" u="none">
                <a:solidFill>
                  <a:srgbClr val="FF00FF"/>
                </a:solidFill>
                <a:latin typeface="Comic Sans MS"/>
                <a:ea typeface="Comic Sans MS"/>
                <a:cs typeface="Comic Sans MS"/>
                <a:sym typeface="Comic Sans MS"/>
              </a:rPr>
              <a:t>a</a:t>
            </a:r>
            <a:r>
              <a:rPr lang="en-GB" sz="2000" i="0" u="none">
                <a:solidFill>
                  <a:schemeClr val="dk1"/>
                </a:solidFill>
                <a:latin typeface="Comic Sans MS"/>
                <a:ea typeface="Comic Sans MS"/>
                <a:cs typeface="Comic Sans MS"/>
                <a:sym typeface="Comic Sans MS"/>
              </a:rPr>
              <a:t>k</a:t>
            </a:r>
            <a:r>
              <a:rPr lang="en-GB" sz="2000" i="0" u="none">
                <a:solidFill>
                  <a:srgbClr val="FF00FF"/>
                </a:solidFill>
                <a:latin typeface="Comic Sans MS"/>
                <a:ea typeface="Comic Sans MS"/>
                <a:cs typeface="Comic Sans MS"/>
                <a:sym typeface="Comic Sans MS"/>
              </a:rPr>
              <a:t>e</a:t>
            </a:r>
            <a:r>
              <a:rPr lang="en-GB" sz="2000" i="0" u="none">
                <a:solidFill>
                  <a:schemeClr val="dk1"/>
                </a:solidFill>
                <a:latin typeface="Comic Sans MS"/>
                <a:ea typeface="Comic Sans MS"/>
                <a:cs typeface="Comic Sans MS"/>
                <a:sym typeface="Comic Sans MS"/>
              </a:rPr>
              <a:t>, k</a:t>
            </a:r>
            <a:r>
              <a:rPr lang="en-GB" sz="2000" i="0" u="none">
                <a:solidFill>
                  <a:srgbClr val="FF00FF"/>
                </a:solidFill>
                <a:latin typeface="Comic Sans MS"/>
                <a:ea typeface="Comic Sans MS"/>
                <a:cs typeface="Comic Sans MS"/>
                <a:sym typeface="Comic Sans MS"/>
              </a:rPr>
              <a:t>i</a:t>
            </a:r>
            <a:r>
              <a:rPr lang="en-GB" sz="2000" i="0" u="none">
                <a:solidFill>
                  <a:schemeClr val="dk1"/>
                </a:solidFill>
                <a:latin typeface="Comic Sans MS"/>
                <a:ea typeface="Comic Sans MS"/>
                <a:cs typeface="Comic Sans MS"/>
                <a:sym typeface="Comic Sans MS"/>
              </a:rPr>
              <a:t>t</a:t>
            </a:r>
            <a:r>
              <a:rPr lang="en-GB" sz="2000" i="0" u="none">
                <a:solidFill>
                  <a:srgbClr val="FF00FF"/>
                </a:solidFill>
                <a:latin typeface="Comic Sans MS"/>
                <a:ea typeface="Comic Sans MS"/>
                <a:cs typeface="Comic Sans MS"/>
                <a:sym typeface="Comic Sans MS"/>
              </a:rPr>
              <a:t>e</a:t>
            </a:r>
          </a:p>
          <a:p>
            <a:pPr marL="0" marR="0" lvl="0" indent="0" algn="l" rtl="0">
              <a:lnSpc>
                <a:spcPct val="70000"/>
              </a:lnSpc>
              <a:spcBef>
                <a:spcPts val="700"/>
              </a:spcBef>
              <a:spcAft>
                <a:spcPts val="0"/>
              </a:spcAft>
              <a:buClr>
                <a:schemeClr val="dk1"/>
              </a:buClr>
              <a:buFont typeface="Arial"/>
              <a:buNone/>
            </a:pPr>
            <a:endParaRPr sz="2000" i="0" u="none">
              <a:solidFill>
                <a:srgbClr val="FF0000"/>
              </a:solidFill>
              <a:latin typeface="Comic Sans MS"/>
              <a:ea typeface="Comic Sans MS"/>
              <a:cs typeface="Comic Sans MS"/>
              <a:sym typeface="Comic Sans MS"/>
            </a:endParaRPr>
          </a:p>
          <a:p>
            <a:pPr marL="0" marR="0" lvl="0" indent="0" algn="l" rtl="0">
              <a:lnSpc>
                <a:spcPct val="70000"/>
              </a:lnSpc>
              <a:spcBef>
                <a:spcPts val="700"/>
              </a:spcBef>
              <a:spcAft>
                <a:spcPts val="0"/>
              </a:spcAft>
              <a:buClr>
                <a:schemeClr val="dk1"/>
              </a:buClr>
              <a:buFont typeface="Arial"/>
              <a:buNone/>
            </a:pPr>
            <a:r>
              <a:rPr lang="en-GB" sz="2000" i="0" u="none">
                <a:solidFill>
                  <a:schemeClr val="dk1"/>
                </a:solidFill>
                <a:latin typeface="Comic Sans MS"/>
                <a:ea typeface="Comic Sans MS"/>
                <a:cs typeface="Comic Sans MS"/>
                <a:sym typeface="Comic Sans MS"/>
              </a:rPr>
              <a:t> Learn alternative pronunciations of graphemes (the same grapheme can represent more than one phoneme):</a:t>
            </a:r>
          </a:p>
          <a:p>
            <a:pPr marL="0" marR="0" lvl="0" indent="0" algn="l" rtl="0">
              <a:lnSpc>
                <a:spcPct val="70000"/>
              </a:lnSpc>
              <a:spcBef>
                <a:spcPts val="700"/>
              </a:spcBef>
              <a:spcAft>
                <a:spcPts val="0"/>
              </a:spcAft>
              <a:buClr>
                <a:srgbClr val="FF0000"/>
              </a:buClr>
              <a:buFont typeface="Arial"/>
              <a:buNone/>
            </a:pPr>
            <a:r>
              <a:rPr lang="en-GB" sz="2000" i="0" u="none">
                <a:solidFill>
                  <a:srgbClr val="FF00FF"/>
                </a:solidFill>
                <a:latin typeface="Comic Sans MS"/>
                <a:ea typeface="Comic Sans MS"/>
                <a:cs typeface="Comic Sans MS"/>
                <a:sym typeface="Comic Sans MS"/>
              </a:rPr>
              <a:t>F</a:t>
            </a:r>
            <a:r>
              <a:rPr lang="en-GB" sz="2000" i="0" u="none">
                <a:solidFill>
                  <a:schemeClr val="dk1"/>
                </a:solidFill>
                <a:latin typeface="Comic Sans MS"/>
                <a:ea typeface="Comic Sans MS"/>
                <a:cs typeface="Comic Sans MS"/>
                <a:sym typeface="Comic Sans MS"/>
              </a:rPr>
              <a:t>i</a:t>
            </a:r>
            <a:r>
              <a:rPr lang="en-GB" sz="2000" i="0" u="none">
                <a:solidFill>
                  <a:srgbClr val="FF00FF"/>
                </a:solidFill>
                <a:latin typeface="Comic Sans MS"/>
                <a:ea typeface="Comic Sans MS"/>
                <a:cs typeface="Comic Sans MS"/>
                <a:sym typeface="Comic Sans MS"/>
              </a:rPr>
              <a:t>n/f</a:t>
            </a:r>
            <a:r>
              <a:rPr lang="en-GB" sz="2000" i="0" u="none">
                <a:solidFill>
                  <a:schemeClr val="dk1"/>
                </a:solidFill>
                <a:latin typeface="Comic Sans MS"/>
                <a:ea typeface="Comic Sans MS"/>
                <a:cs typeface="Comic Sans MS"/>
                <a:sym typeface="Comic Sans MS"/>
              </a:rPr>
              <a:t>i</a:t>
            </a:r>
            <a:r>
              <a:rPr lang="en-GB" sz="2000" i="0" u="none">
                <a:solidFill>
                  <a:srgbClr val="FF00FF"/>
                </a:solidFill>
                <a:latin typeface="Comic Sans MS"/>
                <a:ea typeface="Comic Sans MS"/>
                <a:cs typeface="Comic Sans MS"/>
                <a:sym typeface="Comic Sans MS"/>
              </a:rPr>
              <a:t>nd, </a:t>
            </a:r>
            <a:r>
              <a:rPr lang="en-GB" sz="2000" i="0" u="none">
                <a:solidFill>
                  <a:schemeClr val="dk1"/>
                </a:solidFill>
                <a:latin typeface="Comic Sans MS"/>
                <a:ea typeface="Comic Sans MS"/>
                <a:cs typeface="Comic Sans MS"/>
                <a:sym typeface="Comic Sans MS"/>
              </a:rPr>
              <a:t>c</a:t>
            </a:r>
            <a:r>
              <a:rPr lang="en-GB" sz="2000" i="0" u="none">
                <a:solidFill>
                  <a:srgbClr val="FF00FF"/>
                </a:solidFill>
                <a:latin typeface="Comic Sans MS"/>
                <a:ea typeface="Comic Sans MS"/>
                <a:cs typeface="Comic Sans MS"/>
                <a:sym typeface="Comic Sans MS"/>
              </a:rPr>
              <a:t>at/</a:t>
            </a:r>
            <a:r>
              <a:rPr lang="en-GB" sz="2000" i="0" u="none">
                <a:solidFill>
                  <a:schemeClr val="dk1"/>
                </a:solidFill>
                <a:latin typeface="Comic Sans MS"/>
                <a:ea typeface="Comic Sans MS"/>
                <a:cs typeface="Comic Sans MS"/>
                <a:sym typeface="Comic Sans MS"/>
              </a:rPr>
              <a:t>c</a:t>
            </a:r>
            <a:r>
              <a:rPr lang="en-GB" sz="2000" i="0" u="none">
                <a:solidFill>
                  <a:srgbClr val="FF00FF"/>
                </a:solidFill>
                <a:latin typeface="Comic Sans MS"/>
                <a:ea typeface="Comic Sans MS"/>
                <a:cs typeface="Comic Sans MS"/>
                <a:sym typeface="Comic Sans MS"/>
              </a:rPr>
              <a:t>ent,</a:t>
            </a:r>
            <a:r>
              <a:rPr lang="en-GB" sz="2000" i="0" u="none">
                <a:solidFill>
                  <a:srgbClr val="FF0000"/>
                </a:solidFill>
                <a:latin typeface="Comic Sans MS"/>
                <a:ea typeface="Comic Sans MS"/>
                <a:cs typeface="Comic Sans MS"/>
                <a:sym typeface="Comic Sans MS"/>
              </a:rPr>
              <a:t>  </a:t>
            </a:r>
            <a:r>
              <a:rPr lang="en-GB" sz="2000" i="0" u="none">
                <a:solidFill>
                  <a:schemeClr val="dk1"/>
                </a:solidFill>
                <a:latin typeface="Comic Sans MS"/>
                <a:ea typeface="Comic Sans MS"/>
                <a:cs typeface="Comic Sans MS"/>
                <a:sym typeface="Comic Sans MS"/>
              </a:rPr>
              <a:t>g</a:t>
            </a:r>
            <a:r>
              <a:rPr lang="en-GB" sz="2000" i="0" u="none">
                <a:solidFill>
                  <a:srgbClr val="FF00FF"/>
                </a:solidFill>
                <a:latin typeface="Comic Sans MS"/>
                <a:ea typeface="Comic Sans MS"/>
                <a:cs typeface="Comic Sans MS"/>
                <a:sym typeface="Comic Sans MS"/>
              </a:rPr>
              <a:t>ot/</a:t>
            </a:r>
            <a:r>
              <a:rPr lang="en-GB" sz="2000" i="0" u="none">
                <a:solidFill>
                  <a:schemeClr val="dk1"/>
                </a:solidFill>
                <a:latin typeface="Comic Sans MS"/>
                <a:ea typeface="Comic Sans MS"/>
                <a:cs typeface="Comic Sans MS"/>
                <a:sym typeface="Comic Sans MS"/>
              </a:rPr>
              <a:t>g</a:t>
            </a:r>
            <a:r>
              <a:rPr lang="en-GB" sz="2000" i="0" u="none">
                <a:solidFill>
                  <a:srgbClr val="FF00FF"/>
                </a:solidFill>
                <a:latin typeface="Comic Sans MS"/>
                <a:ea typeface="Comic Sans MS"/>
                <a:cs typeface="Comic Sans MS"/>
                <a:sym typeface="Comic Sans MS"/>
              </a:rPr>
              <a:t>iant, c</a:t>
            </a:r>
            <a:r>
              <a:rPr lang="en-GB" sz="2000" i="0" u="none">
                <a:solidFill>
                  <a:schemeClr val="dk1"/>
                </a:solidFill>
                <a:latin typeface="Comic Sans MS"/>
                <a:ea typeface="Comic Sans MS"/>
                <a:cs typeface="Comic Sans MS"/>
                <a:sym typeface="Comic Sans MS"/>
              </a:rPr>
              <a:t>ow</a:t>
            </a:r>
            <a:r>
              <a:rPr lang="en-GB" sz="2000" i="0" u="none">
                <a:solidFill>
                  <a:srgbClr val="FF00FF"/>
                </a:solidFill>
                <a:latin typeface="Comic Sans MS"/>
                <a:ea typeface="Comic Sans MS"/>
                <a:cs typeface="Comic Sans MS"/>
                <a:sym typeface="Comic Sans MS"/>
              </a:rPr>
              <a:t>/bl</a:t>
            </a:r>
            <a:r>
              <a:rPr lang="en-GB" sz="2000" i="0" u="none">
                <a:solidFill>
                  <a:schemeClr val="dk1"/>
                </a:solidFill>
                <a:latin typeface="Comic Sans MS"/>
                <a:ea typeface="Comic Sans MS"/>
                <a:cs typeface="Comic Sans MS"/>
                <a:sym typeface="Comic Sans MS"/>
              </a:rPr>
              <a:t>ow</a:t>
            </a:r>
            <a:r>
              <a:rPr lang="en-GB" sz="2000" i="0" u="none">
                <a:solidFill>
                  <a:srgbClr val="FF00FF"/>
                </a:solidFill>
                <a:latin typeface="Comic Sans MS"/>
                <a:ea typeface="Comic Sans MS"/>
                <a:cs typeface="Comic Sans MS"/>
                <a:sym typeface="Comic Sans MS"/>
              </a:rPr>
              <a:t>,  t</a:t>
            </a:r>
            <a:r>
              <a:rPr lang="en-GB" sz="2000" i="0" u="none">
                <a:solidFill>
                  <a:schemeClr val="dk1"/>
                </a:solidFill>
                <a:latin typeface="Comic Sans MS"/>
                <a:ea typeface="Comic Sans MS"/>
                <a:cs typeface="Comic Sans MS"/>
                <a:sym typeface="Comic Sans MS"/>
              </a:rPr>
              <a:t>ie</a:t>
            </a:r>
            <a:r>
              <a:rPr lang="en-GB" sz="2000" i="0" u="none">
                <a:solidFill>
                  <a:srgbClr val="FF00FF"/>
                </a:solidFill>
                <a:latin typeface="Comic Sans MS"/>
                <a:ea typeface="Comic Sans MS"/>
                <a:cs typeface="Comic Sans MS"/>
                <a:sym typeface="Comic Sans MS"/>
              </a:rPr>
              <a:t>/f</a:t>
            </a:r>
            <a:r>
              <a:rPr lang="en-GB" sz="2000" i="0" u="none">
                <a:solidFill>
                  <a:schemeClr val="dk1"/>
                </a:solidFill>
                <a:latin typeface="Comic Sans MS"/>
                <a:ea typeface="Comic Sans MS"/>
                <a:cs typeface="Comic Sans MS"/>
                <a:sym typeface="Comic Sans MS"/>
              </a:rPr>
              <a:t>ie</a:t>
            </a:r>
            <a:r>
              <a:rPr lang="en-GB" sz="2000" i="0" u="none">
                <a:solidFill>
                  <a:srgbClr val="FF00FF"/>
                </a:solidFill>
                <a:latin typeface="Comic Sans MS"/>
                <a:ea typeface="Comic Sans MS"/>
                <a:cs typeface="Comic Sans MS"/>
                <a:sym typeface="Comic Sans MS"/>
              </a:rPr>
              <a:t>ld,</a:t>
            </a:r>
            <a:r>
              <a:rPr lang="en-GB" sz="2000" i="0" u="none">
                <a:solidFill>
                  <a:srgbClr val="FF0000"/>
                </a:solidFill>
                <a:latin typeface="Comic Sans MS"/>
                <a:ea typeface="Comic Sans MS"/>
                <a:cs typeface="Comic Sans MS"/>
                <a:sym typeface="Comic Sans MS"/>
              </a:rPr>
              <a:t>  </a:t>
            </a:r>
            <a:r>
              <a:rPr lang="en-GB" sz="2000" i="0" u="none">
                <a:solidFill>
                  <a:schemeClr val="dk1"/>
                </a:solidFill>
                <a:latin typeface="Comic Sans MS"/>
                <a:ea typeface="Comic Sans MS"/>
                <a:cs typeface="Comic Sans MS"/>
                <a:sym typeface="Comic Sans MS"/>
              </a:rPr>
              <a:t>ea</a:t>
            </a:r>
            <a:r>
              <a:rPr lang="en-GB" sz="2000" i="0" u="none">
                <a:solidFill>
                  <a:srgbClr val="FF00FF"/>
                </a:solidFill>
                <a:latin typeface="Comic Sans MS"/>
                <a:ea typeface="Comic Sans MS"/>
                <a:cs typeface="Comic Sans MS"/>
                <a:sym typeface="Comic Sans MS"/>
              </a:rPr>
              <a:t>t/br</a:t>
            </a:r>
            <a:r>
              <a:rPr lang="en-GB" sz="2000" i="0" u="none">
                <a:solidFill>
                  <a:schemeClr val="dk1"/>
                </a:solidFill>
                <a:latin typeface="Comic Sans MS"/>
                <a:ea typeface="Comic Sans MS"/>
                <a:cs typeface="Comic Sans MS"/>
                <a:sym typeface="Comic Sans MS"/>
              </a:rPr>
              <a:t>ea</a:t>
            </a:r>
            <a:r>
              <a:rPr lang="en-GB" sz="2000" i="0" u="none">
                <a:solidFill>
                  <a:srgbClr val="FF00FF"/>
                </a:solidFill>
                <a:latin typeface="Comic Sans MS"/>
                <a:ea typeface="Comic Sans MS"/>
                <a:cs typeface="Comic Sans MS"/>
                <a:sym typeface="Comic Sans MS"/>
              </a:rPr>
              <a:t>d, h</a:t>
            </a:r>
            <a:r>
              <a:rPr lang="en-GB" sz="2000" i="0" u="none">
                <a:solidFill>
                  <a:schemeClr val="dk1"/>
                </a:solidFill>
                <a:latin typeface="Comic Sans MS"/>
                <a:ea typeface="Comic Sans MS"/>
                <a:cs typeface="Comic Sans MS"/>
                <a:sym typeface="Comic Sans MS"/>
              </a:rPr>
              <a:t>a</a:t>
            </a:r>
            <a:r>
              <a:rPr lang="en-GB" sz="2000" i="0" u="none">
                <a:solidFill>
                  <a:srgbClr val="FF00FF"/>
                </a:solidFill>
                <a:latin typeface="Comic Sans MS"/>
                <a:ea typeface="Comic Sans MS"/>
                <a:cs typeface="Comic Sans MS"/>
                <a:sym typeface="Comic Sans MS"/>
              </a:rPr>
              <a:t>t/wh</a:t>
            </a:r>
            <a:r>
              <a:rPr lang="en-GB" sz="2000" i="0" u="none">
                <a:solidFill>
                  <a:schemeClr val="dk1"/>
                </a:solidFill>
                <a:latin typeface="Comic Sans MS"/>
                <a:ea typeface="Comic Sans MS"/>
                <a:cs typeface="Comic Sans MS"/>
                <a:sym typeface="Comic Sans MS"/>
              </a:rPr>
              <a:t>a</a:t>
            </a:r>
            <a:r>
              <a:rPr lang="en-GB" sz="2000" i="0" u="none">
                <a:solidFill>
                  <a:srgbClr val="FF00FF"/>
                </a:solidFill>
                <a:latin typeface="Comic Sans MS"/>
                <a:ea typeface="Comic Sans MS"/>
                <a:cs typeface="Comic Sans MS"/>
                <a:sym typeface="Comic Sans MS"/>
              </a:rPr>
              <a:t>t,</a:t>
            </a:r>
            <a:r>
              <a:rPr lang="en-GB" sz="2000" i="0" u="none">
                <a:solidFill>
                  <a:srgbClr val="FF0000"/>
                </a:solidFill>
                <a:latin typeface="Comic Sans MS"/>
                <a:ea typeface="Comic Sans MS"/>
                <a:cs typeface="Comic Sans MS"/>
                <a:sym typeface="Comic Sans MS"/>
              </a:rPr>
              <a:t>  </a:t>
            </a:r>
            <a:r>
              <a:rPr lang="en-GB" sz="2000" i="0" u="none">
                <a:solidFill>
                  <a:schemeClr val="dk1"/>
                </a:solidFill>
                <a:latin typeface="Comic Sans MS"/>
                <a:ea typeface="Comic Sans MS"/>
                <a:cs typeface="Comic Sans MS"/>
                <a:sym typeface="Comic Sans MS"/>
              </a:rPr>
              <a:t>y</a:t>
            </a:r>
            <a:r>
              <a:rPr lang="en-GB" sz="2000" i="0" u="none">
                <a:solidFill>
                  <a:srgbClr val="FF00FF"/>
                </a:solidFill>
                <a:latin typeface="Comic Sans MS"/>
                <a:ea typeface="Comic Sans MS"/>
                <a:cs typeface="Comic Sans MS"/>
                <a:sym typeface="Comic Sans MS"/>
              </a:rPr>
              <a:t>es/b</a:t>
            </a:r>
            <a:r>
              <a:rPr lang="en-GB" sz="2000" i="0" u="none">
                <a:solidFill>
                  <a:schemeClr val="dk1"/>
                </a:solidFill>
                <a:latin typeface="Comic Sans MS"/>
                <a:ea typeface="Comic Sans MS"/>
                <a:cs typeface="Comic Sans MS"/>
                <a:sym typeface="Comic Sans MS"/>
              </a:rPr>
              <a:t>y</a:t>
            </a:r>
            <a:r>
              <a:rPr lang="en-GB" sz="2000" i="0" u="none">
                <a:solidFill>
                  <a:srgbClr val="FF00FF"/>
                </a:solidFill>
                <a:latin typeface="Comic Sans MS"/>
                <a:ea typeface="Comic Sans MS"/>
                <a:cs typeface="Comic Sans MS"/>
                <a:sym typeface="Comic Sans MS"/>
              </a:rPr>
              <a:t>/ver</a:t>
            </a:r>
            <a:r>
              <a:rPr lang="en-GB" sz="2000" i="0" u="none">
                <a:solidFill>
                  <a:schemeClr val="dk1"/>
                </a:solidFill>
                <a:latin typeface="Comic Sans MS"/>
                <a:ea typeface="Comic Sans MS"/>
                <a:cs typeface="Comic Sans MS"/>
                <a:sym typeface="Comic Sans MS"/>
              </a:rPr>
              <a:t>y</a:t>
            </a:r>
            <a:r>
              <a:rPr lang="en-GB" sz="2000" i="0" u="none">
                <a:solidFill>
                  <a:srgbClr val="EFEFEF"/>
                </a:solidFill>
                <a:latin typeface="Comic Sans MS"/>
                <a:ea typeface="Comic Sans MS"/>
                <a:cs typeface="Comic Sans MS"/>
                <a:sym typeface="Comic Sans MS"/>
              </a:rPr>
              <a:t>, </a:t>
            </a:r>
            <a:r>
              <a:rPr lang="en-GB" sz="2000" i="0" u="none">
                <a:solidFill>
                  <a:srgbClr val="FF0000"/>
                </a:solidFill>
                <a:latin typeface="Comic Sans MS"/>
                <a:ea typeface="Comic Sans MS"/>
                <a:cs typeface="Comic Sans MS"/>
                <a:sym typeface="Comic Sans MS"/>
              </a:rPr>
              <a:t> </a:t>
            </a:r>
            <a:r>
              <a:rPr lang="en-GB" sz="2000" i="0" u="none">
                <a:solidFill>
                  <a:schemeClr val="dk1"/>
                </a:solidFill>
                <a:latin typeface="Comic Sans MS"/>
                <a:ea typeface="Comic Sans MS"/>
                <a:cs typeface="Comic Sans MS"/>
                <a:sym typeface="Comic Sans MS"/>
              </a:rPr>
              <a:t>ch</a:t>
            </a:r>
            <a:r>
              <a:rPr lang="en-GB" sz="2000" i="0" u="none">
                <a:solidFill>
                  <a:srgbClr val="FF00FF"/>
                </a:solidFill>
                <a:latin typeface="Comic Sans MS"/>
                <a:ea typeface="Comic Sans MS"/>
                <a:cs typeface="Comic Sans MS"/>
                <a:sym typeface="Comic Sans MS"/>
              </a:rPr>
              <a:t>in/s</a:t>
            </a:r>
            <a:r>
              <a:rPr lang="en-GB" sz="2000" i="0" u="none">
                <a:solidFill>
                  <a:schemeClr val="dk1"/>
                </a:solidFill>
                <a:latin typeface="Comic Sans MS"/>
                <a:ea typeface="Comic Sans MS"/>
                <a:cs typeface="Comic Sans MS"/>
                <a:sym typeface="Comic Sans MS"/>
              </a:rPr>
              <a:t>ch</a:t>
            </a:r>
            <a:r>
              <a:rPr lang="en-GB" sz="2000" i="0" u="none">
                <a:solidFill>
                  <a:srgbClr val="FF00FF"/>
                </a:solidFill>
                <a:latin typeface="Comic Sans MS"/>
                <a:ea typeface="Comic Sans MS"/>
                <a:cs typeface="Comic Sans MS"/>
                <a:sym typeface="Comic Sans MS"/>
              </a:rPr>
              <a:t>ool/</a:t>
            </a:r>
            <a:r>
              <a:rPr lang="en-GB" sz="2000" i="0" u="none">
                <a:solidFill>
                  <a:schemeClr val="dk1"/>
                </a:solidFill>
                <a:latin typeface="Comic Sans MS"/>
                <a:ea typeface="Comic Sans MS"/>
                <a:cs typeface="Comic Sans MS"/>
                <a:sym typeface="Comic Sans MS"/>
              </a:rPr>
              <a:t>ch</a:t>
            </a:r>
            <a:r>
              <a:rPr lang="en-GB" sz="2000" i="0" u="none">
                <a:solidFill>
                  <a:srgbClr val="FF00FF"/>
                </a:solidFill>
                <a:latin typeface="Comic Sans MS"/>
                <a:ea typeface="Comic Sans MS"/>
                <a:cs typeface="Comic Sans MS"/>
                <a:sym typeface="Comic Sans MS"/>
              </a:rPr>
              <a:t>ef, </a:t>
            </a:r>
            <a:r>
              <a:rPr lang="en-GB" sz="2000" i="0" u="none">
                <a:solidFill>
                  <a:schemeClr val="dk1"/>
                </a:solidFill>
                <a:latin typeface="Comic Sans MS"/>
                <a:ea typeface="Comic Sans MS"/>
                <a:cs typeface="Comic Sans MS"/>
                <a:sym typeface="Comic Sans MS"/>
              </a:rPr>
              <a:t>ou</a:t>
            </a:r>
            <a:r>
              <a:rPr lang="en-GB" sz="2000" i="0" u="none">
                <a:solidFill>
                  <a:srgbClr val="FF00FF"/>
                </a:solidFill>
                <a:latin typeface="Comic Sans MS"/>
                <a:ea typeface="Comic Sans MS"/>
                <a:cs typeface="Comic Sans MS"/>
                <a:sym typeface="Comic Sans MS"/>
              </a:rPr>
              <a:t>t/sh</a:t>
            </a:r>
            <a:r>
              <a:rPr lang="en-GB" sz="2000" i="0" u="none">
                <a:solidFill>
                  <a:schemeClr val="dk1"/>
                </a:solidFill>
                <a:latin typeface="Comic Sans MS"/>
                <a:ea typeface="Comic Sans MS"/>
                <a:cs typeface="Comic Sans MS"/>
                <a:sym typeface="Comic Sans MS"/>
              </a:rPr>
              <a:t>ou</a:t>
            </a:r>
            <a:r>
              <a:rPr lang="en-GB" sz="2000" i="0" u="none">
                <a:solidFill>
                  <a:srgbClr val="FF00FF"/>
                </a:solidFill>
                <a:latin typeface="Comic Sans MS"/>
                <a:ea typeface="Comic Sans MS"/>
                <a:cs typeface="Comic Sans MS"/>
                <a:sym typeface="Comic Sans MS"/>
              </a:rPr>
              <a:t>lder/c</a:t>
            </a:r>
            <a:r>
              <a:rPr lang="en-GB" sz="2000" i="0" u="none">
                <a:solidFill>
                  <a:schemeClr val="dk1"/>
                </a:solidFill>
                <a:latin typeface="Comic Sans MS"/>
                <a:ea typeface="Comic Sans MS"/>
                <a:cs typeface="Comic Sans MS"/>
                <a:sym typeface="Comic Sans MS"/>
              </a:rPr>
              <a:t>ou</a:t>
            </a:r>
            <a:r>
              <a:rPr lang="en-GB" sz="2000" i="0" u="none">
                <a:solidFill>
                  <a:srgbClr val="FF00FF"/>
                </a:solidFill>
                <a:latin typeface="Comic Sans MS"/>
                <a:ea typeface="Comic Sans MS"/>
                <a:cs typeface="Comic Sans MS"/>
                <a:sym typeface="Comic Sans MS"/>
              </a:rPr>
              <a:t>ld/y</a:t>
            </a:r>
            <a:r>
              <a:rPr lang="en-GB" sz="2000" i="0" u="none">
                <a:solidFill>
                  <a:schemeClr val="dk1"/>
                </a:solidFill>
                <a:latin typeface="Comic Sans MS"/>
                <a:ea typeface="Comic Sans MS"/>
                <a:cs typeface="Comic Sans MS"/>
                <a:sym typeface="Comic Sans MS"/>
              </a:rPr>
              <a:t>ou</a:t>
            </a:r>
            <a:r>
              <a:rPr lang="en-GB" sz="2000" i="0" u="none">
                <a:solidFill>
                  <a:srgbClr val="FFFFFF"/>
                </a:solidFill>
                <a:latin typeface="Comic Sans MS"/>
                <a:ea typeface="Comic Sans MS"/>
                <a:cs typeface="Comic Sans MS"/>
                <a:sym typeface="Comic Sans MS"/>
              </a:rPr>
              <a:t>.</a:t>
            </a:r>
            <a:r>
              <a:rPr lang="en-GB" sz="2000" i="0" u="none">
                <a:solidFill>
                  <a:srgbClr val="FF0000"/>
                </a:solidFill>
                <a:latin typeface="Comic Sans MS"/>
                <a:ea typeface="Comic Sans MS"/>
                <a:cs typeface="Comic Sans MS"/>
                <a:sym typeface="Comic Sans MS"/>
              </a:rPr>
              <a:t> </a:t>
            </a:r>
          </a:p>
          <a:p>
            <a:pPr marL="171450" marR="0" lvl="0" indent="-171450" algn="l" rtl="0">
              <a:lnSpc>
                <a:spcPct val="90000"/>
              </a:lnSpc>
              <a:spcBef>
                <a:spcPts val="750"/>
              </a:spcBef>
              <a:spcAft>
                <a:spcPts val="0"/>
              </a:spcAft>
              <a:buClr>
                <a:schemeClr val="dk1"/>
              </a:buClr>
              <a:buSzPts val="2600"/>
              <a:buFont typeface="Arial"/>
              <a:buNone/>
            </a:pPr>
            <a:endParaRPr sz="2400" i="0" u="none">
              <a:solidFill>
                <a:schemeClr val="dk1"/>
              </a:solidFill>
              <a:latin typeface="Comic Sans MS"/>
              <a:ea typeface="Comic Sans MS"/>
              <a:cs typeface="Comic Sans MS"/>
              <a:sym typeface="Comic Sans MS"/>
            </a:endParaRPr>
          </a:p>
        </p:txBody>
      </p:sp>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250825" y="195263"/>
            <a:ext cx="8424862" cy="64889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mic Sans MS"/>
              <a:buNone/>
            </a:pPr>
            <a:r>
              <a:rPr lang="en-GB" sz="3000" b="0" i="0" u="none" strike="noStrike" cap="none">
                <a:solidFill>
                  <a:schemeClr val="dk1"/>
                </a:solidFill>
                <a:latin typeface="Comic Sans MS"/>
                <a:ea typeface="Comic Sans MS"/>
                <a:cs typeface="Comic Sans MS"/>
                <a:sym typeface="Comic Sans MS"/>
              </a:rPr>
              <a:t>Learning all of the variations!</a:t>
            </a:r>
          </a:p>
        </p:txBody>
      </p:sp>
      <p:sp>
        <p:nvSpPr>
          <p:cNvPr id="312" name="Shape 312"/>
          <p:cNvSpPr txBox="1">
            <a:spLocks noGrp="1"/>
          </p:cNvSpPr>
          <p:nvPr>
            <p:ph type="body" idx="1"/>
          </p:nvPr>
        </p:nvSpPr>
        <p:spPr>
          <a:xfrm>
            <a:off x="539750" y="789384"/>
            <a:ext cx="7345362" cy="81081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r>
              <a:rPr lang="en-GB" sz="2000" i="0" u="none">
                <a:solidFill>
                  <a:schemeClr val="dk1"/>
                </a:solidFill>
                <a:latin typeface="Comic Sans MS"/>
                <a:ea typeface="Comic Sans MS"/>
                <a:cs typeface="Comic Sans MS"/>
                <a:sym typeface="Comic Sans MS"/>
              </a:rPr>
              <a:t>Learning that the same phoneme can be represented in more than one way:</a:t>
            </a:r>
          </a:p>
        </p:txBody>
      </p:sp>
      <p:sp>
        <p:nvSpPr>
          <p:cNvPr id="313" name="Shape 313"/>
          <p:cNvSpPr txBox="1"/>
          <p:nvPr/>
        </p:nvSpPr>
        <p:spPr>
          <a:xfrm>
            <a:off x="3147662" y="2139181"/>
            <a:ext cx="3095700" cy="2951700"/>
          </a:xfrm>
          <a:prstGeom prst="rect">
            <a:avLst/>
          </a:prstGeom>
          <a:noFill/>
          <a:ln>
            <a:noFill/>
          </a:ln>
        </p:spPr>
        <p:txBody>
          <a:bodyPr wrap="square" lIns="91425" tIns="45700" rIns="91425" bIns="45700" anchor="ctr" anchorCtr="0">
            <a:noAutofit/>
          </a:bodyPr>
          <a:lstStyle/>
          <a:p>
            <a:pPr marL="457200" marR="0" lvl="1" indent="0" algn="l" rtl="0">
              <a:lnSpc>
                <a:spcPct val="100000"/>
              </a:lnSpc>
              <a:spcBef>
                <a:spcPts val="0"/>
              </a:spcBef>
              <a:spcAft>
                <a:spcPts val="0"/>
              </a:spcAft>
              <a:buClr>
                <a:srgbClr val="A10043"/>
              </a:buClr>
              <a:buFont typeface="Comic Sans MS"/>
              <a:buNone/>
            </a:pPr>
            <a:r>
              <a:rPr lang="en-GB" sz="2800" b="1" i="1" u="none" strike="noStrike" cap="none">
                <a:solidFill>
                  <a:srgbClr val="FF00FF"/>
                </a:solidFill>
                <a:latin typeface="Comic Sans MS"/>
                <a:ea typeface="Comic Sans MS"/>
                <a:cs typeface="Comic Sans MS"/>
                <a:sym typeface="Comic Sans MS"/>
              </a:rPr>
              <a:t>burn</a:t>
            </a:r>
          </a:p>
          <a:p>
            <a:pPr marL="457200" marR="0" lvl="1" indent="0" algn="l" rtl="0">
              <a:lnSpc>
                <a:spcPct val="100000"/>
              </a:lnSpc>
              <a:spcBef>
                <a:spcPts val="0"/>
              </a:spcBef>
              <a:spcAft>
                <a:spcPts val="0"/>
              </a:spcAft>
              <a:buClr>
                <a:srgbClr val="A10043"/>
              </a:buClr>
              <a:buFont typeface="Comic Sans MS"/>
              <a:buNone/>
            </a:pPr>
            <a:r>
              <a:rPr lang="en-GB" sz="2800" b="1" i="1" u="none" strike="noStrike" cap="none">
                <a:solidFill>
                  <a:srgbClr val="FF00FF"/>
                </a:solidFill>
                <a:latin typeface="Comic Sans MS"/>
                <a:ea typeface="Comic Sans MS"/>
                <a:cs typeface="Comic Sans MS"/>
                <a:sym typeface="Comic Sans MS"/>
              </a:rPr>
              <a:t>first</a:t>
            </a:r>
          </a:p>
          <a:p>
            <a:pPr marL="457200" marR="0" lvl="1" indent="0" algn="l" rtl="0">
              <a:lnSpc>
                <a:spcPct val="100000"/>
              </a:lnSpc>
              <a:spcBef>
                <a:spcPts val="0"/>
              </a:spcBef>
              <a:spcAft>
                <a:spcPts val="0"/>
              </a:spcAft>
              <a:buClr>
                <a:srgbClr val="A10043"/>
              </a:buClr>
              <a:buFont typeface="Comic Sans MS"/>
              <a:buNone/>
            </a:pPr>
            <a:r>
              <a:rPr lang="en-GB" sz="2800" b="1" i="1" u="none" strike="noStrike" cap="none">
                <a:solidFill>
                  <a:srgbClr val="FF00FF"/>
                </a:solidFill>
                <a:latin typeface="Comic Sans MS"/>
                <a:ea typeface="Comic Sans MS"/>
                <a:cs typeface="Comic Sans MS"/>
                <a:sym typeface="Comic Sans MS"/>
              </a:rPr>
              <a:t>term</a:t>
            </a:r>
          </a:p>
          <a:p>
            <a:pPr marL="457200" marR="0" lvl="1" indent="0" algn="l" rtl="0">
              <a:lnSpc>
                <a:spcPct val="100000"/>
              </a:lnSpc>
              <a:spcBef>
                <a:spcPts val="0"/>
              </a:spcBef>
              <a:spcAft>
                <a:spcPts val="0"/>
              </a:spcAft>
              <a:buClr>
                <a:srgbClr val="A10043"/>
              </a:buClr>
              <a:buFont typeface="Comic Sans MS"/>
              <a:buNone/>
            </a:pPr>
            <a:r>
              <a:rPr lang="en-GB" sz="2800" b="1" i="1" u="none" strike="noStrike" cap="none">
                <a:solidFill>
                  <a:srgbClr val="FF00FF"/>
                </a:solidFill>
                <a:latin typeface="Comic Sans MS"/>
                <a:ea typeface="Comic Sans MS"/>
                <a:cs typeface="Comic Sans MS"/>
                <a:sym typeface="Comic Sans MS"/>
              </a:rPr>
              <a:t>heard</a:t>
            </a:r>
          </a:p>
          <a:p>
            <a:pPr marL="457200" marR="0" lvl="1" indent="0" algn="l" rtl="0">
              <a:lnSpc>
                <a:spcPct val="100000"/>
              </a:lnSpc>
              <a:spcBef>
                <a:spcPts val="0"/>
              </a:spcBef>
              <a:spcAft>
                <a:spcPts val="0"/>
              </a:spcAft>
              <a:buClr>
                <a:srgbClr val="A10043"/>
              </a:buClr>
              <a:buFont typeface="Comic Sans MS"/>
              <a:buNone/>
            </a:pPr>
            <a:r>
              <a:rPr lang="en-GB" sz="2800" b="1" i="1" u="none" strike="noStrike" cap="none">
                <a:solidFill>
                  <a:srgbClr val="FF00FF"/>
                </a:solidFill>
                <a:latin typeface="Comic Sans MS"/>
                <a:ea typeface="Comic Sans MS"/>
                <a:cs typeface="Comic Sans MS"/>
                <a:sym typeface="Comic Sans MS"/>
              </a:rPr>
              <a:t>work</a:t>
            </a:r>
          </a:p>
        </p:txBody>
      </p:sp>
      <p:pic>
        <p:nvPicPr>
          <p:cNvPr id="314" name="Shape 314" descr="R:\Users\Glynis\Emma\School Logo 13.1.14.PNG"/>
          <p:cNvPicPr preferRelativeResize="0"/>
          <p:nvPr/>
        </p:nvPicPr>
        <p:blipFill rotWithShape="1">
          <a:blip r:embed="rId3">
            <a:alphaModFix/>
          </a:blip>
          <a:srcRect/>
          <a:stretch/>
        </p:blipFill>
        <p:spPr>
          <a:xfrm>
            <a:off x="7629525" y="202406"/>
            <a:ext cx="814212" cy="868939"/>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87900" y="291750"/>
            <a:ext cx="8368200" cy="686100"/>
          </a:xfrm>
          <a:prstGeom prst="rect">
            <a:avLst/>
          </a:prstGeom>
        </p:spPr>
        <p:txBody>
          <a:bodyPr wrap="square" lIns="91425" tIns="91425" rIns="91425" bIns="91425" anchor="b" anchorCtr="0">
            <a:noAutofit/>
          </a:bodyPr>
          <a:lstStyle/>
          <a:p>
            <a:pPr lvl="0" algn="ctr">
              <a:spcBef>
                <a:spcPts val="0"/>
              </a:spcBef>
              <a:buNone/>
            </a:pPr>
            <a:r>
              <a:rPr lang="en-GB">
                <a:latin typeface="Comic Sans MS"/>
                <a:ea typeface="Comic Sans MS"/>
                <a:cs typeface="Comic Sans MS"/>
                <a:sym typeface="Comic Sans MS"/>
              </a:rPr>
              <a:t>Reading at LHPSN</a:t>
            </a:r>
          </a:p>
        </p:txBody>
      </p:sp>
      <p:sp>
        <p:nvSpPr>
          <p:cNvPr id="111" name="Shape 111"/>
          <p:cNvSpPr txBox="1">
            <a:spLocks noGrp="1"/>
          </p:cNvSpPr>
          <p:nvPr>
            <p:ph type="body" idx="1"/>
          </p:nvPr>
        </p:nvSpPr>
        <p:spPr>
          <a:xfrm>
            <a:off x="387900" y="913549"/>
            <a:ext cx="8368200" cy="3078900"/>
          </a:xfrm>
          <a:prstGeom prst="rect">
            <a:avLst/>
          </a:prstGeom>
        </p:spPr>
        <p:txBody>
          <a:bodyPr wrap="square" lIns="91425" tIns="91425" rIns="91425" bIns="91425" anchor="t" anchorCtr="0">
            <a:noAutofit/>
          </a:bodyPr>
          <a:lstStyle/>
          <a:p>
            <a:pPr lvl="0" algn="ctr">
              <a:spcBef>
                <a:spcPts val="0"/>
              </a:spcBef>
              <a:buNone/>
            </a:pPr>
            <a:r>
              <a:rPr lang="en-GB" sz="2000">
                <a:latin typeface="Comic Sans MS"/>
                <a:ea typeface="Comic Sans MS"/>
                <a:cs typeface="Comic Sans MS"/>
                <a:sym typeface="Comic Sans MS"/>
              </a:rPr>
              <a:t>At LHPSN we understand that reading is a fundamental skill that underpins almost everything that we do. We also know that reading for pleasure makes a big difference to your children’s educational performance. We believe that reading should be an enjoyable experience where children are able to enjoy a wide variety of genres, discover new learning and stimulate their imagination and curiosity. Reading is one of the main key areas we teach daily alongside writing and maths.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2524062" y="2092053"/>
            <a:ext cx="3373500" cy="1477500"/>
          </a:xfrm>
          <a:prstGeom prst="rect">
            <a:avLst/>
          </a:prstGeom>
          <a:noFill/>
          <a:ln>
            <a:noFill/>
          </a:ln>
        </p:spPr>
        <p:txBody>
          <a:bodyPr wrap="square" lIns="91425" tIns="45700" rIns="91425" bIns="45700" anchor="t" anchorCtr="0">
            <a:noAutofit/>
          </a:bodyPr>
          <a:lstStyle/>
          <a:p>
            <a:pPr marL="171450" marR="0" lvl="0" indent="-171450" algn="l" rtl="0">
              <a:lnSpc>
                <a:spcPct val="70000"/>
              </a:lnSpc>
              <a:spcBef>
                <a:spcPts val="0"/>
              </a:spcBef>
              <a:spcAft>
                <a:spcPts val="0"/>
              </a:spcAft>
              <a:buClr>
                <a:schemeClr val="dk1"/>
              </a:buClr>
              <a:buFont typeface="Arial"/>
              <a:buNone/>
            </a:pPr>
            <a:r>
              <a:rPr lang="en-GB" sz="2400" b="1" i="0" u="none">
                <a:solidFill>
                  <a:schemeClr val="dk1"/>
                </a:solidFill>
                <a:latin typeface="Comic Sans MS"/>
                <a:ea typeface="Comic Sans MS"/>
                <a:cs typeface="Comic Sans MS"/>
                <a:sym typeface="Comic Sans MS"/>
              </a:rPr>
              <a:t>m</a:t>
            </a:r>
            <a:r>
              <a:rPr lang="en-GB" sz="2400" b="1" i="0" u="none">
                <a:solidFill>
                  <a:srgbClr val="FF00FF"/>
                </a:solidFill>
                <a:latin typeface="Comic Sans MS"/>
                <a:ea typeface="Comic Sans MS"/>
                <a:cs typeface="Comic Sans MS"/>
                <a:sym typeface="Comic Sans MS"/>
              </a:rPr>
              <a:t>ea</a:t>
            </a:r>
            <a:r>
              <a:rPr lang="en-GB" sz="2400" b="1" i="0" u="none">
                <a:solidFill>
                  <a:schemeClr val="dk1"/>
                </a:solidFill>
                <a:latin typeface="Comic Sans MS"/>
                <a:ea typeface="Comic Sans MS"/>
                <a:cs typeface="Comic Sans MS"/>
                <a:sym typeface="Comic Sans MS"/>
              </a:rPr>
              <a:t>t		br</a:t>
            </a:r>
            <a:r>
              <a:rPr lang="en-GB" sz="2400" b="1" i="0" u="none">
                <a:solidFill>
                  <a:srgbClr val="FF00FF"/>
                </a:solidFill>
                <a:latin typeface="Comic Sans MS"/>
                <a:ea typeface="Comic Sans MS"/>
                <a:cs typeface="Comic Sans MS"/>
                <a:sym typeface="Comic Sans MS"/>
              </a:rPr>
              <a:t>ea</a:t>
            </a:r>
            <a:r>
              <a:rPr lang="en-GB" sz="2400" b="1" i="0" u="none">
                <a:solidFill>
                  <a:schemeClr val="dk1"/>
                </a:solidFill>
                <a:latin typeface="Comic Sans MS"/>
                <a:ea typeface="Comic Sans MS"/>
                <a:cs typeface="Comic Sans MS"/>
                <a:sym typeface="Comic Sans MS"/>
              </a:rPr>
              <a:t>d</a:t>
            </a:r>
          </a:p>
          <a:p>
            <a:pPr marL="171450" marR="0" lvl="0" indent="-171450" algn="l" rtl="0">
              <a:lnSpc>
                <a:spcPct val="70000"/>
              </a:lnSpc>
              <a:spcBef>
                <a:spcPts val="2160"/>
              </a:spcBef>
              <a:spcAft>
                <a:spcPts val="0"/>
              </a:spcAft>
              <a:buClr>
                <a:schemeClr val="dk1"/>
              </a:buClr>
              <a:buFont typeface="Arial"/>
              <a:buNone/>
            </a:pPr>
            <a:r>
              <a:rPr lang="en-GB" sz="2400" b="1" i="0" u="none">
                <a:solidFill>
                  <a:schemeClr val="dk1"/>
                </a:solidFill>
                <a:latin typeface="Comic Sans MS"/>
                <a:ea typeface="Comic Sans MS"/>
                <a:cs typeface="Comic Sans MS"/>
                <a:sym typeface="Comic Sans MS"/>
              </a:rPr>
              <a:t>h</a:t>
            </a:r>
            <a:r>
              <a:rPr lang="en-GB" sz="2400" b="1" i="0" u="none">
                <a:solidFill>
                  <a:srgbClr val="FF00FF"/>
                </a:solidFill>
                <a:latin typeface="Comic Sans MS"/>
                <a:ea typeface="Comic Sans MS"/>
                <a:cs typeface="Comic Sans MS"/>
                <a:sym typeface="Comic Sans MS"/>
              </a:rPr>
              <a:t>e</a:t>
            </a:r>
            <a:r>
              <a:rPr lang="en-GB" sz="2400" b="1" i="0" u="none">
                <a:solidFill>
                  <a:srgbClr val="FF0066"/>
                </a:solidFill>
                <a:latin typeface="Comic Sans MS"/>
                <a:ea typeface="Comic Sans MS"/>
                <a:cs typeface="Comic Sans MS"/>
                <a:sym typeface="Comic Sans MS"/>
              </a:rPr>
              <a:t>		    </a:t>
            </a:r>
            <a:r>
              <a:rPr lang="en-GB" sz="2400" b="1" i="0" u="none">
                <a:solidFill>
                  <a:schemeClr val="dk1"/>
                </a:solidFill>
                <a:latin typeface="Comic Sans MS"/>
                <a:ea typeface="Comic Sans MS"/>
                <a:cs typeface="Comic Sans MS"/>
                <a:sym typeface="Comic Sans MS"/>
              </a:rPr>
              <a:t>b</a:t>
            </a:r>
            <a:r>
              <a:rPr lang="en-GB" sz="2400" b="1" i="0" u="none">
                <a:solidFill>
                  <a:srgbClr val="FF00FF"/>
                </a:solidFill>
                <a:latin typeface="Comic Sans MS"/>
                <a:ea typeface="Comic Sans MS"/>
                <a:cs typeface="Comic Sans MS"/>
                <a:sym typeface="Comic Sans MS"/>
              </a:rPr>
              <a:t>e</a:t>
            </a:r>
            <a:r>
              <a:rPr lang="en-GB" sz="2400" b="1" i="0" u="none">
                <a:solidFill>
                  <a:schemeClr val="dk1"/>
                </a:solidFill>
                <a:latin typeface="Comic Sans MS"/>
                <a:ea typeface="Comic Sans MS"/>
                <a:cs typeface="Comic Sans MS"/>
                <a:sym typeface="Comic Sans MS"/>
              </a:rPr>
              <a:t>d</a:t>
            </a:r>
          </a:p>
          <a:p>
            <a:pPr marL="171450" marR="0" lvl="0" indent="-171450" algn="l" rtl="0">
              <a:lnSpc>
                <a:spcPct val="70000"/>
              </a:lnSpc>
              <a:spcBef>
                <a:spcPts val="2160"/>
              </a:spcBef>
              <a:spcAft>
                <a:spcPts val="0"/>
              </a:spcAft>
              <a:buClr>
                <a:schemeClr val="dk1"/>
              </a:buClr>
              <a:buFont typeface="Arial"/>
              <a:buNone/>
            </a:pPr>
            <a:r>
              <a:rPr lang="en-GB" sz="2400" b="1" i="0" u="none">
                <a:solidFill>
                  <a:schemeClr val="dk1"/>
                </a:solidFill>
                <a:latin typeface="Comic Sans MS"/>
                <a:ea typeface="Comic Sans MS"/>
                <a:cs typeface="Comic Sans MS"/>
                <a:sym typeface="Comic Sans MS"/>
              </a:rPr>
              <a:t>b</a:t>
            </a:r>
            <a:r>
              <a:rPr lang="en-GB" sz="2400" b="1" i="0" u="none">
                <a:solidFill>
                  <a:srgbClr val="FF00FF"/>
                </a:solidFill>
                <a:latin typeface="Comic Sans MS"/>
                <a:ea typeface="Comic Sans MS"/>
                <a:cs typeface="Comic Sans MS"/>
                <a:sym typeface="Comic Sans MS"/>
              </a:rPr>
              <a:t>ear</a:t>
            </a:r>
            <a:r>
              <a:rPr lang="en-GB" sz="2400" b="1" i="0" u="none">
                <a:solidFill>
                  <a:srgbClr val="FF0066"/>
                </a:solidFill>
                <a:latin typeface="Comic Sans MS"/>
                <a:ea typeface="Comic Sans MS"/>
                <a:cs typeface="Comic Sans MS"/>
                <a:sym typeface="Comic Sans MS"/>
              </a:rPr>
              <a:t>		</a:t>
            </a:r>
            <a:r>
              <a:rPr lang="en-GB" sz="2400" b="1" i="0" u="none">
                <a:solidFill>
                  <a:schemeClr val="dk1"/>
                </a:solidFill>
                <a:latin typeface="Comic Sans MS"/>
                <a:ea typeface="Comic Sans MS"/>
                <a:cs typeface="Comic Sans MS"/>
                <a:sym typeface="Comic Sans MS"/>
              </a:rPr>
              <a:t>h</a:t>
            </a:r>
            <a:r>
              <a:rPr lang="en-GB" sz="2400" b="1" i="0" u="none">
                <a:solidFill>
                  <a:srgbClr val="FF00FF"/>
                </a:solidFill>
                <a:latin typeface="Comic Sans MS"/>
                <a:ea typeface="Comic Sans MS"/>
                <a:cs typeface="Comic Sans MS"/>
                <a:sym typeface="Comic Sans MS"/>
              </a:rPr>
              <a:t>ear</a:t>
            </a:r>
          </a:p>
          <a:p>
            <a:pPr marL="171450" marR="0" lvl="0" indent="-171450" algn="l" rtl="0">
              <a:lnSpc>
                <a:spcPct val="70000"/>
              </a:lnSpc>
              <a:spcBef>
                <a:spcPts val="2160"/>
              </a:spcBef>
              <a:spcAft>
                <a:spcPts val="0"/>
              </a:spcAft>
              <a:buClr>
                <a:schemeClr val="dk1"/>
              </a:buClr>
              <a:buFont typeface="Arial"/>
              <a:buNone/>
            </a:pPr>
            <a:r>
              <a:rPr lang="en-GB" sz="2400" b="1" i="0" u="none">
                <a:solidFill>
                  <a:schemeClr val="dk1"/>
                </a:solidFill>
                <a:latin typeface="Comic Sans MS"/>
                <a:ea typeface="Comic Sans MS"/>
                <a:cs typeface="Comic Sans MS"/>
                <a:sym typeface="Comic Sans MS"/>
              </a:rPr>
              <a:t>c</a:t>
            </a:r>
            <a:r>
              <a:rPr lang="en-GB" sz="2400" b="1" i="0" u="none">
                <a:solidFill>
                  <a:srgbClr val="FF00FF"/>
                </a:solidFill>
                <a:latin typeface="Comic Sans MS"/>
                <a:ea typeface="Comic Sans MS"/>
                <a:cs typeface="Comic Sans MS"/>
                <a:sym typeface="Comic Sans MS"/>
              </a:rPr>
              <a:t>ow</a:t>
            </a:r>
            <a:r>
              <a:rPr lang="en-GB" sz="2400" b="1" i="0" u="none">
                <a:solidFill>
                  <a:srgbClr val="FF0066"/>
                </a:solidFill>
                <a:latin typeface="Comic Sans MS"/>
                <a:ea typeface="Comic Sans MS"/>
                <a:cs typeface="Comic Sans MS"/>
                <a:sym typeface="Comic Sans MS"/>
              </a:rPr>
              <a:t>		</a:t>
            </a:r>
            <a:r>
              <a:rPr lang="en-GB" sz="2400" b="1" i="0" u="none">
                <a:solidFill>
                  <a:schemeClr val="dk1"/>
                </a:solidFill>
                <a:latin typeface="Comic Sans MS"/>
                <a:ea typeface="Comic Sans MS"/>
                <a:cs typeface="Comic Sans MS"/>
                <a:sym typeface="Comic Sans MS"/>
              </a:rPr>
              <a:t>l</a:t>
            </a:r>
            <a:r>
              <a:rPr lang="en-GB" sz="2400" b="1" i="0" u="none">
                <a:solidFill>
                  <a:srgbClr val="FF00FF"/>
                </a:solidFill>
                <a:latin typeface="Comic Sans MS"/>
                <a:ea typeface="Comic Sans MS"/>
                <a:cs typeface="Comic Sans MS"/>
                <a:sym typeface="Comic Sans MS"/>
              </a:rPr>
              <a:t>ow</a:t>
            </a:r>
          </a:p>
        </p:txBody>
      </p:sp>
      <p:sp>
        <p:nvSpPr>
          <p:cNvPr id="320" name="Shape 320"/>
          <p:cNvSpPr txBox="1"/>
          <p:nvPr/>
        </p:nvSpPr>
        <p:spPr>
          <a:xfrm>
            <a:off x="156143" y="1192050"/>
            <a:ext cx="8523000" cy="900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omic Sans MS"/>
              <a:buNone/>
            </a:pPr>
            <a:r>
              <a:rPr lang="en-GB" sz="2000" i="0" u="none">
                <a:solidFill>
                  <a:srgbClr val="FFFFFF"/>
                </a:solidFill>
                <a:latin typeface="Comic Sans MS"/>
                <a:ea typeface="Comic Sans MS"/>
                <a:cs typeface="Comic Sans MS"/>
                <a:sym typeface="Comic Sans MS"/>
              </a:rPr>
              <a:t>Learning that the same grapheme can represent more than one phoneme:</a:t>
            </a:r>
          </a:p>
        </p:txBody>
      </p:sp>
      <p:sp>
        <p:nvSpPr>
          <p:cNvPr id="321" name="Shape 321"/>
          <p:cNvSpPr txBox="1"/>
          <p:nvPr/>
        </p:nvSpPr>
        <p:spPr>
          <a:xfrm>
            <a:off x="96450" y="-83144"/>
            <a:ext cx="8642400" cy="13155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omic Sans MS"/>
              <a:buNone/>
            </a:pPr>
            <a:endParaRPr sz="2800" b="1" i="0" u="none">
              <a:solidFill>
                <a:srgbClr val="A10043"/>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Font typeface="Comic Sans MS"/>
              <a:buNone/>
            </a:pPr>
            <a:r>
              <a:rPr lang="en-GB" sz="3000" i="0" u="none">
                <a:solidFill>
                  <a:srgbClr val="FFFFFF"/>
                </a:solidFill>
                <a:latin typeface="Comic Sans MS"/>
                <a:ea typeface="Comic Sans MS"/>
                <a:cs typeface="Comic Sans MS"/>
                <a:sym typeface="Comic Sans MS"/>
              </a:rPr>
              <a:t>Learning all the variations!</a:t>
            </a:r>
            <a:br>
              <a:rPr lang="en-GB" sz="3000" i="0" u="none">
                <a:solidFill>
                  <a:srgbClr val="FFFFFF"/>
                </a:solidFill>
                <a:latin typeface="Comic Sans MS"/>
                <a:ea typeface="Comic Sans MS"/>
                <a:cs typeface="Comic Sans MS"/>
                <a:sym typeface="Comic Sans MS"/>
              </a:rPr>
            </a:br>
            <a:endParaRPr lang="en-GB" sz="3000" i="0" u="none">
              <a:solidFill>
                <a:srgbClr val="FFFFFF"/>
              </a:solidFill>
              <a:latin typeface="Comic Sans MS"/>
              <a:ea typeface="Comic Sans MS"/>
              <a:cs typeface="Comic Sans MS"/>
              <a:sym typeface="Comic Sans MS"/>
            </a:endParaRPr>
          </a:p>
        </p:txBody>
      </p:sp>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684212" y="195263"/>
            <a:ext cx="6911975" cy="809625"/>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mic Sans MS"/>
              <a:buNone/>
            </a:pPr>
            <a:r>
              <a:rPr lang="en-GB" sz="3000" b="0" i="0" u="none" strike="noStrike" cap="none">
                <a:solidFill>
                  <a:srgbClr val="FFFFFF"/>
                </a:solidFill>
                <a:latin typeface="Comic Sans MS"/>
                <a:ea typeface="Comic Sans MS"/>
                <a:cs typeface="Comic Sans MS"/>
                <a:sym typeface="Comic Sans MS"/>
              </a:rPr>
              <a:t>Teaching the split digraph</a:t>
            </a:r>
          </a:p>
        </p:txBody>
      </p:sp>
      <p:sp>
        <p:nvSpPr>
          <p:cNvPr id="327" name="Shape 327"/>
          <p:cNvSpPr txBox="1">
            <a:spLocks noGrp="1"/>
          </p:cNvSpPr>
          <p:nvPr>
            <p:ph type="body" idx="1"/>
          </p:nvPr>
        </p:nvSpPr>
        <p:spPr>
          <a:xfrm>
            <a:off x="2517500" y="1221381"/>
            <a:ext cx="5832600" cy="32946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r>
              <a:rPr lang="en-GB" sz="2400" b="1">
                <a:latin typeface="Comic Sans MS"/>
                <a:ea typeface="Comic Sans MS"/>
                <a:cs typeface="Comic Sans MS"/>
                <a:sym typeface="Comic Sans MS"/>
              </a:rPr>
              <a:t>t</a:t>
            </a:r>
            <a:r>
              <a:rPr lang="en-GB" sz="2400" b="1" i="0" u="none">
                <a:solidFill>
                  <a:srgbClr val="FF00FF"/>
                </a:solidFill>
                <a:latin typeface="Comic Sans MS"/>
                <a:ea typeface="Comic Sans MS"/>
                <a:cs typeface="Comic Sans MS"/>
                <a:sym typeface="Comic Sans MS"/>
              </a:rPr>
              <a:t>ie      </a:t>
            </a:r>
            <a:r>
              <a:rPr lang="en-GB" sz="2400" b="1" i="0" u="none">
                <a:solidFill>
                  <a:schemeClr val="dk1"/>
                </a:solidFill>
                <a:latin typeface="Comic Sans MS"/>
                <a:ea typeface="Comic Sans MS"/>
                <a:cs typeface="Comic Sans MS"/>
                <a:sym typeface="Comic Sans MS"/>
              </a:rPr>
              <a:t>	t</a:t>
            </a:r>
            <a:r>
              <a:rPr lang="en-GB" sz="2400" b="1" i="0" u="none">
                <a:solidFill>
                  <a:srgbClr val="FF00FF"/>
                </a:solidFill>
                <a:latin typeface="Comic Sans MS"/>
                <a:ea typeface="Comic Sans MS"/>
                <a:cs typeface="Comic Sans MS"/>
                <a:sym typeface="Comic Sans MS"/>
              </a:rPr>
              <a:t>i</a:t>
            </a:r>
            <a:r>
              <a:rPr lang="en-GB" sz="2400" b="1" i="0" u="none">
                <a:solidFill>
                  <a:schemeClr val="dk1"/>
                </a:solidFill>
                <a:latin typeface="Comic Sans MS"/>
                <a:ea typeface="Comic Sans MS"/>
                <a:cs typeface="Comic Sans MS"/>
                <a:sym typeface="Comic Sans MS"/>
              </a:rPr>
              <a:t>m</a:t>
            </a:r>
            <a:r>
              <a:rPr lang="en-GB" sz="2400" b="1" i="0" u="none">
                <a:solidFill>
                  <a:srgbClr val="FF00FF"/>
                </a:solidFill>
                <a:latin typeface="Comic Sans MS"/>
                <a:ea typeface="Comic Sans MS"/>
                <a:cs typeface="Comic Sans MS"/>
                <a:sym typeface="Comic Sans MS"/>
              </a:rPr>
              <a:t>e</a:t>
            </a:r>
          </a:p>
          <a:p>
            <a:pPr marL="0" marR="0" lvl="0" indent="0" algn="l" rtl="0">
              <a:lnSpc>
                <a:spcPct val="90000"/>
              </a:lnSpc>
              <a:spcBef>
                <a:spcPts val="700"/>
              </a:spcBef>
              <a:spcAft>
                <a:spcPts val="0"/>
              </a:spcAft>
              <a:buClr>
                <a:schemeClr val="dk1"/>
              </a:buClr>
              <a:buFont typeface="Arial"/>
              <a:buNone/>
            </a:pPr>
            <a:endParaRPr sz="2400" b="1" i="0" u="none">
              <a:solidFill>
                <a:schemeClr val="dk1"/>
              </a:solidFill>
              <a:latin typeface="Comic Sans MS"/>
              <a:ea typeface="Comic Sans MS"/>
              <a:cs typeface="Comic Sans MS"/>
              <a:sym typeface="Comic Sans MS"/>
            </a:endParaRPr>
          </a:p>
          <a:p>
            <a:pPr marL="0" marR="0" lvl="0" indent="0" algn="l" rtl="0">
              <a:lnSpc>
                <a:spcPct val="90000"/>
              </a:lnSpc>
              <a:spcBef>
                <a:spcPts val="700"/>
              </a:spcBef>
              <a:spcAft>
                <a:spcPts val="0"/>
              </a:spcAft>
              <a:buClr>
                <a:schemeClr val="dk1"/>
              </a:buClr>
              <a:buFont typeface="Arial"/>
              <a:buNone/>
            </a:pPr>
            <a:r>
              <a:rPr lang="en-GB" sz="2400" b="1" i="0" u="none">
                <a:solidFill>
                  <a:schemeClr val="dk1"/>
                </a:solidFill>
                <a:latin typeface="Comic Sans MS"/>
                <a:ea typeface="Comic Sans MS"/>
                <a:cs typeface="Comic Sans MS"/>
                <a:sym typeface="Comic Sans MS"/>
              </a:rPr>
              <a:t>t</a:t>
            </a:r>
            <a:r>
              <a:rPr lang="en-GB" sz="2400" b="1" i="0" u="none">
                <a:solidFill>
                  <a:srgbClr val="FF00FF"/>
                </a:solidFill>
                <a:latin typeface="Comic Sans MS"/>
                <a:ea typeface="Comic Sans MS"/>
                <a:cs typeface="Comic Sans MS"/>
                <a:sym typeface="Comic Sans MS"/>
              </a:rPr>
              <a:t>oe</a:t>
            </a:r>
            <a:r>
              <a:rPr lang="en-GB" sz="2400" b="1" i="0" u="none">
                <a:solidFill>
                  <a:schemeClr val="dk1"/>
                </a:solidFill>
                <a:latin typeface="Comic Sans MS"/>
                <a:ea typeface="Comic Sans MS"/>
                <a:cs typeface="Comic Sans MS"/>
                <a:sym typeface="Comic Sans MS"/>
              </a:rPr>
              <a:t>	    t</a:t>
            </a:r>
            <a:r>
              <a:rPr lang="en-GB" sz="2400" b="1" i="0" u="none">
                <a:solidFill>
                  <a:srgbClr val="FF00FF"/>
                </a:solidFill>
                <a:latin typeface="Comic Sans MS"/>
                <a:ea typeface="Comic Sans MS"/>
                <a:cs typeface="Comic Sans MS"/>
                <a:sym typeface="Comic Sans MS"/>
              </a:rPr>
              <a:t>o</a:t>
            </a:r>
            <a:r>
              <a:rPr lang="en-GB" sz="2400" b="1" i="0" u="none">
                <a:solidFill>
                  <a:schemeClr val="dk1"/>
                </a:solidFill>
                <a:latin typeface="Comic Sans MS"/>
                <a:ea typeface="Comic Sans MS"/>
                <a:cs typeface="Comic Sans MS"/>
                <a:sym typeface="Comic Sans MS"/>
              </a:rPr>
              <a:t>n</a:t>
            </a:r>
            <a:r>
              <a:rPr lang="en-GB" sz="2400" b="1" i="0" u="none">
                <a:solidFill>
                  <a:srgbClr val="FF00FF"/>
                </a:solidFill>
                <a:latin typeface="Comic Sans MS"/>
                <a:ea typeface="Comic Sans MS"/>
                <a:cs typeface="Comic Sans MS"/>
                <a:sym typeface="Comic Sans MS"/>
              </a:rPr>
              <a:t>e</a:t>
            </a:r>
          </a:p>
          <a:p>
            <a:pPr marL="0" marR="0" lvl="0" indent="0" algn="l" rtl="0">
              <a:lnSpc>
                <a:spcPct val="90000"/>
              </a:lnSpc>
              <a:spcBef>
                <a:spcPts val="700"/>
              </a:spcBef>
              <a:spcAft>
                <a:spcPts val="0"/>
              </a:spcAft>
              <a:buClr>
                <a:schemeClr val="dk1"/>
              </a:buClr>
              <a:buFont typeface="Arial"/>
              <a:buNone/>
            </a:pPr>
            <a:endParaRPr sz="2400" b="1" i="0" u="none">
              <a:solidFill>
                <a:schemeClr val="dk1"/>
              </a:solidFill>
              <a:latin typeface="Comic Sans MS"/>
              <a:ea typeface="Comic Sans MS"/>
              <a:cs typeface="Comic Sans MS"/>
              <a:sym typeface="Comic Sans MS"/>
            </a:endParaRPr>
          </a:p>
          <a:p>
            <a:pPr marL="0" marR="0" lvl="0" indent="0" algn="l" rtl="0">
              <a:lnSpc>
                <a:spcPct val="90000"/>
              </a:lnSpc>
              <a:spcBef>
                <a:spcPts val="700"/>
              </a:spcBef>
              <a:spcAft>
                <a:spcPts val="0"/>
              </a:spcAft>
              <a:buClr>
                <a:schemeClr val="dk1"/>
              </a:buClr>
              <a:buFont typeface="Arial"/>
              <a:buNone/>
            </a:pPr>
            <a:r>
              <a:rPr lang="en-GB" sz="2400" b="1" i="0" u="none">
                <a:solidFill>
                  <a:schemeClr val="dk1"/>
                </a:solidFill>
                <a:latin typeface="Comic Sans MS"/>
                <a:ea typeface="Comic Sans MS"/>
                <a:cs typeface="Comic Sans MS"/>
                <a:sym typeface="Comic Sans MS"/>
              </a:rPr>
              <a:t>c</a:t>
            </a:r>
            <a:r>
              <a:rPr lang="en-GB" sz="2400" b="1" i="0" u="none">
                <a:solidFill>
                  <a:srgbClr val="FF00FF"/>
                </a:solidFill>
                <a:latin typeface="Comic Sans MS"/>
                <a:ea typeface="Comic Sans MS"/>
                <a:cs typeface="Comic Sans MS"/>
                <a:sym typeface="Comic Sans MS"/>
              </a:rPr>
              <a:t>ue	    </a:t>
            </a:r>
            <a:r>
              <a:rPr lang="en-GB" sz="2400" b="1" i="0" u="none">
                <a:solidFill>
                  <a:schemeClr val="dk1"/>
                </a:solidFill>
                <a:latin typeface="Comic Sans MS"/>
                <a:ea typeface="Comic Sans MS"/>
                <a:cs typeface="Comic Sans MS"/>
                <a:sym typeface="Comic Sans MS"/>
              </a:rPr>
              <a:t>c</a:t>
            </a:r>
            <a:r>
              <a:rPr lang="en-GB" sz="2400" b="1" i="0" u="none">
                <a:solidFill>
                  <a:srgbClr val="FF00FF"/>
                </a:solidFill>
                <a:latin typeface="Comic Sans MS"/>
                <a:ea typeface="Comic Sans MS"/>
                <a:cs typeface="Comic Sans MS"/>
                <a:sym typeface="Comic Sans MS"/>
              </a:rPr>
              <a:t>u</a:t>
            </a:r>
            <a:r>
              <a:rPr lang="en-GB" sz="2400" b="1" i="0" u="none">
                <a:solidFill>
                  <a:schemeClr val="dk1"/>
                </a:solidFill>
                <a:latin typeface="Comic Sans MS"/>
                <a:ea typeface="Comic Sans MS"/>
                <a:cs typeface="Comic Sans MS"/>
                <a:sym typeface="Comic Sans MS"/>
              </a:rPr>
              <a:t>b</a:t>
            </a:r>
            <a:r>
              <a:rPr lang="en-GB" sz="2400" b="1" i="0" u="none">
                <a:solidFill>
                  <a:srgbClr val="FF00FF"/>
                </a:solidFill>
                <a:latin typeface="Comic Sans MS"/>
                <a:ea typeface="Comic Sans MS"/>
                <a:cs typeface="Comic Sans MS"/>
                <a:sym typeface="Comic Sans MS"/>
              </a:rPr>
              <a:t>e</a:t>
            </a:r>
          </a:p>
          <a:p>
            <a:pPr marL="0" marR="0" lvl="0" indent="0" algn="l" rtl="0">
              <a:lnSpc>
                <a:spcPct val="90000"/>
              </a:lnSpc>
              <a:spcBef>
                <a:spcPts val="700"/>
              </a:spcBef>
              <a:spcAft>
                <a:spcPts val="0"/>
              </a:spcAft>
              <a:buClr>
                <a:schemeClr val="dk1"/>
              </a:buClr>
              <a:buFont typeface="Arial"/>
              <a:buNone/>
            </a:pPr>
            <a:endParaRPr sz="2400" b="1" i="0" u="none">
              <a:solidFill>
                <a:srgbClr val="D70803"/>
              </a:solidFill>
              <a:latin typeface="Comic Sans MS"/>
              <a:ea typeface="Comic Sans MS"/>
              <a:cs typeface="Comic Sans MS"/>
              <a:sym typeface="Comic Sans MS"/>
            </a:endParaRPr>
          </a:p>
          <a:p>
            <a:pPr marL="0" marR="0" lvl="0" indent="0" algn="l" rtl="0">
              <a:lnSpc>
                <a:spcPct val="90000"/>
              </a:lnSpc>
              <a:spcBef>
                <a:spcPts val="700"/>
              </a:spcBef>
              <a:spcAft>
                <a:spcPts val="0"/>
              </a:spcAft>
              <a:buClr>
                <a:schemeClr val="dk1"/>
              </a:buClr>
              <a:buFont typeface="Arial"/>
              <a:buNone/>
            </a:pPr>
            <a:r>
              <a:rPr lang="en-GB" sz="2400" b="1">
                <a:latin typeface="Comic Sans MS"/>
                <a:ea typeface="Comic Sans MS"/>
                <a:cs typeface="Comic Sans MS"/>
                <a:sym typeface="Comic Sans MS"/>
              </a:rPr>
              <a:t>p</a:t>
            </a:r>
            <a:r>
              <a:rPr lang="en-GB" sz="2400" b="1" i="0" u="none">
                <a:solidFill>
                  <a:srgbClr val="FF00FF"/>
                </a:solidFill>
                <a:latin typeface="Comic Sans MS"/>
                <a:ea typeface="Comic Sans MS"/>
                <a:cs typeface="Comic Sans MS"/>
                <a:sym typeface="Comic Sans MS"/>
              </a:rPr>
              <a:t>ie</a:t>
            </a:r>
            <a:r>
              <a:rPr lang="en-GB" sz="2400" b="1" i="0" u="none">
                <a:solidFill>
                  <a:srgbClr val="D70803"/>
                </a:solidFill>
                <a:latin typeface="Comic Sans MS"/>
                <a:ea typeface="Comic Sans MS"/>
                <a:cs typeface="Comic Sans MS"/>
                <a:sym typeface="Comic Sans MS"/>
              </a:rPr>
              <a:t>        </a:t>
            </a:r>
            <a:r>
              <a:rPr lang="en-GB" sz="2400" b="1" i="0" u="none">
                <a:solidFill>
                  <a:schemeClr val="dk1"/>
                </a:solidFill>
                <a:latin typeface="Comic Sans MS"/>
                <a:ea typeface="Comic Sans MS"/>
                <a:cs typeface="Comic Sans MS"/>
                <a:sym typeface="Comic Sans MS"/>
              </a:rPr>
              <a:t>p</a:t>
            </a:r>
            <a:r>
              <a:rPr lang="en-GB" sz="2400" b="1" i="0" u="none">
                <a:solidFill>
                  <a:srgbClr val="FF00FF"/>
                </a:solidFill>
                <a:latin typeface="Comic Sans MS"/>
                <a:ea typeface="Comic Sans MS"/>
                <a:cs typeface="Comic Sans MS"/>
                <a:sym typeface="Comic Sans MS"/>
              </a:rPr>
              <a:t>i</a:t>
            </a:r>
            <a:r>
              <a:rPr lang="en-GB" sz="2400" b="1" i="0" u="none">
                <a:solidFill>
                  <a:schemeClr val="dk1"/>
                </a:solidFill>
                <a:latin typeface="Comic Sans MS"/>
                <a:ea typeface="Comic Sans MS"/>
                <a:cs typeface="Comic Sans MS"/>
                <a:sym typeface="Comic Sans MS"/>
              </a:rPr>
              <a:t>n</a:t>
            </a:r>
            <a:r>
              <a:rPr lang="en-GB" sz="2400" b="1" i="0" u="none">
                <a:solidFill>
                  <a:srgbClr val="FF00FF"/>
                </a:solidFill>
                <a:latin typeface="Comic Sans MS"/>
                <a:ea typeface="Comic Sans MS"/>
                <a:cs typeface="Comic Sans MS"/>
                <a:sym typeface="Comic Sans MS"/>
              </a:rPr>
              <a:t>e</a:t>
            </a:r>
          </a:p>
          <a:p>
            <a:pPr marL="0" marR="0" lvl="0" indent="0" algn="l" rtl="0">
              <a:lnSpc>
                <a:spcPct val="90000"/>
              </a:lnSpc>
              <a:spcBef>
                <a:spcPts val="700"/>
              </a:spcBef>
              <a:spcAft>
                <a:spcPts val="0"/>
              </a:spcAft>
              <a:buClr>
                <a:schemeClr val="dk1"/>
              </a:buClr>
              <a:buFont typeface="Arial"/>
              <a:buNone/>
            </a:pPr>
            <a:endParaRPr sz="2100" b="1" i="0" u="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2100"/>
              <a:buFont typeface="Arial"/>
              <a:buNone/>
            </a:pPr>
            <a:endParaRPr sz="2100" b="1" i="0" u="none">
              <a:solidFill>
                <a:schemeClr val="dk1"/>
              </a:solidFill>
              <a:latin typeface="Calibri"/>
              <a:ea typeface="Calibri"/>
              <a:cs typeface="Calibri"/>
              <a:sym typeface="Calibri"/>
            </a:endParaRPr>
          </a:p>
        </p:txBody>
      </p:sp>
      <p:pic>
        <p:nvPicPr>
          <p:cNvPr id="328" name="Shape 328" descr="R:\Users\Glynis\Emma\School Logo 13.1.14.PNG"/>
          <p:cNvPicPr preferRelativeResize="0"/>
          <p:nvPr/>
        </p:nvPicPr>
        <p:blipFill rotWithShape="1">
          <a:blip r:embed="rId3">
            <a:alphaModFix/>
          </a:blip>
          <a:srcRect/>
          <a:stretch/>
        </p:blipFill>
        <p:spPr>
          <a:xfrm>
            <a:off x="7164387" y="352425"/>
            <a:ext cx="814212" cy="86893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685800" y="114300"/>
            <a:ext cx="8327700" cy="8919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mic Sans MS"/>
              <a:buNone/>
            </a:pPr>
            <a:r>
              <a:rPr lang="en-GB" sz="3000" b="0" i="0" u="none" strike="noStrike" cap="none">
                <a:solidFill>
                  <a:srgbClr val="FFFFFF"/>
                </a:solidFill>
                <a:latin typeface="Comic Sans MS"/>
                <a:ea typeface="Comic Sans MS"/>
                <a:cs typeface="Comic Sans MS"/>
                <a:sym typeface="Comic Sans MS"/>
              </a:rPr>
              <a:t>After phase 5</a:t>
            </a:r>
            <a:r>
              <a:rPr lang="en-GB" sz="3000">
                <a:solidFill>
                  <a:srgbClr val="FFFFFF"/>
                </a:solidFill>
                <a:latin typeface="Comic Sans MS"/>
                <a:ea typeface="Comic Sans MS"/>
                <a:cs typeface="Comic Sans MS"/>
                <a:sym typeface="Comic Sans MS"/>
              </a:rPr>
              <a:t> -</a:t>
            </a:r>
            <a:r>
              <a:rPr lang="en-GB" sz="3000" b="0" i="0" u="none" strike="noStrike" cap="none">
                <a:solidFill>
                  <a:srgbClr val="FFFFFF"/>
                </a:solidFill>
                <a:latin typeface="Comic Sans MS"/>
                <a:ea typeface="Comic Sans MS"/>
                <a:cs typeface="Comic Sans MS"/>
                <a:sym typeface="Comic Sans MS"/>
              </a:rPr>
              <a:t> spelling rules</a:t>
            </a:r>
          </a:p>
        </p:txBody>
      </p:sp>
      <p:sp>
        <p:nvSpPr>
          <p:cNvPr id="334" name="Shape 334"/>
          <p:cNvSpPr txBox="1">
            <a:spLocks noGrp="1"/>
          </p:cNvSpPr>
          <p:nvPr>
            <p:ph type="body" idx="1"/>
          </p:nvPr>
        </p:nvSpPr>
        <p:spPr>
          <a:xfrm>
            <a:off x="468312" y="1113234"/>
            <a:ext cx="8061325" cy="37719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r>
              <a:rPr lang="en-GB" sz="2000" b="0" i="0" u="none">
                <a:solidFill>
                  <a:srgbClr val="FFFFFF"/>
                </a:solidFill>
                <a:latin typeface="Comic Sans MS"/>
                <a:ea typeface="Comic Sans MS"/>
                <a:cs typeface="Comic Sans MS"/>
                <a:sym typeface="Comic Sans MS"/>
              </a:rPr>
              <a:t>Children look at syllables, base words, and mnemonics.</a:t>
            </a:r>
          </a:p>
          <a:p>
            <a:pPr marL="0" marR="0" lvl="0" indent="0" algn="l" rtl="0">
              <a:lnSpc>
                <a:spcPct val="90000"/>
              </a:lnSpc>
              <a:spcBef>
                <a:spcPts val="700"/>
              </a:spcBef>
              <a:spcAft>
                <a:spcPts val="0"/>
              </a:spcAft>
              <a:buNone/>
            </a:pPr>
            <a:endParaRPr sz="2000">
              <a:solidFill>
                <a:srgbClr val="FFFFFF"/>
              </a:solidFill>
              <a:latin typeface="Comic Sans MS"/>
              <a:ea typeface="Comic Sans MS"/>
              <a:cs typeface="Comic Sans MS"/>
              <a:sym typeface="Comic Sans MS"/>
            </a:endParaRPr>
          </a:p>
          <a:p>
            <a:pPr marL="0" marR="0" lvl="0" indent="0" algn="l" rtl="0">
              <a:lnSpc>
                <a:spcPct val="90000"/>
              </a:lnSpc>
              <a:spcBef>
                <a:spcPts val="700"/>
              </a:spcBef>
              <a:spcAft>
                <a:spcPts val="0"/>
              </a:spcAft>
              <a:buNone/>
            </a:pPr>
            <a:r>
              <a:rPr lang="en-GB" sz="2000" b="0" i="0" u="none">
                <a:solidFill>
                  <a:srgbClr val="FFFFFF"/>
                </a:solidFill>
                <a:latin typeface="Comic Sans MS"/>
                <a:ea typeface="Comic Sans MS"/>
                <a:cs typeface="Comic Sans MS"/>
                <a:sym typeface="Comic Sans MS"/>
              </a:rPr>
              <a:t>Children </a:t>
            </a:r>
            <a:r>
              <a:rPr lang="en-GB" sz="2000">
                <a:solidFill>
                  <a:srgbClr val="FFFFFF"/>
                </a:solidFill>
                <a:latin typeface="Comic Sans MS"/>
                <a:ea typeface="Comic Sans MS"/>
                <a:cs typeface="Comic Sans MS"/>
                <a:sym typeface="Comic Sans MS"/>
              </a:rPr>
              <a:t>will</a:t>
            </a:r>
            <a:r>
              <a:rPr lang="en-GB" sz="2000" b="0" i="0" u="none">
                <a:solidFill>
                  <a:srgbClr val="FFFFFF"/>
                </a:solidFill>
                <a:latin typeface="Comic Sans MS"/>
                <a:ea typeface="Comic Sans MS"/>
                <a:cs typeface="Comic Sans MS"/>
                <a:sym typeface="Comic Sans MS"/>
              </a:rPr>
              <a:t> learn about past tense, rules for adding </a:t>
            </a:r>
            <a:r>
              <a:rPr lang="en-GB" sz="2000">
                <a:solidFill>
                  <a:srgbClr val="FFFFFF"/>
                </a:solidFill>
                <a:latin typeface="Comic Sans MS"/>
                <a:ea typeface="Comic Sans MS"/>
                <a:cs typeface="Comic Sans MS"/>
                <a:sym typeface="Comic Sans MS"/>
              </a:rPr>
              <a:t>prefixes and suffixes.</a:t>
            </a:r>
          </a:p>
        </p:txBody>
      </p:sp>
      <p:pic>
        <p:nvPicPr>
          <p:cNvPr id="335" name="Shape 335" descr="R:\Users\Glynis\Emma\School Logo 13.1.14.PNG"/>
          <p:cNvPicPr preferRelativeResize="0"/>
          <p:nvPr/>
        </p:nvPicPr>
        <p:blipFill rotWithShape="1">
          <a:blip r:embed="rId3">
            <a:alphaModFix/>
          </a:blip>
          <a:srcRect/>
          <a:stretch/>
        </p:blipFill>
        <p:spPr>
          <a:xfrm>
            <a:off x="8329800" y="125778"/>
            <a:ext cx="814212" cy="86893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68312" y="114300"/>
            <a:ext cx="7632700" cy="120015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mic Sans MS"/>
              <a:buNone/>
            </a:pPr>
            <a:r>
              <a:rPr lang="en-GB" sz="3000" b="0" i="0" u="none" strike="noStrike" cap="none">
                <a:solidFill>
                  <a:srgbClr val="FFFFFF"/>
                </a:solidFill>
                <a:latin typeface="Comic Sans MS"/>
                <a:ea typeface="Comic Sans MS"/>
                <a:cs typeface="Comic Sans MS"/>
                <a:sym typeface="Comic Sans MS"/>
              </a:rPr>
              <a:t>Is there anything I can do at home?</a:t>
            </a:r>
          </a:p>
        </p:txBody>
      </p:sp>
      <p:graphicFrame>
        <p:nvGraphicFramePr>
          <p:cNvPr id="341" name="Shape 341"/>
          <p:cNvGraphicFramePr/>
          <p:nvPr/>
        </p:nvGraphicFramePr>
        <p:xfrm>
          <a:off x="684212" y="1762125"/>
          <a:ext cx="3000000" cy="3000000"/>
        </p:xfrm>
        <a:graphic>
          <a:graphicData uri="http://schemas.openxmlformats.org/drawingml/2006/table">
            <a:tbl>
              <a:tblPr>
                <a:noFill/>
                <a:tableStyleId>{A7ADF52D-859B-45D1-B327-28013A8BC43E}</a:tableStyleId>
              </a:tblPr>
              <a:tblGrid>
                <a:gridCol w="2646350"/>
                <a:gridCol w="2484425"/>
                <a:gridCol w="2565400"/>
              </a:tblGrid>
              <a:tr h="1200150">
                <a:tc>
                  <a:txBody>
                    <a:bodyPr/>
                    <a:lstStyle/>
                    <a:p>
                      <a:pPr marL="0" marR="0" lvl="0" indent="0" algn="ctr" rtl="0">
                        <a:lnSpc>
                          <a:spcPct val="100000"/>
                        </a:lnSpc>
                        <a:spcBef>
                          <a:spcPts val="0"/>
                        </a:spcBef>
                        <a:spcAft>
                          <a:spcPts val="0"/>
                        </a:spcAft>
                        <a:buClr>
                          <a:schemeClr val="dk1"/>
                        </a:buClr>
                        <a:buFont typeface="Comic Sans MS"/>
                        <a:buNone/>
                      </a:pPr>
                      <a:r>
                        <a:rPr lang="en-GB" sz="6000" b="0" i="0" u="none" strike="noStrike" cap="none">
                          <a:solidFill>
                            <a:srgbClr val="FFFFFF"/>
                          </a:solidFill>
                          <a:latin typeface="Comic Sans MS"/>
                          <a:ea typeface="Comic Sans MS"/>
                          <a:cs typeface="Comic Sans MS"/>
                          <a:sym typeface="Comic Sans MS"/>
                        </a:rPr>
                        <a:t>y</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6000" b="0" i="0" u="none" strike="noStrike" cap="none">
                          <a:solidFill>
                            <a:srgbClr val="FFFFFF"/>
                          </a:solidFill>
                          <a:latin typeface="Comic Sans MS"/>
                          <a:ea typeface="Comic Sans MS"/>
                          <a:cs typeface="Comic Sans MS"/>
                          <a:sym typeface="Comic Sans MS"/>
                        </a:rPr>
                        <a:t>e</a:t>
                      </a:r>
                    </a:p>
                  </a:txBody>
                  <a:tcPr marL="0" marR="0"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Font typeface="Comic Sans MS"/>
                        <a:buNone/>
                      </a:pPr>
                      <a:r>
                        <a:rPr lang="en-GB" sz="6000" b="0" i="0" u="none" strike="noStrike" cap="none">
                          <a:solidFill>
                            <a:srgbClr val="FFFFFF"/>
                          </a:solidFill>
                          <a:latin typeface="Comic Sans MS"/>
                          <a:ea typeface="Comic Sans MS"/>
                          <a:cs typeface="Comic Sans MS"/>
                          <a:sym typeface="Comic Sans MS"/>
                        </a:rPr>
                        <a:t>s</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195263"/>
            <a:ext cx="8686800" cy="8643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rgbClr val="FF0000"/>
              </a:buClr>
              <a:buFont typeface="Calibri"/>
              <a:buNone/>
            </a:pPr>
            <a:r>
              <a:rPr lang="en-GB" sz="3000" b="0" i="0" u="none" strike="noStrike" cap="none">
                <a:solidFill>
                  <a:srgbClr val="FF0000"/>
                </a:solidFill>
                <a:latin typeface="Calibri"/>
                <a:ea typeface="Calibri"/>
                <a:cs typeface="Calibri"/>
                <a:sym typeface="Calibri"/>
              </a:rPr>
              <a:t/>
            </a:r>
            <a:br>
              <a:rPr lang="en-GB" sz="3000" b="0" i="0" u="none" strike="noStrike" cap="none">
                <a:solidFill>
                  <a:srgbClr val="FF0000"/>
                </a:solidFill>
                <a:latin typeface="Calibri"/>
                <a:ea typeface="Calibri"/>
                <a:cs typeface="Calibri"/>
                <a:sym typeface="Calibri"/>
              </a:rPr>
            </a:br>
            <a:r>
              <a:rPr lang="en-GB" sz="3000" b="0" i="0" u="none" strike="noStrike" cap="none">
                <a:solidFill>
                  <a:srgbClr val="FF0000"/>
                </a:solidFill>
                <a:latin typeface="Calibri"/>
                <a:ea typeface="Calibri"/>
                <a:cs typeface="Calibri"/>
                <a:sym typeface="Calibri"/>
              </a:rPr>
              <a:t>   </a:t>
            </a:r>
            <a:r>
              <a:rPr lang="en-GB" sz="3000" b="0" i="0" u="none" strike="noStrike" cap="none">
                <a:solidFill>
                  <a:srgbClr val="FFFFFF"/>
                </a:solidFill>
                <a:latin typeface="Comic Sans MS"/>
                <a:ea typeface="Comic Sans MS"/>
                <a:cs typeface="Comic Sans MS"/>
                <a:sym typeface="Comic Sans MS"/>
              </a:rPr>
              <a:t>How can I help at home?</a:t>
            </a:r>
            <a:br>
              <a:rPr lang="en-GB" sz="3000" b="0" i="0" u="none" strike="noStrike" cap="none">
                <a:solidFill>
                  <a:srgbClr val="FFFFFF"/>
                </a:solidFill>
                <a:latin typeface="Comic Sans MS"/>
                <a:ea typeface="Comic Sans MS"/>
                <a:cs typeface="Comic Sans MS"/>
                <a:sym typeface="Comic Sans MS"/>
              </a:rPr>
            </a:br>
            <a:endParaRPr lang="en-GB" sz="3000" b="0" i="0" u="none" strike="noStrike" cap="none">
              <a:solidFill>
                <a:srgbClr val="FFFFFF"/>
              </a:solidFill>
              <a:latin typeface="Comic Sans MS"/>
              <a:ea typeface="Comic Sans MS"/>
              <a:cs typeface="Comic Sans MS"/>
              <a:sym typeface="Comic Sans MS"/>
            </a:endParaRPr>
          </a:p>
        </p:txBody>
      </p:sp>
      <p:sp>
        <p:nvSpPr>
          <p:cNvPr id="347" name="Shape 347"/>
          <p:cNvSpPr txBox="1">
            <a:spLocks noGrp="1"/>
          </p:cNvSpPr>
          <p:nvPr>
            <p:ph type="body" idx="1"/>
          </p:nvPr>
        </p:nvSpPr>
        <p:spPr>
          <a:xfrm>
            <a:off x="231175" y="942375"/>
            <a:ext cx="5766000" cy="35100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None/>
            </a:pPr>
            <a:r>
              <a:rPr lang="en-GB" sz="2000" i="0" u="none">
                <a:solidFill>
                  <a:srgbClr val="FFFFFF"/>
                </a:solidFill>
                <a:latin typeface="Comic Sans MS"/>
                <a:ea typeface="Comic Sans MS"/>
                <a:cs typeface="Comic Sans MS"/>
                <a:sym typeface="Comic Sans MS"/>
              </a:rPr>
              <a:t>When spelling, encourage your child to think about what “looks right”.</a:t>
            </a:r>
          </a:p>
          <a:p>
            <a:pPr marL="0" marR="0" lvl="0" indent="-152400" algn="l" rtl="0">
              <a:lnSpc>
                <a:spcPct val="80000"/>
              </a:lnSpc>
              <a:spcBef>
                <a:spcPts val="700"/>
              </a:spcBef>
              <a:spcAft>
                <a:spcPts val="0"/>
              </a:spcAft>
              <a:buClr>
                <a:schemeClr val="dk1"/>
              </a:buClr>
              <a:buSzPts val="2400"/>
              <a:buFont typeface="Arial"/>
              <a:buNone/>
            </a:pPr>
            <a:endParaRPr sz="2000" i="0" u="none">
              <a:solidFill>
                <a:srgbClr val="FFFFFF"/>
              </a:solidFill>
              <a:latin typeface="Comic Sans MS"/>
              <a:ea typeface="Comic Sans MS"/>
              <a:cs typeface="Comic Sans MS"/>
              <a:sym typeface="Comic Sans MS"/>
            </a:endParaRPr>
          </a:p>
          <a:p>
            <a:pPr marL="0" marR="0" lvl="0" indent="0" algn="l" rtl="0">
              <a:lnSpc>
                <a:spcPct val="80000"/>
              </a:lnSpc>
              <a:spcBef>
                <a:spcPts val="700"/>
              </a:spcBef>
              <a:spcAft>
                <a:spcPts val="0"/>
              </a:spcAft>
              <a:buNone/>
            </a:pPr>
            <a:r>
              <a:rPr lang="en-GB" sz="2000" i="0" u="none">
                <a:solidFill>
                  <a:srgbClr val="FFFFFF"/>
                </a:solidFill>
                <a:latin typeface="Comic Sans MS"/>
                <a:ea typeface="Comic Sans MS"/>
                <a:cs typeface="Comic Sans MS"/>
                <a:sym typeface="Comic Sans MS"/>
              </a:rPr>
              <a:t>Have fun trying out different options</a:t>
            </a:r>
            <a:r>
              <a:rPr lang="en-GB" sz="2000">
                <a:solidFill>
                  <a:srgbClr val="FFFFFF"/>
                </a:solidFill>
                <a:latin typeface="Comic Sans MS"/>
                <a:ea typeface="Comic Sans MS"/>
                <a:cs typeface="Comic Sans MS"/>
                <a:sym typeface="Comic Sans MS"/>
              </a:rPr>
              <a:t>. W</a:t>
            </a:r>
            <a:r>
              <a:rPr lang="en-GB" sz="2000" i="0" u="none">
                <a:solidFill>
                  <a:srgbClr val="FFFFFF"/>
                </a:solidFill>
                <a:latin typeface="Comic Sans MS"/>
                <a:ea typeface="Comic Sans MS"/>
                <a:cs typeface="Comic Sans MS"/>
                <a:sym typeface="Comic Sans MS"/>
              </a:rPr>
              <a:t>ipe clean whiteboards are good for trying out spellings.</a:t>
            </a:r>
          </a:p>
          <a:p>
            <a:pPr marL="0" marR="0" lvl="0" indent="0" algn="l" rtl="0">
              <a:lnSpc>
                <a:spcPct val="80000"/>
              </a:lnSpc>
              <a:spcBef>
                <a:spcPts val="700"/>
              </a:spcBef>
              <a:spcAft>
                <a:spcPts val="0"/>
              </a:spcAft>
              <a:buNone/>
            </a:pPr>
            <a:endParaRPr sz="2000">
              <a:solidFill>
                <a:srgbClr val="FFFFFF"/>
              </a:solidFill>
            </a:endParaRPr>
          </a:p>
          <a:p>
            <a:pPr marL="0" marR="0" lvl="0" indent="0" algn="l" rtl="0">
              <a:lnSpc>
                <a:spcPct val="80000"/>
              </a:lnSpc>
              <a:spcBef>
                <a:spcPts val="700"/>
              </a:spcBef>
              <a:spcAft>
                <a:spcPts val="0"/>
              </a:spcAft>
              <a:buNone/>
            </a:pPr>
            <a:r>
              <a:rPr lang="en-GB" sz="2000" i="0" u="none">
                <a:solidFill>
                  <a:srgbClr val="FFFFFF"/>
                </a:solidFill>
                <a:latin typeface="Comic Sans MS"/>
                <a:ea typeface="Comic Sans MS"/>
                <a:cs typeface="Comic Sans MS"/>
                <a:sym typeface="Comic Sans MS"/>
              </a:rPr>
              <a:t>     rain                    rayn</a:t>
            </a:r>
          </a:p>
          <a:p>
            <a:pPr marL="0" marR="0" lvl="0" indent="0" algn="l" rtl="0">
              <a:lnSpc>
                <a:spcPct val="80000"/>
              </a:lnSpc>
              <a:spcBef>
                <a:spcPts val="700"/>
              </a:spcBef>
              <a:spcAft>
                <a:spcPts val="0"/>
              </a:spcAft>
              <a:buNone/>
            </a:pPr>
            <a:r>
              <a:rPr lang="en-GB" sz="2000" i="0" u="none">
                <a:solidFill>
                  <a:srgbClr val="FFFFFF"/>
                </a:solidFill>
                <a:latin typeface="Comic Sans MS"/>
                <a:ea typeface="Comic Sans MS"/>
                <a:cs typeface="Comic Sans MS"/>
                <a:sym typeface="Comic Sans MS"/>
              </a:rPr>
              <a:t>     boil                    boyl</a:t>
            </a:r>
          </a:p>
          <a:p>
            <a:pPr marL="0" marR="0" lvl="0" indent="0" algn="l" rtl="0">
              <a:lnSpc>
                <a:spcPct val="80000"/>
              </a:lnSpc>
              <a:spcBef>
                <a:spcPts val="700"/>
              </a:spcBef>
              <a:spcAft>
                <a:spcPts val="0"/>
              </a:spcAft>
              <a:buNone/>
            </a:pPr>
            <a:r>
              <a:rPr lang="en-GB" sz="2000" i="0" u="none">
                <a:solidFill>
                  <a:srgbClr val="FFFFFF"/>
                </a:solidFill>
                <a:latin typeface="Comic Sans MS"/>
                <a:ea typeface="Comic Sans MS"/>
                <a:cs typeface="Comic Sans MS"/>
                <a:sym typeface="Comic Sans MS"/>
              </a:rPr>
              <a:t>     boy                    boi</a:t>
            </a:r>
          </a:p>
        </p:txBody>
      </p:sp>
      <p:pic>
        <p:nvPicPr>
          <p:cNvPr id="348" name="Shape 348" descr="R:\Users\Glynis\Emma\School Logo 13.1.14.PNG"/>
          <p:cNvPicPr preferRelativeResize="0"/>
          <p:nvPr/>
        </p:nvPicPr>
        <p:blipFill rotWithShape="1">
          <a:blip r:embed="rId3">
            <a:alphaModFix/>
          </a:blip>
          <a:srcRect/>
          <a:stretch/>
        </p:blipFill>
        <p:spPr>
          <a:xfrm>
            <a:off x="7164387" y="352425"/>
            <a:ext cx="814212" cy="868939"/>
          </a:xfrm>
          <a:prstGeom prst="rect">
            <a:avLst/>
          </a:prstGeom>
          <a:noFill/>
          <a:ln>
            <a:noFill/>
          </a:ln>
        </p:spPr>
      </p:pic>
      <p:pic>
        <p:nvPicPr>
          <p:cNvPr id="349" name="Shape 349" descr="have a go.png"/>
          <p:cNvPicPr preferRelativeResize="0"/>
          <p:nvPr/>
        </p:nvPicPr>
        <p:blipFill rotWithShape="1">
          <a:blip r:embed="rId4">
            <a:alphaModFix/>
          </a:blip>
          <a:srcRect l="27836" t="12429" r="28214" b="25238"/>
          <a:stretch/>
        </p:blipFill>
        <p:spPr>
          <a:xfrm>
            <a:off x="5869950" y="1221375"/>
            <a:ext cx="3072150" cy="36060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581150" y="132644"/>
            <a:ext cx="3079800" cy="9942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mic Sans MS"/>
              <a:buNone/>
            </a:pPr>
            <a:r>
              <a:rPr lang="en-GB" sz="3000" b="0" i="0" u="none" strike="noStrike" cap="none">
                <a:solidFill>
                  <a:srgbClr val="FFFFFF"/>
                </a:solidFill>
                <a:latin typeface="Comic Sans MS"/>
                <a:ea typeface="Comic Sans MS"/>
                <a:cs typeface="Comic Sans MS"/>
                <a:sym typeface="Comic Sans MS"/>
              </a:rPr>
              <a:t>At home</a:t>
            </a:r>
            <a:br>
              <a:rPr lang="en-GB" sz="3000" b="0" i="0" u="none" strike="noStrike" cap="none">
                <a:solidFill>
                  <a:srgbClr val="FFFFFF"/>
                </a:solidFill>
                <a:latin typeface="Comic Sans MS"/>
                <a:ea typeface="Comic Sans MS"/>
                <a:cs typeface="Comic Sans MS"/>
                <a:sym typeface="Comic Sans MS"/>
              </a:rPr>
            </a:br>
            <a:endParaRPr lang="en-GB" sz="3000" b="0" i="0" u="none" strike="noStrike" cap="none">
              <a:solidFill>
                <a:srgbClr val="FFFFFF"/>
              </a:solidFill>
              <a:latin typeface="Comic Sans MS"/>
              <a:ea typeface="Comic Sans MS"/>
              <a:cs typeface="Comic Sans MS"/>
              <a:sym typeface="Comic Sans MS"/>
            </a:endParaRPr>
          </a:p>
        </p:txBody>
      </p:sp>
      <p:sp>
        <p:nvSpPr>
          <p:cNvPr id="355" name="Shape 355"/>
          <p:cNvSpPr txBox="1">
            <a:spLocks noGrp="1"/>
          </p:cNvSpPr>
          <p:nvPr>
            <p:ph type="body" idx="1"/>
          </p:nvPr>
        </p:nvSpPr>
        <p:spPr>
          <a:xfrm>
            <a:off x="0" y="530725"/>
            <a:ext cx="8882700" cy="3618300"/>
          </a:xfrm>
          <a:prstGeom prst="rect">
            <a:avLst/>
          </a:prstGeom>
          <a:noFill/>
          <a:ln>
            <a:noFill/>
          </a:ln>
        </p:spPr>
        <p:txBody>
          <a:bodyPr wrap="square" lIns="91425" tIns="45700" rIns="91425" bIns="45700" anchor="t" anchorCtr="0">
            <a:noAutofit/>
          </a:bodyPr>
          <a:lstStyle/>
          <a:p>
            <a:pPr marL="0" marR="0" lvl="0" indent="-152400" algn="l" rtl="0">
              <a:lnSpc>
                <a:spcPct val="90000"/>
              </a:lnSpc>
              <a:spcBef>
                <a:spcPts val="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0" marR="0" lvl="0" indent="0" algn="l" rtl="0">
              <a:lnSpc>
                <a:spcPct val="90000"/>
              </a:lnSpc>
              <a:spcBef>
                <a:spcPts val="700"/>
              </a:spcBef>
              <a:spcAft>
                <a:spcPts val="0"/>
              </a:spcAft>
              <a:buNone/>
            </a:pPr>
            <a:r>
              <a:rPr lang="en-GB" sz="2000" i="0" u="none">
                <a:solidFill>
                  <a:srgbClr val="FFFFFF"/>
                </a:solidFill>
                <a:latin typeface="Comic Sans MS"/>
                <a:ea typeface="Comic Sans MS"/>
                <a:cs typeface="Comic Sans MS"/>
                <a:sym typeface="Comic Sans MS"/>
              </a:rPr>
              <a:t>Help your child practise their phonemes. Encourage the ‘soft sounds’</a:t>
            </a:r>
            <a:r>
              <a:rPr lang="en-GB" sz="2000">
                <a:solidFill>
                  <a:srgbClr val="FFFFFF"/>
                </a:solidFill>
                <a:latin typeface="Comic Sans MS"/>
                <a:ea typeface="Comic Sans MS"/>
                <a:cs typeface="Comic Sans MS"/>
                <a:sym typeface="Comic Sans MS"/>
              </a:rPr>
              <a:t>.</a:t>
            </a:r>
          </a:p>
          <a:p>
            <a:pPr marL="0" marR="0" lvl="0" indent="0" algn="l" rtl="0">
              <a:lnSpc>
                <a:spcPct val="90000"/>
              </a:lnSpc>
              <a:spcBef>
                <a:spcPts val="700"/>
              </a:spcBef>
              <a:spcAft>
                <a:spcPts val="0"/>
              </a:spcAft>
              <a:buNone/>
            </a:pPr>
            <a:endParaRPr sz="2000">
              <a:solidFill>
                <a:srgbClr val="FFFFFF"/>
              </a:solidFill>
              <a:latin typeface="Comic Sans MS"/>
              <a:ea typeface="Comic Sans MS"/>
              <a:cs typeface="Comic Sans MS"/>
              <a:sym typeface="Comic Sans MS"/>
            </a:endParaRPr>
          </a:p>
          <a:p>
            <a:pPr marL="0" marR="0" lvl="0" indent="0" algn="l" rtl="0">
              <a:lnSpc>
                <a:spcPct val="90000"/>
              </a:lnSpc>
              <a:spcBef>
                <a:spcPts val="700"/>
              </a:spcBef>
              <a:spcAft>
                <a:spcPts val="0"/>
              </a:spcAft>
              <a:buNone/>
            </a:pPr>
            <a:r>
              <a:rPr lang="en-GB" sz="2000" i="0" u="none">
                <a:solidFill>
                  <a:srgbClr val="FFFFFF"/>
                </a:solidFill>
                <a:latin typeface="Comic Sans MS"/>
                <a:ea typeface="Comic Sans MS"/>
                <a:cs typeface="Comic Sans MS"/>
                <a:sym typeface="Comic Sans MS"/>
              </a:rPr>
              <a:t>Play games in the car – what sound does that start with? Can we segment and blend the word? </a:t>
            </a:r>
          </a:p>
          <a:p>
            <a:pPr marL="0" marR="0" lvl="0" indent="0" algn="l" rtl="0">
              <a:lnSpc>
                <a:spcPct val="90000"/>
              </a:lnSpc>
              <a:spcBef>
                <a:spcPts val="700"/>
              </a:spcBef>
              <a:spcAft>
                <a:spcPts val="0"/>
              </a:spcAft>
              <a:buNone/>
            </a:pPr>
            <a:endParaRPr sz="2000">
              <a:solidFill>
                <a:srgbClr val="FFFFFF"/>
              </a:solidFill>
              <a:latin typeface="Comic Sans MS"/>
              <a:ea typeface="Comic Sans MS"/>
              <a:cs typeface="Comic Sans MS"/>
              <a:sym typeface="Comic Sans MS"/>
            </a:endParaRPr>
          </a:p>
          <a:p>
            <a:pPr marL="0" marR="0" lvl="0" indent="0" algn="l" rtl="0">
              <a:lnSpc>
                <a:spcPct val="90000"/>
              </a:lnSpc>
              <a:spcBef>
                <a:spcPts val="700"/>
              </a:spcBef>
              <a:spcAft>
                <a:spcPts val="0"/>
              </a:spcAft>
              <a:buNone/>
            </a:pPr>
            <a:r>
              <a:rPr lang="en-GB" sz="2000" i="0" u="none">
                <a:solidFill>
                  <a:srgbClr val="FFFFFF"/>
                </a:solidFill>
                <a:latin typeface="Comic Sans MS"/>
                <a:ea typeface="Comic Sans MS"/>
                <a:cs typeface="Comic Sans MS"/>
                <a:sym typeface="Comic Sans MS"/>
              </a:rPr>
              <a:t>Useful websites: </a:t>
            </a:r>
          </a:p>
          <a:p>
            <a:pPr marL="171450" marR="0" lvl="0" indent="-171450" algn="l" rtl="0">
              <a:lnSpc>
                <a:spcPct val="90000"/>
              </a:lnSpc>
              <a:spcBef>
                <a:spcPts val="700"/>
              </a:spcBef>
              <a:spcAft>
                <a:spcPts val="0"/>
              </a:spcAft>
              <a:buClr>
                <a:schemeClr val="dk1"/>
              </a:buClr>
              <a:buFont typeface="Arial"/>
              <a:buNone/>
            </a:pPr>
            <a:r>
              <a:rPr lang="en-GB" sz="2000" b="1" i="0" u="sng">
                <a:solidFill>
                  <a:srgbClr val="FFFFFF"/>
                </a:solidFill>
                <a:latin typeface="Comic Sans MS"/>
                <a:ea typeface="Comic Sans MS"/>
                <a:cs typeface="Comic Sans MS"/>
                <a:sym typeface="Comic Sans MS"/>
                <a:hlinkClick r:id="rId3"/>
              </a:rPr>
              <a:t>www.phonicsplay.co.uk</a:t>
            </a:r>
            <a:r>
              <a:rPr lang="en-GB" sz="2000" b="1" i="0" u="none">
                <a:solidFill>
                  <a:srgbClr val="FFFFFF"/>
                </a:solidFill>
                <a:latin typeface="Comic Sans MS"/>
                <a:ea typeface="Comic Sans MS"/>
                <a:cs typeface="Comic Sans MS"/>
                <a:sym typeface="Comic Sans MS"/>
              </a:rPr>
              <a:t>  </a:t>
            </a:r>
          </a:p>
          <a:p>
            <a:pPr marL="171450" marR="0" lvl="0" indent="-171450" algn="l" rtl="0">
              <a:lnSpc>
                <a:spcPct val="90000"/>
              </a:lnSpc>
              <a:spcBef>
                <a:spcPts val="700"/>
              </a:spcBef>
              <a:spcAft>
                <a:spcPts val="0"/>
              </a:spcAft>
              <a:buClr>
                <a:schemeClr val="dk1"/>
              </a:buClr>
              <a:buFont typeface="Arial"/>
              <a:buNone/>
            </a:pPr>
            <a:r>
              <a:rPr lang="en-GB" sz="2000" b="1" i="0" u="sng">
                <a:solidFill>
                  <a:srgbClr val="FFFFFF"/>
                </a:solidFill>
                <a:latin typeface="Comic Sans MS"/>
                <a:ea typeface="Comic Sans MS"/>
                <a:cs typeface="Comic Sans MS"/>
                <a:sym typeface="Comic Sans MS"/>
                <a:hlinkClick r:id="rId4"/>
              </a:rPr>
              <a:t>www.letters-and-sounds.com</a:t>
            </a:r>
            <a:r>
              <a:rPr lang="en-GB" sz="2000" b="1" i="0" u="none">
                <a:solidFill>
                  <a:srgbClr val="FFFFFF"/>
                </a:solidFill>
                <a:latin typeface="Comic Sans MS"/>
                <a:ea typeface="Comic Sans MS"/>
                <a:cs typeface="Comic Sans MS"/>
                <a:sym typeface="Comic Sans MS"/>
              </a:rPr>
              <a:t> </a:t>
            </a:r>
          </a:p>
          <a:p>
            <a:pPr marL="171450" marR="0" lvl="0" indent="-171450" algn="l" rtl="0">
              <a:lnSpc>
                <a:spcPct val="90000"/>
              </a:lnSpc>
              <a:spcBef>
                <a:spcPts val="700"/>
              </a:spcBef>
              <a:spcAft>
                <a:spcPts val="0"/>
              </a:spcAft>
              <a:buClr>
                <a:schemeClr val="dk1"/>
              </a:buClr>
              <a:buSzPts val="2400"/>
              <a:buFont typeface="Arial"/>
              <a:buNone/>
            </a:pPr>
            <a:endParaRPr sz="2000" i="0" u="none">
              <a:solidFill>
                <a:srgbClr val="FFFFFF"/>
              </a:solidFill>
              <a:latin typeface="Comic Sans MS"/>
              <a:ea typeface="Comic Sans MS"/>
              <a:cs typeface="Comic Sans MS"/>
              <a:sym typeface="Comic Sans MS"/>
            </a:endParaRPr>
          </a:p>
          <a:p>
            <a:pPr marL="171450" marR="0" lvl="0" indent="-171450" algn="l" rtl="0">
              <a:lnSpc>
                <a:spcPct val="90000"/>
              </a:lnSpc>
              <a:spcBef>
                <a:spcPts val="700"/>
              </a:spcBef>
              <a:spcAft>
                <a:spcPts val="0"/>
              </a:spcAft>
              <a:buClr>
                <a:schemeClr val="dk1"/>
              </a:buClr>
              <a:buSzPts val="2400"/>
              <a:buFont typeface="Arial"/>
              <a:buNone/>
            </a:pPr>
            <a:endParaRPr sz="2400" b="0" i="0" u="none">
              <a:solidFill>
                <a:srgbClr val="FFFFFF"/>
              </a:solidFill>
              <a:latin typeface="Calibri"/>
              <a:ea typeface="Calibri"/>
              <a:cs typeface="Calibri"/>
              <a:sym typeface="Calibri"/>
            </a:endParaRPr>
          </a:p>
          <a:p>
            <a:pPr marL="171450" marR="0" lvl="0" indent="-171450" algn="l" rtl="0">
              <a:lnSpc>
                <a:spcPct val="90000"/>
              </a:lnSpc>
              <a:spcBef>
                <a:spcPts val="700"/>
              </a:spcBef>
              <a:spcAft>
                <a:spcPts val="0"/>
              </a:spcAft>
              <a:buClr>
                <a:schemeClr val="dk1"/>
              </a:buClr>
              <a:buSzPts val="2400"/>
              <a:buFont typeface="Arial"/>
              <a:buNone/>
            </a:pPr>
            <a:endParaRPr sz="2400" b="0" i="0" u="none">
              <a:solidFill>
                <a:srgbClr val="FFFFFF"/>
              </a:solidFill>
              <a:latin typeface="Calibri"/>
              <a:ea typeface="Calibri"/>
              <a:cs typeface="Calibri"/>
              <a:sym typeface="Calibri"/>
            </a:endParaRPr>
          </a:p>
          <a:p>
            <a:pPr marL="171450" marR="0" lvl="0" indent="-171450" algn="l" rtl="0">
              <a:lnSpc>
                <a:spcPct val="90000"/>
              </a:lnSpc>
              <a:spcBef>
                <a:spcPts val="700"/>
              </a:spcBef>
              <a:spcAft>
                <a:spcPts val="0"/>
              </a:spcAft>
              <a:buClr>
                <a:schemeClr val="dk1"/>
              </a:buClr>
              <a:buFont typeface="Arial"/>
              <a:buNone/>
            </a:pPr>
            <a:endParaRPr sz="2400" b="0" i="0" u="none">
              <a:solidFill>
                <a:srgbClr val="FFFFFF"/>
              </a:solidFill>
              <a:latin typeface="Calibri"/>
              <a:ea typeface="Calibri"/>
              <a:cs typeface="Calibri"/>
              <a:sym typeface="Calibri"/>
            </a:endParaRPr>
          </a:p>
          <a:p>
            <a:pPr marL="171450" marR="0" lvl="0" indent="-171450" algn="l" rtl="0">
              <a:lnSpc>
                <a:spcPct val="90000"/>
              </a:lnSpc>
              <a:spcBef>
                <a:spcPts val="700"/>
              </a:spcBef>
              <a:spcAft>
                <a:spcPts val="0"/>
              </a:spcAft>
              <a:buClr>
                <a:schemeClr val="dk1"/>
              </a:buClr>
              <a:buFont typeface="Arial"/>
              <a:buNone/>
            </a:pPr>
            <a:endParaRPr sz="2400" b="0" i="0" u="none">
              <a:solidFill>
                <a:srgbClr val="FFFFFF"/>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2400"/>
              <a:buFont typeface="Arial"/>
              <a:buNone/>
            </a:pPr>
            <a:endParaRPr sz="2400" b="0" i="0" u="none">
              <a:solidFill>
                <a:srgbClr val="FFFFFF"/>
              </a:solidFill>
              <a:latin typeface="Calibri"/>
              <a:ea typeface="Calibri"/>
              <a:cs typeface="Calibri"/>
              <a:sym typeface="Calibri"/>
            </a:endParaRPr>
          </a:p>
        </p:txBody>
      </p:sp>
      <p:pic>
        <p:nvPicPr>
          <p:cNvPr id="356" name="Shape 356" descr="R:\Users\Glynis\Emma\School Logo 13.1.14.PNG"/>
          <p:cNvPicPr preferRelativeResize="0"/>
          <p:nvPr/>
        </p:nvPicPr>
        <p:blipFill rotWithShape="1">
          <a:blip r:embed="rId5">
            <a:alphaModFix/>
          </a:blip>
          <a:srcRect/>
          <a:stretch/>
        </p:blipFill>
        <p:spPr>
          <a:xfrm>
            <a:off x="7164387" y="195263"/>
            <a:ext cx="814212" cy="86893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533400" y="285750"/>
            <a:ext cx="7696200" cy="2743200"/>
          </a:xfrm>
          <a:prstGeom prst="rect">
            <a:avLst/>
          </a:prstGeom>
          <a:noFill/>
          <a:ln>
            <a:noFill/>
          </a:ln>
        </p:spPr>
        <p:txBody>
          <a:bodyPr wrap="square" lIns="91425" tIns="45700" rIns="91425" bIns="45700" anchor="t" anchorCtr="0">
            <a:noAutofit/>
          </a:bodyPr>
          <a:lstStyle/>
          <a:p>
            <a:pPr marL="171450" marR="0" lvl="0" indent="-171450" algn="ctr" rtl="0">
              <a:lnSpc>
                <a:spcPct val="90000"/>
              </a:lnSpc>
              <a:spcBef>
                <a:spcPts val="0"/>
              </a:spcBef>
              <a:spcAft>
                <a:spcPts val="0"/>
              </a:spcAft>
              <a:buClr>
                <a:schemeClr val="dk1"/>
              </a:buClr>
              <a:buFont typeface="Arial"/>
              <a:buNone/>
            </a:pPr>
            <a:endParaRPr sz="5400" b="1" i="0" u="none">
              <a:solidFill>
                <a:srgbClr val="660066"/>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5400"/>
              <a:buFont typeface="Arial"/>
              <a:buNone/>
            </a:pPr>
            <a:endParaRPr sz="5400" b="1" i="0" u="none">
              <a:solidFill>
                <a:srgbClr val="660066"/>
              </a:solidFill>
              <a:latin typeface="Calibri"/>
              <a:ea typeface="Calibri"/>
              <a:cs typeface="Calibri"/>
              <a:sym typeface="Calibri"/>
            </a:endParaRPr>
          </a:p>
        </p:txBody>
      </p:sp>
      <p:sp>
        <p:nvSpPr>
          <p:cNvPr id="362" name="Shape 362"/>
          <p:cNvSpPr txBox="1"/>
          <p:nvPr/>
        </p:nvSpPr>
        <p:spPr>
          <a:xfrm>
            <a:off x="914400" y="457200"/>
            <a:ext cx="7186612" cy="34861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omic Sans MS"/>
              <a:buNone/>
            </a:pPr>
            <a:endParaRPr/>
          </a:p>
          <a:p>
            <a:pPr marL="0" marR="0" lvl="0" indent="0" algn="ctr" rtl="0">
              <a:lnSpc>
                <a:spcPct val="100000"/>
              </a:lnSpc>
              <a:spcBef>
                <a:spcPts val="1600"/>
              </a:spcBef>
              <a:spcAft>
                <a:spcPts val="0"/>
              </a:spcAft>
              <a:buClr>
                <a:schemeClr val="dk1"/>
              </a:buClr>
              <a:buFont typeface="Comic Sans MS"/>
              <a:buNone/>
            </a:pPr>
            <a:endParaRPr sz="3200" b="0" i="0" u="none">
              <a:solidFill>
                <a:schemeClr val="dk1"/>
              </a:solidFill>
              <a:latin typeface="Comic Sans MS"/>
              <a:ea typeface="Comic Sans MS"/>
              <a:cs typeface="Comic Sans MS"/>
              <a:sym typeface="Comic Sans MS"/>
            </a:endParaRPr>
          </a:p>
          <a:p>
            <a:pPr marL="0" marR="0" lvl="0" indent="0" algn="ctr" rtl="0">
              <a:lnSpc>
                <a:spcPct val="100000"/>
              </a:lnSpc>
              <a:spcBef>
                <a:spcPts val="1600"/>
              </a:spcBef>
              <a:spcAft>
                <a:spcPts val="0"/>
              </a:spcAft>
              <a:buClr>
                <a:schemeClr val="dk1"/>
              </a:buClr>
              <a:buFont typeface="Comic Sans MS"/>
              <a:buNone/>
            </a:pPr>
            <a:r>
              <a:rPr lang="en-GB" sz="3200" b="0" i="0" u="none">
                <a:solidFill>
                  <a:srgbClr val="FFFFFF"/>
                </a:solidFill>
                <a:latin typeface="Comic Sans MS"/>
                <a:ea typeface="Comic Sans MS"/>
                <a:cs typeface="Comic Sans MS"/>
                <a:sym typeface="Comic Sans MS"/>
              </a:rPr>
              <a:t>This is a typical game that we would use as a warm up in our phonics lessons. </a:t>
            </a:r>
          </a:p>
          <a:p>
            <a:pPr marL="0" marR="0" lvl="0" indent="0" algn="l" rtl="0">
              <a:lnSpc>
                <a:spcPct val="100000"/>
              </a:lnSpc>
              <a:spcBef>
                <a:spcPts val="1200"/>
              </a:spcBef>
              <a:spcAft>
                <a:spcPts val="0"/>
              </a:spcAft>
              <a:buClr>
                <a:schemeClr val="dk1"/>
              </a:buClr>
              <a:buFont typeface="Comic Sans MS"/>
              <a:buNone/>
            </a:pPr>
            <a:endParaRPr sz="2400" b="0" i="0" u="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2400" b="0" i="0" u="none">
              <a:solidFill>
                <a:schemeClr val="dk1"/>
              </a:solidFill>
              <a:latin typeface="Comic Sans MS"/>
              <a:ea typeface="Comic Sans MS"/>
              <a:cs typeface="Comic Sans MS"/>
              <a:sym typeface="Comic Sans MS"/>
            </a:endParaRPr>
          </a:p>
        </p:txBody>
      </p:sp>
      <p:pic>
        <p:nvPicPr>
          <p:cNvPr id="363" name="Shape 363" descr="R:\Users\Glynis\Emma\School Logo 13.1.14.PNG"/>
          <p:cNvPicPr preferRelativeResize="0"/>
          <p:nvPr/>
        </p:nvPicPr>
        <p:blipFill rotWithShape="1">
          <a:blip r:embed="rId3">
            <a:alphaModFix/>
          </a:blip>
          <a:srcRect/>
          <a:stretch/>
        </p:blipFill>
        <p:spPr>
          <a:xfrm>
            <a:off x="7937500" y="285750"/>
            <a:ext cx="814212" cy="86893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ctrTitle"/>
          </p:nvPr>
        </p:nvSpPr>
        <p:spPr>
          <a:xfrm>
            <a:off x="685800" y="1714500"/>
            <a:ext cx="7772400" cy="857250"/>
          </a:xfrm>
          <a:prstGeom prst="rect">
            <a:avLst/>
          </a:prstGeom>
          <a:noFill/>
          <a:ln>
            <a:noFill/>
          </a:ln>
        </p:spPr>
        <p:txBody>
          <a:bodyPr wrap="square" lIns="91425" tIns="45700" rIns="91425" bIns="45700" anchor="b" anchorCtr="0">
            <a:noAutofit/>
          </a:bodyPr>
          <a:lstStyle/>
          <a:p>
            <a:pPr marL="0" marR="0" lvl="0" indent="0" algn="ctr" rtl="0">
              <a:lnSpc>
                <a:spcPct val="90000"/>
              </a:lnSpc>
              <a:spcBef>
                <a:spcPts val="0"/>
              </a:spcBef>
              <a:spcAft>
                <a:spcPts val="0"/>
              </a:spcAft>
              <a:buClr>
                <a:schemeClr val="dk1"/>
              </a:buClr>
              <a:buFont typeface="Comic Sans MS"/>
              <a:buNone/>
            </a:pPr>
            <a:r>
              <a:rPr lang="en-GB" sz="3000" b="0" i="0" u="none" strike="noStrike" cap="none">
                <a:solidFill>
                  <a:srgbClr val="FFFFFF"/>
                </a:solidFill>
                <a:latin typeface="Comic Sans MS"/>
                <a:ea typeface="Comic Sans MS"/>
                <a:cs typeface="Comic Sans MS"/>
                <a:sym typeface="Comic Sans MS"/>
              </a:rPr>
              <a:t>Thank you!</a:t>
            </a:r>
          </a:p>
        </p:txBody>
      </p:sp>
      <p:sp>
        <p:nvSpPr>
          <p:cNvPr id="369" name="Shape 369"/>
          <p:cNvSpPr txBox="1">
            <a:spLocks noGrp="1"/>
          </p:cNvSpPr>
          <p:nvPr>
            <p:ph type="subTitle" idx="1"/>
          </p:nvPr>
        </p:nvSpPr>
        <p:spPr>
          <a:xfrm>
            <a:off x="1371600" y="2914650"/>
            <a:ext cx="6400800" cy="1314450"/>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dk1"/>
              </a:buClr>
              <a:buFont typeface="Arial"/>
              <a:buNone/>
            </a:pPr>
            <a:r>
              <a:rPr lang="en-GB" sz="2000" b="0" i="0" u="none">
                <a:solidFill>
                  <a:srgbClr val="FFFFFF"/>
                </a:solidFill>
                <a:latin typeface="Comic Sans MS"/>
                <a:ea typeface="Comic Sans MS"/>
                <a:cs typeface="Comic Sans MS"/>
                <a:sym typeface="Comic Sans MS"/>
              </a:rPr>
              <a:t>Please do come and see us if you need further guidance </a:t>
            </a:r>
            <a:r>
              <a:rPr lang="en-GB" sz="2000">
                <a:solidFill>
                  <a:srgbClr val="FFFFFF"/>
                </a:solidFill>
                <a:latin typeface="Comic Sans MS"/>
                <a:ea typeface="Comic Sans MS"/>
                <a:cs typeface="Comic Sans MS"/>
                <a:sym typeface="Comic Sans MS"/>
              </a:rPr>
              <a:t>with phonics.</a:t>
            </a:r>
            <a:r>
              <a:rPr lang="en-GB" sz="3200">
                <a:solidFill>
                  <a:srgbClr val="FFFFFF"/>
                </a:solidFill>
                <a:latin typeface="Comic Sans MS"/>
                <a:ea typeface="Comic Sans MS"/>
                <a:cs typeface="Comic Sans MS"/>
                <a:sym typeface="Comic Sans MS"/>
              </a:rPr>
              <a:t> </a:t>
            </a:r>
          </a:p>
        </p:txBody>
      </p:sp>
      <p:pic>
        <p:nvPicPr>
          <p:cNvPr id="370" name="Shape 370" descr="R:\Users\Glynis\Emma\School Logo 13.1.14.PNG"/>
          <p:cNvPicPr preferRelativeResize="0"/>
          <p:nvPr/>
        </p:nvPicPr>
        <p:blipFill rotWithShape="1">
          <a:blip r:embed="rId3">
            <a:alphaModFix/>
          </a:blip>
          <a:srcRect/>
          <a:stretch/>
        </p:blipFill>
        <p:spPr>
          <a:xfrm>
            <a:off x="7164387" y="352425"/>
            <a:ext cx="814212" cy="86893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238350" y="358125"/>
            <a:ext cx="86673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What is Reading?</a:t>
            </a:r>
          </a:p>
        </p:txBody>
      </p:sp>
      <p:sp>
        <p:nvSpPr>
          <p:cNvPr id="376" name="Shape 376"/>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lvl="0" rtl="0">
              <a:lnSpc>
                <a:spcPct val="128571"/>
              </a:lnSpc>
              <a:spcBef>
                <a:spcPts val="0"/>
              </a:spcBef>
              <a:spcAft>
                <a:spcPts val="0"/>
              </a:spcAft>
              <a:buNone/>
            </a:pPr>
            <a:endParaRPr sz="1400">
              <a:latin typeface="Comic Sans MS"/>
              <a:ea typeface="Comic Sans MS"/>
              <a:cs typeface="Comic Sans MS"/>
              <a:sym typeface="Comic Sans MS"/>
            </a:endParaRPr>
          </a:p>
        </p:txBody>
      </p:sp>
      <p:pic>
        <p:nvPicPr>
          <p:cNvPr id="377" name="Shape 377" descr="The+Rose+Report+Simple+View+of+Reading+2006.jpg"/>
          <p:cNvPicPr preferRelativeResize="0"/>
          <p:nvPr/>
        </p:nvPicPr>
        <p:blipFill rotWithShape="1">
          <a:blip r:embed="rId3">
            <a:alphaModFix/>
          </a:blip>
          <a:srcRect l="11488" t="18766" r="14727" b="10840"/>
          <a:stretch/>
        </p:blipFill>
        <p:spPr>
          <a:xfrm>
            <a:off x="1975038" y="1218938"/>
            <a:ext cx="5060275" cy="3620675"/>
          </a:xfrm>
          <a:prstGeom prst="rect">
            <a:avLst/>
          </a:prstGeom>
          <a:noFill/>
          <a:ln>
            <a:noFill/>
          </a:ln>
        </p:spPr>
      </p:pic>
      <p:sp>
        <p:nvSpPr>
          <p:cNvPr id="378" name="Shape 378"/>
          <p:cNvSpPr/>
          <p:nvPr/>
        </p:nvSpPr>
        <p:spPr>
          <a:xfrm>
            <a:off x="5792675" y="1864300"/>
            <a:ext cx="333000" cy="333000"/>
          </a:xfrm>
          <a:prstGeom prst="smileyFace">
            <a:avLst>
              <a:gd name="adj" fmla="val 4653"/>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How we teach reading in EYFS </a:t>
            </a:r>
          </a:p>
        </p:txBody>
      </p:sp>
      <p:sp>
        <p:nvSpPr>
          <p:cNvPr id="384" name="Shape 384"/>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lvl="0" rtl="0">
              <a:lnSpc>
                <a:spcPct val="128571"/>
              </a:lnSpc>
              <a:spcBef>
                <a:spcPts val="0"/>
              </a:spcBef>
              <a:spcAft>
                <a:spcPts val="0"/>
              </a:spcAft>
              <a:buNone/>
            </a:pPr>
            <a:r>
              <a:rPr lang="en-GB" sz="2000">
                <a:latin typeface="Comic Sans MS"/>
                <a:ea typeface="Comic Sans MS"/>
                <a:cs typeface="Comic Sans MS"/>
                <a:sym typeface="Comic Sans MS"/>
              </a:rPr>
              <a:t>In Nursery children begin to learn phonics from Phase 1. </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lvl="0" rtl="0">
              <a:lnSpc>
                <a:spcPct val="128571"/>
              </a:lnSpc>
              <a:spcBef>
                <a:spcPts val="0"/>
              </a:spcBef>
              <a:spcAft>
                <a:spcPts val="0"/>
              </a:spcAft>
              <a:buNone/>
            </a:pPr>
            <a:r>
              <a:rPr lang="en-GB" sz="2000">
                <a:latin typeface="Comic Sans MS"/>
                <a:ea typeface="Comic Sans MS"/>
                <a:cs typeface="Comic Sans MS"/>
                <a:sym typeface="Comic Sans MS"/>
              </a:rPr>
              <a:t>During the week there are two sharing sessions where children read with a friend and choose a book to take home. </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lvl="0" rtl="0">
              <a:lnSpc>
                <a:spcPct val="128571"/>
              </a:lnSpc>
              <a:spcBef>
                <a:spcPts val="0"/>
              </a:spcBef>
              <a:spcAft>
                <a:spcPts val="0"/>
              </a:spcAft>
              <a:buNone/>
            </a:pPr>
            <a:r>
              <a:rPr lang="en-GB" sz="2000">
                <a:latin typeface="Comic Sans MS"/>
                <a:ea typeface="Comic Sans MS"/>
                <a:cs typeface="Comic Sans MS"/>
                <a:sym typeface="Comic Sans MS"/>
              </a:rPr>
              <a:t>Each week, children read in a guided group with the teacher.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1115250" y="1059096"/>
            <a:ext cx="6913500" cy="1781100"/>
          </a:xfrm>
          <a:prstGeom prst="rect">
            <a:avLst/>
          </a:prstGeom>
          <a:noFill/>
          <a:ln>
            <a:noFill/>
          </a:ln>
        </p:spPr>
        <p:txBody>
          <a:bodyPr wrap="square" lIns="91425" tIns="45700" rIns="91425" bIns="45700" anchor="b" anchorCtr="0">
            <a:noAutofit/>
          </a:bodyPr>
          <a:lstStyle/>
          <a:p>
            <a:pPr marL="0" marR="0" lvl="0" indent="0" algn="ctr" rtl="0">
              <a:lnSpc>
                <a:spcPct val="90000"/>
              </a:lnSpc>
              <a:spcBef>
                <a:spcPts val="0"/>
              </a:spcBef>
              <a:spcAft>
                <a:spcPts val="0"/>
              </a:spcAft>
              <a:buClr>
                <a:srgbClr val="0000CC"/>
              </a:buClr>
              <a:buFont typeface="Comic Sans MS"/>
              <a:buNone/>
            </a:pPr>
            <a:r>
              <a:rPr lang="en-GB" sz="2800" b="1" i="0" u="none" strike="noStrike" cap="none">
                <a:solidFill>
                  <a:srgbClr val="0000CC"/>
                </a:solidFill>
                <a:latin typeface="Comic Sans MS"/>
                <a:ea typeface="Comic Sans MS"/>
                <a:cs typeface="Comic Sans MS"/>
                <a:sym typeface="Comic Sans MS"/>
              </a:rPr>
              <a:t/>
            </a:r>
            <a:br>
              <a:rPr lang="en-GB" sz="2800" b="1" i="0" u="none" strike="noStrike" cap="none">
                <a:solidFill>
                  <a:srgbClr val="0000CC"/>
                </a:solidFill>
                <a:latin typeface="Comic Sans MS"/>
                <a:ea typeface="Comic Sans MS"/>
                <a:cs typeface="Comic Sans MS"/>
                <a:sym typeface="Comic Sans MS"/>
              </a:rPr>
            </a:br>
            <a:r>
              <a:rPr lang="en-GB" sz="2800" b="1" i="0" u="none" strike="noStrike" cap="none">
                <a:solidFill>
                  <a:srgbClr val="0000CC"/>
                </a:solidFill>
                <a:latin typeface="Comic Sans MS"/>
                <a:ea typeface="Comic Sans MS"/>
                <a:cs typeface="Comic Sans MS"/>
                <a:sym typeface="Comic Sans MS"/>
              </a:rPr>
              <a:t/>
            </a:r>
            <a:br>
              <a:rPr lang="en-GB" sz="2800" b="1" i="0" u="none" strike="noStrike" cap="none">
                <a:solidFill>
                  <a:srgbClr val="0000CC"/>
                </a:solidFill>
                <a:latin typeface="Comic Sans MS"/>
                <a:ea typeface="Comic Sans MS"/>
                <a:cs typeface="Comic Sans MS"/>
                <a:sym typeface="Comic Sans MS"/>
              </a:rPr>
            </a:br>
            <a:r>
              <a:rPr lang="en-GB" sz="2800" b="1" i="0" u="none" strike="noStrike" cap="none">
                <a:solidFill>
                  <a:srgbClr val="0000CC"/>
                </a:solidFill>
                <a:latin typeface="Comic Sans MS"/>
                <a:ea typeface="Comic Sans MS"/>
                <a:cs typeface="Comic Sans MS"/>
                <a:sym typeface="Comic Sans MS"/>
              </a:rPr>
              <a:t/>
            </a:r>
            <a:br>
              <a:rPr lang="en-GB" sz="2800" b="1" i="0" u="none" strike="noStrike" cap="none">
                <a:solidFill>
                  <a:srgbClr val="0000CC"/>
                </a:solidFill>
                <a:latin typeface="Comic Sans MS"/>
                <a:ea typeface="Comic Sans MS"/>
                <a:cs typeface="Comic Sans MS"/>
                <a:sym typeface="Comic Sans MS"/>
              </a:rPr>
            </a:br>
            <a:r>
              <a:rPr lang="en-GB" i="0" u="none" strike="noStrike" cap="none">
                <a:solidFill>
                  <a:srgbClr val="FFFFFF"/>
                </a:solidFill>
                <a:latin typeface="Comic Sans MS"/>
                <a:ea typeface="Comic Sans MS"/>
                <a:cs typeface="Comic Sans MS"/>
                <a:sym typeface="Comic Sans MS"/>
              </a:rPr>
              <a:t>Phonics </a:t>
            </a:r>
            <a:r>
              <a:rPr lang="en-GB">
                <a:solidFill>
                  <a:srgbClr val="FFFFFF"/>
                </a:solidFill>
                <a:latin typeface="Comic Sans MS"/>
                <a:ea typeface="Comic Sans MS"/>
                <a:cs typeface="Comic Sans MS"/>
                <a:sym typeface="Comic Sans MS"/>
              </a:rPr>
              <a:t>at LHPSN</a:t>
            </a:r>
            <a:r>
              <a:rPr lang="en-GB" i="0" u="none" strike="noStrike" cap="none">
                <a:solidFill>
                  <a:srgbClr val="FFFFFF"/>
                </a:solidFill>
                <a:latin typeface="Comic Sans MS"/>
                <a:ea typeface="Comic Sans MS"/>
                <a:cs typeface="Comic Sans MS"/>
                <a:sym typeface="Comic Sans MS"/>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How we teach reading in EYFS </a:t>
            </a:r>
          </a:p>
        </p:txBody>
      </p:sp>
      <p:sp>
        <p:nvSpPr>
          <p:cNvPr id="390" name="Shape 390"/>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lvl="0" rtl="0">
              <a:lnSpc>
                <a:spcPct val="128571"/>
              </a:lnSpc>
              <a:spcBef>
                <a:spcPts val="0"/>
              </a:spcBef>
              <a:spcAft>
                <a:spcPts val="0"/>
              </a:spcAft>
              <a:buNone/>
            </a:pPr>
            <a:r>
              <a:rPr lang="en-GB" sz="2000">
                <a:latin typeface="Comic Sans MS"/>
                <a:ea typeface="Comic Sans MS"/>
                <a:cs typeface="Comic Sans MS"/>
                <a:sym typeface="Comic Sans MS"/>
              </a:rPr>
              <a:t>In Reception children read 1:1 with an adult each week.</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lvl="0" rtl="0">
              <a:lnSpc>
                <a:spcPct val="128571"/>
              </a:lnSpc>
              <a:spcBef>
                <a:spcPts val="0"/>
              </a:spcBef>
              <a:spcAft>
                <a:spcPts val="0"/>
              </a:spcAft>
              <a:buNone/>
            </a:pPr>
            <a:r>
              <a:rPr lang="en-GB" sz="2000">
                <a:latin typeface="Comic Sans MS"/>
                <a:ea typeface="Comic Sans MS"/>
                <a:cs typeface="Comic Sans MS"/>
                <a:sym typeface="Comic Sans MS"/>
              </a:rPr>
              <a:t>They focus on their understanding of the story and sound recognition.</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lvl="0" rtl="0">
              <a:lnSpc>
                <a:spcPct val="128571"/>
              </a:lnSpc>
              <a:spcBef>
                <a:spcPts val="0"/>
              </a:spcBef>
              <a:spcAft>
                <a:spcPts val="0"/>
              </a:spcAft>
              <a:buNone/>
            </a:pPr>
            <a:r>
              <a:rPr lang="en-GB" sz="2000">
                <a:latin typeface="Comic Sans MS"/>
                <a:ea typeface="Comic Sans MS"/>
                <a:cs typeface="Comic Sans MS"/>
                <a:sym typeface="Comic Sans MS"/>
              </a:rPr>
              <a:t>The theme each week is based on a whole class story. Through this, comprehension is taught.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387900" y="100650"/>
            <a:ext cx="8368200" cy="13125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Reading in KS1</a:t>
            </a:r>
          </a:p>
          <a:p>
            <a:pPr lvl="0" algn="ctr" rtl="0">
              <a:spcBef>
                <a:spcPts val="0"/>
              </a:spcBef>
              <a:buNone/>
            </a:pPr>
            <a:r>
              <a:rPr lang="en-GB">
                <a:latin typeface="Comic Sans MS"/>
                <a:ea typeface="Comic Sans MS"/>
                <a:cs typeface="Comic Sans MS"/>
                <a:sym typeface="Comic Sans MS"/>
              </a:rPr>
              <a:t>Reading Session = daily for 25 - 30 minutes</a:t>
            </a:r>
          </a:p>
        </p:txBody>
      </p:sp>
      <p:sp>
        <p:nvSpPr>
          <p:cNvPr id="396" name="Shape 396"/>
          <p:cNvSpPr txBox="1">
            <a:spLocks noGrp="1"/>
          </p:cNvSpPr>
          <p:nvPr>
            <p:ph type="title"/>
          </p:nvPr>
        </p:nvSpPr>
        <p:spPr>
          <a:xfrm>
            <a:off x="0" y="3273700"/>
            <a:ext cx="2051100" cy="686100"/>
          </a:xfrm>
          <a:prstGeom prst="rect">
            <a:avLst/>
          </a:prstGeom>
        </p:spPr>
        <p:txBody>
          <a:bodyPr wrap="square" lIns="91425" tIns="91425" rIns="91425" bIns="91425" anchor="b" anchorCtr="0">
            <a:noAutofit/>
          </a:bodyPr>
          <a:lstStyle/>
          <a:p>
            <a:pPr lvl="0" algn="ctr" rtl="0">
              <a:spcBef>
                <a:spcPts val="0"/>
              </a:spcBef>
              <a:buNone/>
            </a:pPr>
            <a:r>
              <a:rPr lang="en-GB" sz="2000">
                <a:latin typeface="Comic Sans MS"/>
                <a:ea typeface="Comic Sans MS"/>
                <a:cs typeface="Comic Sans MS"/>
                <a:sym typeface="Comic Sans MS"/>
              </a:rPr>
              <a:t>Teacher Guided Reading</a:t>
            </a:r>
          </a:p>
        </p:txBody>
      </p:sp>
      <p:sp>
        <p:nvSpPr>
          <p:cNvPr id="397" name="Shape 397"/>
          <p:cNvSpPr txBox="1">
            <a:spLocks noGrp="1"/>
          </p:cNvSpPr>
          <p:nvPr>
            <p:ph type="title"/>
          </p:nvPr>
        </p:nvSpPr>
        <p:spPr>
          <a:xfrm>
            <a:off x="1938550" y="2797175"/>
            <a:ext cx="1973100" cy="1351200"/>
          </a:xfrm>
          <a:prstGeom prst="rect">
            <a:avLst/>
          </a:prstGeom>
        </p:spPr>
        <p:txBody>
          <a:bodyPr wrap="square" lIns="91425" tIns="91425" rIns="91425" bIns="91425" anchor="b" anchorCtr="0">
            <a:noAutofit/>
          </a:bodyPr>
          <a:lstStyle/>
          <a:p>
            <a:pPr lvl="0" rtl="0">
              <a:spcBef>
                <a:spcPts val="0"/>
              </a:spcBef>
              <a:buNone/>
            </a:pPr>
            <a:r>
              <a:rPr lang="en-GB" sz="2000">
                <a:latin typeface="Comic Sans MS"/>
                <a:ea typeface="Comic Sans MS"/>
                <a:cs typeface="Comic Sans MS"/>
                <a:sym typeface="Comic Sans MS"/>
              </a:rPr>
              <a:t>Task following read with the teacher</a:t>
            </a:r>
          </a:p>
        </p:txBody>
      </p:sp>
      <p:sp>
        <p:nvSpPr>
          <p:cNvPr id="398" name="Shape 398"/>
          <p:cNvSpPr txBox="1">
            <a:spLocks noGrp="1"/>
          </p:cNvSpPr>
          <p:nvPr>
            <p:ph type="title"/>
          </p:nvPr>
        </p:nvSpPr>
        <p:spPr>
          <a:xfrm>
            <a:off x="3911650" y="3343975"/>
            <a:ext cx="1505100" cy="686100"/>
          </a:xfrm>
          <a:prstGeom prst="rect">
            <a:avLst/>
          </a:prstGeom>
        </p:spPr>
        <p:txBody>
          <a:bodyPr wrap="square" lIns="91425" tIns="91425" rIns="91425" bIns="91425" anchor="b" anchorCtr="0">
            <a:noAutofit/>
          </a:bodyPr>
          <a:lstStyle/>
          <a:p>
            <a:pPr lvl="0" algn="ctr" rtl="0">
              <a:spcBef>
                <a:spcPts val="0"/>
              </a:spcBef>
              <a:buNone/>
            </a:pPr>
            <a:r>
              <a:rPr lang="en-GB" sz="2000">
                <a:latin typeface="Comic Sans MS"/>
                <a:ea typeface="Comic Sans MS"/>
                <a:cs typeface="Comic Sans MS"/>
                <a:sym typeface="Comic Sans MS"/>
              </a:rPr>
              <a:t>TA Guided Reading</a:t>
            </a:r>
          </a:p>
        </p:txBody>
      </p:sp>
      <p:sp>
        <p:nvSpPr>
          <p:cNvPr id="399" name="Shape 399"/>
          <p:cNvSpPr txBox="1">
            <a:spLocks noGrp="1"/>
          </p:cNvSpPr>
          <p:nvPr>
            <p:ph type="title"/>
          </p:nvPr>
        </p:nvSpPr>
        <p:spPr>
          <a:xfrm>
            <a:off x="5328600" y="3462275"/>
            <a:ext cx="1795800" cy="686100"/>
          </a:xfrm>
          <a:prstGeom prst="rect">
            <a:avLst/>
          </a:prstGeom>
        </p:spPr>
        <p:txBody>
          <a:bodyPr wrap="square" lIns="91425" tIns="91425" rIns="91425" bIns="91425" anchor="b" anchorCtr="0">
            <a:noAutofit/>
          </a:bodyPr>
          <a:lstStyle/>
          <a:p>
            <a:pPr lvl="0" algn="ctr" rtl="0">
              <a:spcBef>
                <a:spcPts val="0"/>
              </a:spcBef>
              <a:buNone/>
            </a:pPr>
            <a:r>
              <a:rPr lang="en-GB" sz="2000">
                <a:latin typeface="Comic Sans MS"/>
                <a:ea typeface="Comic Sans MS"/>
                <a:cs typeface="Comic Sans MS"/>
                <a:sym typeface="Comic Sans MS"/>
              </a:rPr>
              <a:t>Reading for pleasure </a:t>
            </a:r>
          </a:p>
        </p:txBody>
      </p:sp>
      <p:sp>
        <p:nvSpPr>
          <p:cNvPr id="400" name="Shape 400"/>
          <p:cNvSpPr txBox="1">
            <a:spLocks noGrp="1"/>
          </p:cNvSpPr>
          <p:nvPr>
            <p:ph type="title"/>
          </p:nvPr>
        </p:nvSpPr>
        <p:spPr>
          <a:xfrm>
            <a:off x="7007900" y="2448775"/>
            <a:ext cx="2051100" cy="1581300"/>
          </a:xfrm>
          <a:prstGeom prst="rect">
            <a:avLst/>
          </a:prstGeom>
        </p:spPr>
        <p:txBody>
          <a:bodyPr wrap="square" lIns="91425" tIns="91425" rIns="91425" bIns="91425" anchor="b" anchorCtr="0">
            <a:noAutofit/>
          </a:bodyPr>
          <a:lstStyle/>
          <a:p>
            <a:pPr lvl="0" algn="l" rtl="0">
              <a:spcBef>
                <a:spcPts val="0"/>
              </a:spcBef>
              <a:buNone/>
            </a:pPr>
            <a:r>
              <a:rPr lang="en-GB" sz="2000">
                <a:latin typeface="Comic Sans MS"/>
                <a:ea typeface="Comic Sans MS"/>
                <a:cs typeface="Comic Sans MS"/>
                <a:sym typeface="Comic Sans MS"/>
              </a:rPr>
              <a:t>Set phonics games on the i-pad</a:t>
            </a:r>
          </a:p>
        </p:txBody>
      </p:sp>
      <p:cxnSp>
        <p:nvCxnSpPr>
          <p:cNvPr id="401" name="Shape 401"/>
          <p:cNvCxnSpPr/>
          <p:nvPr/>
        </p:nvCxnSpPr>
        <p:spPr>
          <a:xfrm flipH="1">
            <a:off x="1198650" y="1282525"/>
            <a:ext cx="1615800" cy="1397700"/>
          </a:xfrm>
          <a:prstGeom prst="straightConnector1">
            <a:avLst/>
          </a:prstGeom>
          <a:noFill/>
          <a:ln w="38100" cap="flat" cmpd="sng">
            <a:solidFill>
              <a:srgbClr val="FFFFFF"/>
            </a:solidFill>
            <a:prstDash val="solid"/>
            <a:round/>
            <a:headEnd type="none" w="lg" len="lg"/>
            <a:tailEnd type="triangle" w="lg" len="lg"/>
          </a:ln>
        </p:spPr>
      </p:cxnSp>
      <p:cxnSp>
        <p:nvCxnSpPr>
          <p:cNvPr id="402" name="Shape 402"/>
          <p:cNvCxnSpPr/>
          <p:nvPr/>
        </p:nvCxnSpPr>
        <p:spPr>
          <a:xfrm flipH="1">
            <a:off x="2713300" y="1234375"/>
            <a:ext cx="468600" cy="1312500"/>
          </a:xfrm>
          <a:prstGeom prst="straightConnector1">
            <a:avLst/>
          </a:prstGeom>
          <a:noFill/>
          <a:ln w="38100" cap="flat" cmpd="sng">
            <a:solidFill>
              <a:srgbClr val="FFFFFF"/>
            </a:solidFill>
            <a:prstDash val="solid"/>
            <a:round/>
            <a:headEnd type="none" w="lg" len="lg"/>
            <a:tailEnd type="triangle" w="lg" len="lg"/>
          </a:ln>
        </p:spPr>
      </p:cxnSp>
      <p:cxnSp>
        <p:nvCxnSpPr>
          <p:cNvPr id="403" name="Shape 403"/>
          <p:cNvCxnSpPr>
            <a:stCxn id="395" idx="2"/>
          </p:cNvCxnSpPr>
          <p:nvPr/>
        </p:nvCxnSpPr>
        <p:spPr>
          <a:xfrm flipH="1">
            <a:off x="4544100" y="1413150"/>
            <a:ext cx="27900" cy="1333500"/>
          </a:xfrm>
          <a:prstGeom prst="straightConnector1">
            <a:avLst/>
          </a:prstGeom>
          <a:noFill/>
          <a:ln w="38100" cap="flat" cmpd="sng">
            <a:solidFill>
              <a:srgbClr val="FFFFFF"/>
            </a:solidFill>
            <a:prstDash val="solid"/>
            <a:round/>
            <a:headEnd type="none" w="lg" len="lg"/>
            <a:tailEnd type="triangle" w="lg" len="lg"/>
          </a:ln>
        </p:spPr>
      </p:cxnSp>
      <p:cxnSp>
        <p:nvCxnSpPr>
          <p:cNvPr id="404" name="Shape 404"/>
          <p:cNvCxnSpPr/>
          <p:nvPr/>
        </p:nvCxnSpPr>
        <p:spPr>
          <a:xfrm>
            <a:off x="6691513" y="1234375"/>
            <a:ext cx="965400" cy="1495500"/>
          </a:xfrm>
          <a:prstGeom prst="straightConnector1">
            <a:avLst/>
          </a:prstGeom>
          <a:noFill/>
          <a:ln w="38100" cap="flat" cmpd="sng">
            <a:solidFill>
              <a:srgbClr val="FFFFFF"/>
            </a:solidFill>
            <a:prstDash val="solid"/>
            <a:round/>
            <a:headEnd type="none" w="lg" len="lg"/>
            <a:tailEnd type="triangle" w="lg" len="lg"/>
          </a:ln>
        </p:spPr>
      </p:cxnSp>
      <p:cxnSp>
        <p:nvCxnSpPr>
          <p:cNvPr id="405" name="Shape 405"/>
          <p:cNvCxnSpPr/>
          <p:nvPr/>
        </p:nvCxnSpPr>
        <p:spPr>
          <a:xfrm>
            <a:off x="5293350" y="1234375"/>
            <a:ext cx="965400" cy="1495500"/>
          </a:xfrm>
          <a:prstGeom prst="straightConnector1">
            <a:avLst/>
          </a:prstGeom>
          <a:noFill/>
          <a:ln w="38100" cap="flat" cmpd="sng">
            <a:solidFill>
              <a:srgbClr val="FFFFFF"/>
            </a:solidFill>
            <a:prstDash val="solid"/>
            <a:round/>
            <a:headEnd type="none" w="lg" len="lg"/>
            <a:tailEnd type="triangle" w="lg" len="lg"/>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Teacher and TA Guided Reading </a:t>
            </a:r>
          </a:p>
        </p:txBody>
      </p:sp>
      <p:sp>
        <p:nvSpPr>
          <p:cNvPr id="411" name="Shape 411"/>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lvl="0" algn="ctr" rtl="0">
              <a:lnSpc>
                <a:spcPct val="128571"/>
              </a:lnSpc>
              <a:spcBef>
                <a:spcPts val="0"/>
              </a:spcBef>
              <a:spcAft>
                <a:spcPts val="0"/>
              </a:spcAft>
              <a:buNone/>
            </a:pPr>
            <a:r>
              <a:rPr lang="en-GB" sz="2000">
                <a:latin typeface="Comic Sans MS"/>
                <a:ea typeface="Comic Sans MS"/>
                <a:cs typeface="Comic Sans MS"/>
                <a:sym typeface="Comic Sans MS"/>
              </a:rPr>
              <a:t>Please welcome our special guests.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Teacher and TA Guided Reading </a:t>
            </a:r>
          </a:p>
        </p:txBody>
      </p:sp>
      <p:sp>
        <p:nvSpPr>
          <p:cNvPr id="417" name="Shape 417"/>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lvl="0" rtl="0">
              <a:lnSpc>
                <a:spcPct val="128571"/>
              </a:lnSpc>
              <a:spcBef>
                <a:spcPts val="0"/>
              </a:spcBef>
              <a:spcAft>
                <a:spcPts val="0"/>
              </a:spcAft>
              <a:buNone/>
            </a:pPr>
            <a:r>
              <a:rPr lang="en-GB" sz="2000">
                <a:latin typeface="Comic Sans MS"/>
                <a:ea typeface="Comic Sans MS"/>
                <a:cs typeface="Comic Sans MS"/>
                <a:sym typeface="Comic Sans MS"/>
              </a:rPr>
              <a:t>In each session a specific learning objective is chosen from the curriculum. </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lvl="0" rtl="0">
              <a:lnSpc>
                <a:spcPct val="128571"/>
              </a:lnSpc>
              <a:spcBef>
                <a:spcPts val="0"/>
              </a:spcBef>
              <a:spcAft>
                <a:spcPts val="0"/>
              </a:spcAft>
              <a:buNone/>
            </a:pPr>
            <a:r>
              <a:rPr lang="en-GB" sz="2000">
                <a:latin typeface="Comic Sans MS"/>
                <a:ea typeface="Comic Sans MS"/>
                <a:cs typeface="Comic Sans MS"/>
                <a:sym typeface="Comic Sans MS"/>
              </a:rPr>
              <a:t>E.G. To make a prediction based on what has been read so far.</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lvl="0" rtl="0">
              <a:lnSpc>
                <a:spcPct val="128571"/>
              </a:lnSpc>
              <a:spcBef>
                <a:spcPts val="0"/>
              </a:spcBef>
              <a:spcAft>
                <a:spcPts val="0"/>
              </a:spcAft>
              <a:buNone/>
            </a:pPr>
            <a:r>
              <a:rPr lang="en-GB" sz="2000">
                <a:latin typeface="Comic Sans MS"/>
                <a:ea typeface="Comic Sans MS"/>
                <a:cs typeface="Comic Sans MS"/>
                <a:sym typeface="Comic Sans MS"/>
              </a:rPr>
              <a:t>This will become the focus of the session</a:t>
            </a:r>
            <a:r>
              <a:rPr lang="en-GB" sz="2400">
                <a:latin typeface="Comic Sans MS"/>
                <a:ea typeface="Comic Sans MS"/>
                <a:cs typeface="Comic Sans MS"/>
                <a:sym typeface="Comic Sans MS"/>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Teacher and TA Guided Reading </a:t>
            </a:r>
          </a:p>
        </p:txBody>
      </p:sp>
      <p:sp>
        <p:nvSpPr>
          <p:cNvPr id="423" name="Shape 423"/>
          <p:cNvSpPr txBox="1">
            <a:spLocks noGrp="1"/>
          </p:cNvSpPr>
          <p:nvPr>
            <p:ph type="body" idx="1"/>
          </p:nvPr>
        </p:nvSpPr>
        <p:spPr>
          <a:xfrm>
            <a:off x="387900" y="1273424"/>
            <a:ext cx="8368200" cy="3078900"/>
          </a:xfrm>
          <a:prstGeom prst="rect">
            <a:avLst/>
          </a:prstGeom>
        </p:spPr>
        <p:txBody>
          <a:bodyPr wrap="square" lIns="91425" tIns="91425" rIns="91425" bIns="91425" anchor="t" anchorCtr="0">
            <a:noAutofit/>
          </a:bodyPr>
          <a:lstStyle/>
          <a:p>
            <a:pPr lvl="0" rtl="0">
              <a:lnSpc>
                <a:spcPct val="128571"/>
              </a:lnSpc>
              <a:spcBef>
                <a:spcPts val="0"/>
              </a:spcBef>
              <a:spcAft>
                <a:spcPts val="0"/>
              </a:spcAft>
              <a:buNone/>
            </a:pPr>
            <a:r>
              <a:rPr lang="en-GB" sz="2000">
                <a:latin typeface="Comic Sans MS"/>
                <a:ea typeface="Comic Sans MS"/>
                <a:cs typeface="Comic Sans MS"/>
                <a:sym typeface="Comic Sans MS"/>
              </a:rPr>
              <a:t>The children will read parts of the book and work on developing towards the learning objective of the session.</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lvl="0" rtl="0">
              <a:lnSpc>
                <a:spcPct val="128571"/>
              </a:lnSpc>
              <a:spcBef>
                <a:spcPts val="0"/>
              </a:spcBef>
              <a:spcAft>
                <a:spcPts val="0"/>
              </a:spcAft>
              <a:buNone/>
            </a:pPr>
            <a:r>
              <a:rPr lang="en-GB" sz="2000">
                <a:latin typeface="Comic Sans MS"/>
                <a:ea typeface="Comic Sans MS"/>
                <a:cs typeface="Comic Sans MS"/>
                <a:sym typeface="Comic Sans MS"/>
              </a:rPr>
              <a:t>Each child will read aloud to the group, while the other pupils follow with their finger. </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lvl="0" rtl="0">
              <a:lnSpc>
                <a:spcPct val="128571"/>
              </a:lnSpc>
              <a:spcBef>
                <a:spcPts val="0"/>
              </a:spcBef>
              <a:spcAft>
                <a:spcPts val="0"/>
              </a:spcAft>
              <a:buNone/>
            </a:pPr>
            <a:r>
              <a:rPr lang="en-GB" sz="2000">
                <a:latin typeface="Comic Sans MS"/>
                <a:ea typeface="Comic Sans MS"/>
                <a:cs typeface="Comic Sans MS"/>
                <a:sym typeface="Comic Sans MS"/>
              </a:rPr>
              <a:t>Throughout the session, the teacher is making ongoing assessments and supporting the child to progress.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Pre and Post Guided Reading Activities</a:t>
            </a:r>
          </a:p>
        </p:txBody>
      </p:sp>
      <p:sp>
        <p:nvSpPr>
          <p:cNvPr id="429" name="Shape 429"/>
          <p:cNvSpPr txBox="1">
            <a:spLocks noGrp="1"/>
          </p:cNvSpPr>
          <p:nvPr>
            <p:ph type="body" idx="1"/>
          </p:nvPr>
        </p:nvSpPr>
        <p:spPr>
          <a:xfrm>
            <a:off x="387900" y="1273424"/>
            <a:ext cx="8368200" cy="3078900"/>
          </a:xfrm>
          <a:prstGeom prst="rect">
            <a:avLst/>
          </a:prstGeom>
        </p:spPr>
        <p:txBody>
          <a:bodyPr wrap="square" lIns="91425" tIns="91425" rIns="91425" bIns="91425" anchor="t" anchorCtr="0">
            <a:noAutofit/>
          </a:bodyPr>
          <a:lstStyle/>
          <a:p>
            <a:pPr lvl="0" rtl="0">
              <a:lnSpc>
                <a:spcPct val="128571"/>
              </a:lnSpc>
              <a:spcBef>
                <a:spcPts val="0"/>
              </a:spcBef>
              <a:spcAft>
                <a:spcPts val="0"/>
              </a:spcAft>
              <a:buNone/>
            </a:pPr>
            <a:r>
              <a:rPr lang="en-GB" sz="2000">
                <a:latin typeface="Comic Sans MS"/>
                <a:ea typeface="Comic Sans MS"/>
                <a:cs typeface="Comic Sans MS"/>
                <a:sym typeface="Comic Sans MS"/>
              </a:rPr>
              <a:t>These are completed independently.</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lvl="0" rtl="0">
              <a:lnSpc>
                <a:spcPct val="128571"/>
              </a:lnSpc>
              <a:spcBef>
                <a:spcPts val="0"/>
              </a:spcBef>
              <a:spcAft>
                <a:spcPts val="0"/>
              </a:spcAft>
              <a:buNone/>
            </a:pPr>
            <a:r>
              <a:rPr lang="en-GB" sz="2000">
                <a:latin typeface="Comic Sans MS"/>
                <a:ea typeface="Comic Sans MS"/>
                <a:cs typeface="Comic Sans MS"/>
                <a:sym typeface="Comic Sans MS"/>
              </a:rPr>
              <a:t>Pre-reading may include: looking at the cover and blurb, or practising the sounds that will appear in the book.</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lvl="0" rtl="0">
              <a:lnSpc>
                <a:spcPct val="128571"/>
              </a:lnSpc>
              <a:spcBef>
                <a:spcPts val="0"/>
              </a:spcBef>
              <a:spcAft>
                <a:spcPts val="0"/>
              </a:spcAft>
              <a:buNone/>
            </a:pPr>
            <a:r>
              <a:rPr lang="en-GB" sz="2000">
                <a:latin typeface="Comic Sans MS"/>
                <a:ea typeface="Comic Sans MS"/>
                <a:cs typeface="Comic Sans MS"/>
                <a:sym typeface="Comic Sans MS"/>
              </a:rPr>
              <a:t>Post-reading may include: comprehension questions about the book, reviewing the book, or creating an alternative ending.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The Reading for Pleasure Book Nook</a:t>
            </a:r>
          </a:p>
        </p:txBody>
      </p:sp>
      <p:sp>
        <p:nvSpPr>
          <p:cNvPr id="435" name="Shape 435"/>
          <p:cNvSpPr txBox="1">
            <a:spLocks noGrp="1"/>
          </p:cNvSpPr>
          <p:nvPr>
            <p:ph type="body" idx="1"/>
          </p:nvPr>
        </p:nvSpPr>
        <p:spPr>
          <a:xfrm>
            <a:off x="387900" y="1273424"/>
            <a:ext cx="8368200" cy="3078900"/>
          </a:xfrm>
          <a:prstGeom prst="rect">
            <a:avLst/>
          </a:prstGeom>
        </p:spPr>
        <p:txBody>
          <a:bodyPr wrap="square" lIns="91425" tIns="91425" rIns="91425" bIns="91425" anchor="t" anchorCtr="0">
            <a:noAutofit/>
          </a:bodyPr>
          <a:lstStyle/>
          <a:p>
            <a:pPr lvl="0" rtl="0">
              <a:lnSpc>
                <a:spcPct val="128571"/>
              </a:lnSpc>
              <a:spcBef>
                <a:spcPts val="0"/>
              </a:spcBef>
              <a:spcAft>
                <a:spcPts val="0"/>
              </a:spcAft>
              <a:buNone/>
            </a:pPr>
            <a:r>
              <a:rPr lang="en-GB" sz="2000">
                <a:latin typeface="Comic Sans MS"/>
                <a:ea typeface="Comic Sans MS"/>
                <a:cs typeface="Comic Sans MS"/>
                <a:sym typeface="Comic Sans MS"/>
              </a:rPr>
              <a:t>The aim is for children to choose their own books from a range of high quality texts. </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lvl="0" rtl="0">
              <a:lnSpc>
                <a:spcPct val="128571"/>
              </a:lnSpc>
              <a:spcBef>
                <a:spcPts val="0"/>
              </a:spcBef>
              <a:spcAft>
                <a:spcPts val="0"/>
              </a:spcAft>
              <a:buNone/>
            </a:pPr>
            <a:r>
              <a:rPr lang="en-GB" sz="2000">
                <a:latin typeface="Comic Sans MS"/>
                <a:ea typeface="Comic Sans MS"/>
                <a:cs typeface="Comic Sans MS"/>
                <a:sym typeface="Comic Sans MS"/>
              </a:rPr>
              <a:t>We are currently enhancing this area with new book shelves and chairs designed to support comfortable reading.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What are the books that come home for?</a:t>
            </a:r>
          </a:p>
        </p:txBody>
      </p:sp>
      <p:sp>
        <p:nvSpPr>
          <p:cNvPr id="441" name="Shape 441"/>
          <p:cNvSpPr txBox="1">
            <a:spLocks noGrp="1"/>
          </p:cNvSpPr>
          <p:nvPr>
            <p:ph type="body" idx="1"/>
          </p:nvPr>
        </p:nvSpPr>
        <p:spPr>
          <a:xfrm>
            <a:off x="387900" y="1273424"/>
            <a:ext cx="8368200" cy="3078900"/>
          </a:xfrm>
          <a:prstGeom prst="rect">
            <a:avLst/>
          </a:prstGeom>
        </p:spPr>
        <p:txBody>
          <a:bodyPr wrap="square" lIns="91425" tIns="91425" rIns="91425" bIns="91425" anchor="t" anchorCtr="0">
            <a:noAutofit/>
          </a:bodyPr>
          <a:lstStyle/>
          <a:p>
            <a:pPr lvl="0" rtl="0">
              <a:lnSpc>
                <a:spcPct val="128571"/>
              </a:lnSpc>
              <a:spcBef>
                <a:spcPts val="0"/>
              </a:spcBef>
              <a:spcAft>
                <a:spcPts val="0"/>
              </a:spcAft>
              <a:buNone/>
            </a:pPr>
            <a:r>
              <a:rPr lang="en-GB" sz="2000">
                <a:latin typeface="Comic Sans MS"/>
                <a:ea typeface="Comic Sans MS"/>
                <a:cs typeface="Comic Sans MS"/>
                <a:sym typeface="Comic Sans MS"/>
              </a:rPr>
              <a:t>These books have been explored in the Guided Reading sessions. We record this in the Reading Record.</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lvl="0" rtl="0">
              <a:lnSpc>
                <a:spcPct val="128571"/>
              </a:lnSpc>
              <a:spcBef>
                <a:spcPts val="0"/>
              </a:spcBef>
              <a:spcAft>
                <a:spcPts val="0"/>
              </a:spcAft>
              <a:buNone/>
            </a:pPr>
            <a:r>
              <a:rPr lang="en-GB" sz="2000">
                <a:latin typeface="Comic Sans MS"/>
                <a:ea typeface="Comic Sans MS"/>
                <a:cs typeface="Comic Sans MS"/>
                <a:sym typeface="Comic Sans MS"/>
              </a:rPr>
              <a:t>They are for you and your child to share as often as possible. </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lvl="0" rtl="0">
              <a:lnSpc>
                <a:spcPct val="128571"/>
              </a:lnSpc>
              <a:spcBef>
                <a:spcPts val="0"/>
              </a:spcBef>
              <a:spcAft>
                <a:spcPts val="0"/>
              </a:spcAft>
              <a:buNone/>
            </a:pPr>
            <a:r>
              <a:rPr lang="en-GB" sz="2000">
                <a:latin typeface="Comic Sans MS"/>
                <a:ea typeface="Comic Sans MS"/>
                <a:cs typeface="Comic Sans MS"/>
                <a:sym typeface="Comic Sans MS"/>
              </a:rPr>
              <a:t>Another book is issued at the next Guided Reading session. Please try to ensure that the book is always in the book bag.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How can I help at home?</a:t>
            </a:r>
          </a:p>
        </p:txBody>
      </p:sp>
      <p:sp>
        <p:nvSpPr>
          <p:cNvPr id="447" name="Shape 447"/>
          <p:cNvSpPr txBox="1">
            <a:spLocks noGrp="1"/>
          </p:cNvSpPr>
          <p:nvPr>
            <p:ph type="body" idx="1"/>
          </p:nvPr>
        </p:nvSpPr>
        <p:spPr>
          <a:xfrm>
            <a:off x="387900" y="1144124"/>
            <a:ext cx="8368200" cy="3078900"/>
          </a:xfrm>
          <a:prstGeom prst="rect">
            <a:avLst/>
          </a:prstGeom>
        </p:spPr>
        <p:txBody>
          <a:bodyPr wrap="square" lIns="91425" tIns="91425" rIns="91425" bIns="91425" anchor="t" anchorCtr="0">
            <a:noAutofit/>
          </a:bodyPr>
          <a:lstStyle/>
          <a:p>
            <a:pPr lvl="0" rtl="0">
              <a:lnSpc>
                <a:spcPct val="128571"/>
              </a:lnSpc>
              <a:spcBef>
                <a:spcPts val="0"/>
              </a:spcBef>
              <a:spcAft>
                <a:spcPts val="0"/>
              </a:spcAft>
              <a:buNone/>
            </a:pPr>
            <a:r>
              <a:rPr lang="en-GB" sz="2000">
                <a:latin typeface="Comic Sans MS"/>
                <a:ea typeface="Comic Sans MS"/>
                <a:cs typeface="Comic Sans MS"/>
                <a:sym typeface="Comic Sans MS"/>
              </a:rPr>
              <a:t>Promote a love of reading - books, comics, websites.</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lvl="0" rtl="0">
              <a:lnSpc>
                <a:spcPct val="128571"/>
              </a:lnSpc>
              <a:spcBef>
                <a:spcPts val="0"/>
              </a:spcBef>
              <a:spcAft>
                <a:spcPts val="0"/>
              </a:spcAft>
              <a:buNone/>
            </a:pPr>
            <a:r>
              <a:rPr lang="en-GB" sz="2000">
                <a:latin typeface="Comic Sans MS"/>
                <a:ea typeface="Comic Sans MS"/>
                <a:cs typeface="Comic Sans MS"/>
                <a:sym typeface="Comic Sans MS"/>
              </a:rPr>
              <a:t>Provide a range of books for your child. The library is free to join!</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lvl="0" rtl="0">
              <a:lnSpc>
                <a:spcPct val="128571"/>
              </a:lnSpc>
              <a:spcBef>
                <a:spcPts val="0"/>
              </a:spcBef>
              <a:spcAft>
                <a:spcPts val="0"/>
              </a:spcAft>
              <a:buNone/>
            </a:pPr>
            <a:r>
              <a:rPr lang="en-GB" sz="2000">
                <a:latin typeface="Comic Sans MS"/>
                <a:ea typeface="Comic Sans MS"/>
                <a:cs typeface="Comic Sans MS"/>
                <a:sym typeface="Comic Sans MS"/>
              </a:rPr>
              <a:t>Ask your child to read aloud to you.</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lvl="0" rtl="0">
              <a:lnSpc>
                <a:spcPct val="128571"/>
              </a:lnSpc>
              <a:spcBef>
                <a:spcPts val="0"/>
              </a:spcBef>
              <a:spcAft>
                <a:spcPts val="0"/>
              </a:spcAft>
              <a:buNone/>
            </a:pPr>
            <a:r>
              <a:rPr lang="en-GB" sz="2000">
                <a:latin typeface="Comic Sans MS"/>
                <a:ea typeface="Comic Sans MS"/>
                <a:cs typeface="Comic Sans MS"/>
                <a:sym typeface="Comic Sans MS"/>
              </a:rPr>
              <a:t>Record your comments in the Reading Record to share your observations with us. </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lvl="0" rtl="0">
              <a:lnSpc>
                <a:spcPct val="128571"/>
              </a:lnSpc>
              <a:spcBef>
                <a:spcPts val="0"/>
              </a:spcBef>
              <a:spcAft>
                <a:spcPts val="0"/>
              </a:spcAft>
              <a:buNone/>
            </a:pPr>
            <a:r>
              <a:rPr lang="en-GB" sz="2000">
                <a:latin typeface="Comic Sans MS"/>
                <a:ea typeface="Comic Sans MS"/>
                <a:cs typeface="Comic Sans MS"/>
                <a:sym typeface="Comic Sans MS"/>
              </a:rPr>
              <a:t>Ask comprehension questions.</a:t>
            </a:r>
          </a:p>
          <a:p>
            <a:pPr lvl="0" rtl="0">
              <a:lnSpc>
                <a:spcPct val="128571"/>
              </a:lnSpc>
              <a:spcBef>
                <a:spcPts val="0"/>
              </a:spcBef>
              <a:spcAft>
                <a:spcPts val="0"/>
              </a:spcAft>
              <a:buNone/>
            </a:pPr>
            <a:r>
              <a:rPr lang="en-GB" sz="2000">
                <a:latin typeface="Comic Sans MS"/>
                <a:ea typeface="Comic Sans MS"/>
                <a:cs typeface="Comic Sans MS"/>
                <a:sym typeface="Comic Sans MS"/>
              </a:rPr>
              <a:t>https://www.booktrust.org.uk/books/100-best-books/</a:t>
            </a:r>
          </a:p>
          <a:p>
            <a:pPr lvl="0" rtl="0">
              <a:lnSpc>
                <a:spcPct val="128571"/>
              </a:lnSpc>
              <a:spcBef>
                <a:spcPts val="0"/>
              </a:spcBef>
              <a:spcAft>
                <a:spcPts val="0"/>
              </a:spcAft>
              <a:buNone/>
            </a:pPr>
            <a:r>
              <a:rPr lang="en-GB" sz="2000">
                <a:latin typeface="Comic Sans MS"/>
                <a:ea typeface="Comic Sans MS"/>
                <a:cs typeface="Comic Sans MS"/>
                <a:sym typeface="Comic Sans MS"/>
              </a:rPr>
              <a:t>https://www.theguardian.com/books/2011/oct/22/recommended-reads-children-5-7</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Common Queries</a:t>
            </a:r>
          </a:p>
        </p:txBody>
      </p:sp>
      <p:sp>
        <p:nvSpPr>
          <p:cNvPr id="453" name="Shape 453"/>
          <p:cNvSpPr txBox="1">
            <a:spLocks noGrp="1"/>
          </p:cNvSpPr>
          <p:nvPr>
            <p:ph type="body" idx="1"/>
          </p:nvPr>
        </p:nvSpPr>
        <p:spPr>
          <a:xfrm>
            <a:off x="471125" y="1032299"/>
            <a:ext cx="8368200" cy="3078900"/>
          </a:xfrm>
          <a:prstGeom prst="rect">
            <a:avLst/>
          </a:prstGeom>
        </p:spPr>
        <p:txBody>
          <a:bodyPr wrap="square" lIns="91425" tIns="91425" rIns="91425" bIns="91425" anchor="t" anchorCtr="0">
            <a:noAutofit/>
          </a:bodyPr>
          <a:lstStyle/>
          <a:p>
            <a:pPr lvl="0" rtl="0">
              <a:lnSpc>
                <a:spcPct val="128571"/>
              </a:lnSpc>
              <a:spcBef>
                <a:spcPts val="0"/>
              </a:spcBef>
              <a:spcAft>
                <a:spcPts val="0"/>
              </a:spcAft>
              <a:buNone/>
            </a:pPr>
            <a:r>
              <a:rPr lang="en-GB" sz="2000">
                <a:latin typeface="Comic Sans MS"/>
                <a:ea typeface="Comic Sans MS"/>
                <a:cs typeface="Comic Sans MS"/>
                <a:sym typeface="Comic Sans MS"/>
              </a:rPr>
              <a:t>Q. My child can read much longer words than those in the book that comes home. </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marL="457200" lvl="0" indent="-355600" rtl="0">
              <a:lnSpc>
                <a:spcPct val="128571"/>
              </a:lnSpc>
              <a:spcBef>
                <a:spcPts val="0"/>
              </a:spcBef>
              <a:spcAft>
                <a:spcPts val="0"/>
              </a:spcAft>
              <a:buSzPts val="2000"/>
              <a:buFont typeface="Comic Sans MS"/>
              <a:buAutoNum type="alphaUcPeriod"/>
            </a:pPr>
            <a:r>
              <a:rPr lang="en-GB" sz="2000">
                <a:latin typeface="Comic Sans MS"/>
                <a:ea typeface="Comic Sans MS"/>
                <a:cs typeface="Comic Sans MS"/>
                <a:sym typeface="Comic Sans MS"/>
              </a:rPr>
              <a:t>Thank you for raising this point. Conversation between school and home is vital! Sometimes, the reason for this is that we are working on comprehension and deduction. We are also working on the objectives surrounding discussion with peers.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p:nvPr/>
        </p:nvSpPr>
        <p:spPr>
          <a:xfrm>
            <a:off x="201900" y="133600"/>
            <a:ext cx="8740200" cy="4039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omic Sans MS"/>
              <a:buNone/>
            </a:pPr>
            <a:endParaRPr sz="2800" b="0" i="0" u="none" strike="noStrike" cap="none">
              <a:solidFill>
                <a:schemeClr val="dk1"/>
              </a:solidFill>
              <a:latin typeface="Comic Sans MS"/>
              <a:ea typeface="Comic Sans MS"/>
              <a:cs typeface="Comic Sans MS"/>
              <a:sym typeface="Comic Sans MS"/>
            </a:endParaRPr>
          </a:p>
          <a:p>
            <a:pPr marL="0" marR="0" lvl="0" indent="0" rtl="0">
              <a:lnSpc>
                <a:spcPct val="100000"/>
              </a:lnSpc>
              <a:spcBef>
                <a:spcPts val="0"/>
              </a:spcBef>
              <a:spcAft>
                <a:spcPts val="0"/>
              </a:spcAft>
              <a:buClr>
                <a:schemeClr val="dk1"/>
              </a:buClr>
              <a:buFont typeface="Comic Sans MS"/>
              <a:buNone/>
            </a:pPr>
            <a:endParaRPr sz="2400" b="0" i="0" u="none" strike="noStrike" cap="none">
              <a:solidFill>
                <a:schemeClr val="dk1"/>
              </a:solidFill>
              <a:latin typeface="Comic Sans MS"/>
              <a:ea typeface="Comic Sans MS"/>
              <a:cs typeface="Comic Sans MS"/>
              <a:sym typeface="Comic Sans MS"/>
            </a:endParaRPr>
          </a:p>
          <a:p>
            <a:pPr marL="0" marR="0" lvl="0" indent="0" rtl="0">
              <a:lnSpc>
                <a:spcPct val="100000"/>
              </a:lnSpc>
              <a:spcBef>
                <a:spcPts val="0"/>
              </a:spcBef>
              <a:spcAft>
                <a:spcPts val="0"/>
              </a:spcAft>
              <a:buClr>
                <a:srgbClr val="FFFFFF"/>
              </a:buClr>
              <a:buSzPts val="2400"/>
              <a:buFont typeface="Arial"/>
              <a:buChar char="•"/>
            </a:pPr>
            <a:r>
              <a:rPr lang="en-GB" sz="2000" b="0" i="0" u="none" strike="noStrike" cap="none">
                <a:solidFill>
                  <a:srgbClr val="FFFFFF"/>
                </a:solidFill>
                <a:latin typeface="Comic Sans MS"/>
                <a:ea typeface="Comic Sans MS"/>
                <a:cs typeface="Comic Sans MS"/>
                <a:sym typeface="Comic Sans MS"/>
              </a:rPr>
              <a:t>Every day, </a:t>
            </a:r>
            <a:r>
              <a:rPr lang="en-GB" sz="2000">
                <a:solidFill>
                  <a:srgbClr val="FFFFFF"/>
                </a:solidFill>
                <a:latin typeface="Comic Sans MS"/>
                <a:ea typeface="Comic Sans MS"/>
                <a:cs typeface="Comic Sans MS"/>
                <a:sym typeface="Comic Sans MS"/>
              </a:rPr>
              <a:t>across KS1 and EYFS,</a:t>
            </a:r>
            <a:r>
              <a:rPr lang="en-GB" sz="2000" b="0" i="0" u="none" strike="noStrike" cap="none">
                <a:solidFill>
                  <a:srgbClr val="FFFFFF"/>
                </a:solidFill>
                <a:latin typeface="Comic Sans MS"/>
                <a:ea typeface="Comic Sans MS"/>
                <a:cs typeface="Comic Sans MS"/>
                <a:sym typeface="Comic Sans MS"/>
              </a:rPr>
              <a:t> the children have a 20 minute</a:t>
            </a:r>
            <a:r>
              <a:rPr lang="en-GB" sz="2000">
                <a:solidFill>
                  <a:srgbClr val="FFFFFF"/>
                </a:solidFill>
              </a:rPr>
              <a:t> </a:t>
            </a:r>
            <a:r>
              <a:rPr lang="en-GB" sz="2000" b="0" i="0" u="none" strike="noStrike" cap="none">
                <a:solidFill>
                  <a:srgbClr val="FFFFFF"/>
                </a:solidFill>
                <a:latin typeface="Comic Sans MS"/>
                <a:ea typeface="Comic Sans MS"/>
                <a:cs typeface="Comic Sans MS"/>
                <a:sym typeface="Comic Sans MS"/>
              </a:rPr>
              <a:t>session</a:t>
            </a:r>
            <a:r>
              <a:rPr lang="en-GB" sz="2000">
                <a:solidFill>
                  <a:srgbClr val="FFFFFF"/>
                </a:solidFill>
                <a:latin typeface="Comic Sans MS"/>
                <a:ea typeface="Comic Sans MS"/>
                <a:cs typeface="Comic Sans MS"/>
                <a:sym typeface="Comic Sans MS"/>
              </a:rPr>
              <a:t> </a:t>
            </a:r>
            <a:r>
              <a:rPr lang="en-GB" sz="2000" b="0" i="0" u="none" strike="noStrike" cap="none">
                <a:solidFill>
                  <a:srgbClr val="FFFFFF"/>
                </a:solidFill>
                <a:latin typeface="Comic Sans MS"/>
                <a:ea typeface="Comic Sans MS"/>
                <a:cs typeface="Comic Sans MS"/>
                <a:sym typeface="Comic Sans MS"/>
              </a:rPr>
              <a:t>of phonics</a:t>
            </a:r>
            <a:r>
              <a:rPr lang="en-GB" sz="2000">
                <a:solidFill>
                  <a:srgbClr val="FFFFFF"/>
                </a:solidFill>
                <a:latin typeface="Comic Sans MS"/>
                <a:ea typeface="Comic Sans MS"/>
                <a:cs typeface="Comic Sans MS"/>
                <a:sym typeface="Comic Sans MS"/>
              </a:rPr>
              <a:t>.</a:t>
            </a:r>
          </a:p>
          <a:p>
            <a:pPr marL="0" marR="0" lvl="0" indent="0" rtl="0">
              <a:lnSpc>
                <a:spcPct val="100000"/>
              </a:lnSpc>
              <a:spcBef>
                <a:spcPts val="0"/>
              </a:spcBef>
              <a:spcAft>
                <a:spcPts val="0"/>
              </a:spcAft>
              <a:buClr>
                <a:srgbClr val="FFFFFF"/>
              </a:buClr>
              <a:buSzPts val="2400"/>
              <a:buFont typeface="Arial"/>
              <a:buChar char="•"/>
            </a:pPr>
            <a:r>
              <a:rPr lang="en-GB" sz="2000" b="0" i="0" u="none" strike="noStrike" cap="none">
                <a:solidFill>
                  <a:srgbClr val="FFFFFF"/>
                </a:solidFill>
                <a:latin typeface="Comic Sans MS"/>
                <a:ea typeface="Comic Sans MS"/>
                <a:cs typeface="Comic Sans MS"/>
                <a:sym typeface="Comic Sans MS"/>
              </a:rPr>
              <a:t>Children work in groups at the appropriate</a:t>
            </a:r>
            <a:r>
              <a:rPr lang="en-GB" sz="2000">
                <a:solidFill>
                  <a:srgbClr val="FFFFFF"/>
                </a:solidFill>
                <a:latin typeface="Comic Sans MS"/>
                <a:ea typeface="Comic Sans MS"/>
                <a:cs typeface="Comic Sans MS"/>
                <a:sym typeface="Comic Sans MS"/>
              </a:rPr>
              <a:t> </a:t>
            </a:r>
            <a:r>
              <a:rPr lang="en-GB" sz="2000" b="0" i="0" u="none" strike="noStrike" cap="none">
                <a:solidFill>
                  <a:srgbClr val="FFFFFF"/>
                </a:solidFill>
                <a:latin typeface="Comic Sans MS"/>
                <a:ea typeface="Comic Sans MS"/>
                <a:cs typeface="Comic Sans MS"/>
                <a:sym typeface="Comic Sans MS"/>
              </a:rPr>
              <a:t>phase for</a:t>
            </a:r>
            <a:r>
              <a:rPr lang="en-GB" sz="2000">
                <a:solidFill>
                  <a:srgbClr val="FFFFFF"/>
                </a:solidFill>
                <a:latin typeface="Comic Sans MS"/>
                <a:ea typeface="Comic Sans MS"/>
                <a:cs typeface="Comic Sans MS"/>
                <a:sym typeface="Comic Sans MS"/>
              </a:rPr>
              <a:t> </a:t>
            </a:r>
            <a:r>
              <a:rPr lang="en-GB" sz="2000" b="0" i="0" u="none" strike="noStrike" cap="none">
                <a:solidFill>
                  <a:srgbClr val="FFFFFF"/>
                </a:solidFill>
                <a:latin typeface="Comic Sans MS"/>
                <a:ea typeface="Comic Sans MS"/>
                <a:cs typeface="Comic Sans MS"/>
                <a:sym typeface="Comic Sans MS"/>
              </a:rPr>
              <a:t>them</a:t>
            </a:r>
            <a:r>
              <a:rPr lang="en-GB" sz="2000">
                <a:solidFill>
                  <a:srgbClr val="FFFFFF"/>
                </a:solidFill>
                <a:latin typeface="Comic Sans MS"/>
                <a:ea typeface="Comic Sans MS"/>
                <a:cs typeface="Comic Sans MS"/>
                <a:sym typeface="Comic Sans MS"/>
              </a:rPr>
              <a:t>.</a:t>
            </a:r>
          </a:p>
          <a:p>
            <a:pPr lvl="0" indent="25400" rtl="0">
              <a:spcBef>
                <a:spcPts val="0"/>
              </a:spcBef>
              <a:buClr>
                <a:srgbClr val="FFFFFF"/>
              </a:buClr>
              <a:buSzPts val="2000"/>
              <a:buFont typeface="Comic Sans MS"/>
              <a:buChar char="•"/>
            </a:pPr>
            <a:r>
              <a:rPr lang="en-GB" sz="2000">
                <a:solidFill>
                  <a:schemeClr val="dk1"/>
                </a:solidFill>
                <a:latin typeface="Comic Sans MS"/>
                <a:ea typeface="Comic Sans MS"/>
                <a:cs typeface="Comic Sans MS"/>
                <a:sym typeface="Comic Sans MS"/>
              </a:rPr>
              <a:t>In KS2 some children continue to learn phonics. </a:t>
            </a:r>
          </a:p>
          <a:p>
            <a:pPr marL="0" marR="0" lvl="0" indent="25400" rtl="0">
              <a:lnSpc>
                <a:spcPct val="100000"/>
              </a:lnSpc>
              <a:spcBef>
                <a:spcPts val="0"/>
              </a:spcBef>
              <a:spcAft>
                <a:spcPts val="0"/>
              </a:spcAft>
              <a:buClr>
                <a:srgbClr val="FFFFFF"/>
              </a:buClr>
              <a:buSzPts val="2000"/>
              <a:buFont typeface="Comic Sans MS"/>
              <a:buChar char="•"/>
            </a:pPr>
            <a:r>
              <a:rPr lang="en-GB" sz="2000" b="0" i="0" u="none" strike="noStrike" cap="none">
                <a:solidFill>
                  <a:srgbClr val="FFFFFF"/>
                </a:solidFill>
                <a:latin typeface="Comic Sans MS"/>
                <a:ea typeface="Comic Sans MS"/>
                <a:cs typeface="Comic Sans MS"/>
                <a:sym typeface="Comic Sans MS"/>
              </a:rPr>
              <a:t> We use a fast paced approach</a:t>
            </a:r>
            <a:r>
              <a:rPr lang="en-GB" sz="2000">
                <a:solidFill>
                  <a:srgbClr val="FFFFFF"/>
                </a:solidFill>
                <a:latin typeface="Comic Sans MS"/>
                <a:ea typeface="Comic Sans MS"/>
                <a:cs typeface="Comic Sans MS"/>
                <a:sym typeface="Comic Sans MS"/>
              </a:rPr>
              <a:t>.</a:t>
            </a:r>
          </a:p>
          <a:p>
            <a:pPr marL="0" marR="0" lvl="0" indent="25400" rtl="0">
              <a:lnSpc>
                <a:spcPct val="100000"/>
              </a:lnSpc>
              <a:spcBef>
                <a:spcPts val="0"/>
              </a:spcBef>
              <a:spcAft>
                <a:spcPts val="0"/>
              </a:spcAft>
              <a:buClr>
                <a:srgbClr val="FFFFFF"/>
              </a:buClr>
              <a:buSzPts val="2000"/>
              <a:buFont typeface="Arial"/>
              <a:buChar char="•"/>
            </a:pPr>
            <a:r>
              <a:rPr lang="en-GB" sz="2000" b="0" i="0" u="none" strike="noStrike" cap="none">
                <a:solidFill>
                  <a:srgbClr val="FFFFFF"/>
                </a:solidFill>
                <a:latin typeface="Comic Sans MS"/>
                <a:ea typeface="Comic Sans MS"/>
                <a:cs typeface="Comic Sans MS"/>
                <a:sym typeface="Comic Sans MS"/>
              </a:rPr>
              <a:t> Lessons encompass a range of games,</a:t>
            </a:r>
            <a:r>
              <a:rPr lang="en-GB" sz="2000">
                <a:solidFill>
                  <a:srgbClr val="FFFFFF"/>
                </a:solidFill>
              </a:rPr>
              <a:t> </a:t>
            </a:r>
            <a:r>
              <a:rPr lang="en-GB" sz="2000" b="0" i="0" u="none" strike="noStrike" cap="none">
                <a:solidFill>
                  <a:srgbClr val="FFFFFF"/>
                </a:solidFill>
                <a:latin typeface="Comic Sans MS"/>
                <a:ea typeface="Comic Sans MS"/>
                <a:cs typeface="Comic Sans MS"/>
                <a:sym typeface="Comic Sans MS"/>
              </a:rPr>
              <a:t>songs and rhymes.</a:t>
            </a:r>
          </a:p>
          <a:p>
            <a:pPr marL="0" marR="0" lvl="0" indent="25400" rtl="0">
              <a:lnSpc>
                <a:spcPct val="100000"/>
              </a:lnSpc>
              <a:spcBef>
                <a:spcPts val="0"/>
              </a:spcBef>
              <a:spcAft>
                <a:spcPts val="0"/>
              </a:spcAft>
              <a:buClr>
                <a:srgbClr val="FFFFFF"/>
              </a:buClr>
              <a:buSzPts val="2000"/>
              <a:buFont typeface="Arial"/>
              <a:buChar char="•"/>
            </a:pPr>
            <a:r>
              <a:rPr lang="en-GB" sz="2000" b="0" i="0" u="none" strike="noStrike" cap="none">
                <a:solidFill>
                  <a:srgbClr val="FFFFFF"/>
                </a:solidFill>
                <a:latin typeface="Comic Sans MS"/>
                <a:ea typeface="Comic Sans MS"/>
                <a:cs typeface="Comic Sans MS"/>
                <a:sym typeface="Comic Sans MS"/>
              </a:rPr>
              <a:t>We use the Letters and Sounds planning document to support the teaching of phonics.</a:t>
            </a:r>
          </a:p>
          <a:p>
            <a:pPr marL="0" marR="0" lvl="0" indent="25400" algn="l" rtl="0">
              <a:lnSpc>
                <a:spcPct val="100000"/>
              </a:lnSpc>
              <a:spcBef>
                <a:spcPts val="0"/>
              </a:spcBef>
              <a:spcAft>
                <a:spcPts val="0"/>
              </a:spcAft>
              <a:buClr>
                <a:srgbClr val="FFFFFF"/>
              </a:buClr>
              <a:buSzPts val="2000"/>
              <a:buFont typeface="Arial"/>
              <a:buChar char="•"/>
            </a:pPr>
            <a:r>
              <a:rPr lang="en-GB" sz="2000" b="0" i="0" u="none" strike="noStrike" cap="none">
                <a:solidFill>
                  <a:srgbClr val="FFFFFF"/>
                </a:solidFill>
                <a:latin typeface="Comic Sans MS"/>
                <a:ea typeface="Comic Sans MS"/>
                <a:cs typeface="Comic Sans MS"/>
                <a:sym typeface="Comic Sans MS"/>
              </a:rPr>
              <a:t>There are 5 phonics phases which the children work through at their own pace, before moving onto spelling rules. </a:t>
            </a:r>
          </a:p>
        </p:txBody>
      </p:sp>
      <p:sp>
        <p:nvSpPr>
          <p:cNvPr id="123" name="Shape 123"/>
          <p:cNvSpPr txBox="1"/>
          <p:nvPr/>
        </p:nvSpPr>
        <p:spPr>
          <a:xfrm>
            <a:off x="1321125" y="133600"/>
            <a:ext cx="6050100" cy="526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Comic Sans MS"/>
              <a:buNone/>
            </a:pPr>
            <a:r>
              <a:rPr lang="en-GB" sz="3600" b="0" i="0" u="none" strike="noStrike" cap="none">
                <a:solidFill>
                  <a:srgbClr val="FFFFFF"/>
                </a:solidFill>
                <a:latin typeface="Comic Sans MS"/>
                <a:ea typeface="Comic Sans MS"/>
                <a:cs typeface="Comic Sans MS"/>
                <a:sym typeface="Comic Sans MS"/>
              </a:rPr>
              <a:t>Daily Phonics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Common Queries</a:t>
            </a:r>
          </a:p>
        </p:txBody>
      </p:sp>
      <p:sp>
        <p:nvSpPr>
          <p:cNvPr id="459" name="Shape 459"/>
          <p:cNvSpPr txBox="1">
            <a:spLocks noGrp="1"/>
          </p:cNvSpPr>
          <p:nvPr>
            <p:ph type="body" idx="1"/>
          </p:nvPr>
        </p:nvSpPr>
        <p:spPr>
          <a:xfrm>
            <a:off x="387900" y="1032299"/>
            <a:ext cx="8368200" cy="3078900"/>
          </a:xfrm>
          <a:prstGeom prst="rect">
            <a:avLst/>
          </a:prstGeom>
        </p:spPr>
        <p:txBody>
          <a:bodyPr wrap="square" lIns="91425" tIns="91425" rIns="91425" bIns="91425" anchor="t" anchorCtr="0">
            <a:noAutofit/>
          </a:bodyPr>
          <a:lstStyle/>
          <a:p>
            <a:pPr lvl="0" rtl="0">
              <a:lnSpc>
                <a:spcPct val="128571"/>
              </a:lnSpc>
              <a:spcBef>
                <a:spcPts val="0"/>
              </a:spcBef>
              <a:spcAft>
                <a:spcPts val="0"/>
              </a:spcAft>
              <a:buNone/>
            </a:pPr>
            <a:r>
              <a:rPr lang="en-GB" sz="2000">
                <a:latin typeface="Comic Sans MS"/>
                <a:ea typeface="Comic Sans MS"/>
                <a:cs typeface="Comic Sans MS"/>
                <a:sym typeface="Comic Sans MS"/>
              </a:rPr>
              <a:t>Q. Why are the children grouped? Can the children move groups?</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marL="457200" lvl="0" indent="-355600" rtl="0">
              <a:lnSpc>
                <a:spcPct val="128571"/>
              </a:lnSpc>
              <a:spcBef>
                <a:spcPts val="0"/>
              </a:spcBef>
              <a:spcAft>
                <a:spcPts val="0"/>
              </a:spcAft>
              <a:buSzPts val="2000"/>
              <a:buFont typeface="Comic Sans MS"/>
              <a:buAutoNum type="alphaUcPeriod"/>
            </a:pPr>
            <a:r>
              <a:rPr lang="en-GB" sz="2000">
                <a:latin typeface="Comic Sans MS"/>
                <a:ea typeface="Comic Sans MS"/>
                <a:cs typeface="Comic Sans MS"/>
                <a:sym typeface="Comic Sans MS"/>
              </a:rPr>
              <a:t>The children are grouped to allow learning through discussion with peers. They listen to others of the same age reading and work together to improve. Grouping allows focused teaching for pupils with similar needs. Small groups also allow more personal feedback for younger children than whole class teaching. </a:t>
            </a:r>
          </a:p>
          <a:p>
            <a:pPr lvl="0" rtl="0">
              <a:lnSpc>
                <a:spcPct val="128571"/>
              </a:lnSpc>
              <a:spcBef>
                <a:spcPts val="0"/>
              </a:spcBef>
              <a:spcAft>
                <a:spcPts val="0"/>
              </a:spcAft>
              <a:buNone/>
            </a:pPr>
            <a:r>
              <a:rPr lang="en-GB" sz="2000">
                <a:latin typeface="Comic Sans MS"/>
                <a:ea typeface="Comic Sans MS"/>
                <a:cs typeface="Comic Sans MS"/>
                <a:sym typeface="Comic Sans MS"/>
              </a:rPr>
              <a:t>      </a:t>
            </a:r>
          </a:p>
          <a:p>
            <a:pPr lvl="0" rtl="0">
              <a:lnSpc>
                <a:spcPct val="128571"/>
              </a:lnSpc>
              <a:spcBef>
                <a:spcPts val="0"/>
              </a:spcBef>
              <a:spcAft>
                <a:spcPts val="0"/>
              </a:spcAft>
              <a:buNone/>
            </a:pPr>
            <a:r>
              <a:rPr lang="en-GB" sz="2000">
                <a:latin typeface="Comic Sans MS"/>
                <a:ea typeface="Comic Sans MS"/>
                <a:cs typeface="Comic Sans MS"/>
                <a:sym typeface="Comic Sans MS"/>
              </a:rPr>
              <a:t> All grouping is flexible. Due to our ongoing assessment, we can move pupils whenever we feel that it will be beneficial.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How is reading assessed?</a:t>
            </a:r>
          </a:p>
        </p:txBody>
      </p:sp>
      <p:sp>
        <p:nvSpPr>
          <p:cNvPr id="465" name="Shape 465"/>
          <p:cNvSpPr txBox="1">
            <a:spLocks noGrp="1"/>
          </p:cNvSpPr>
          <p:nvPr>
            <p:ph type="body" idx="1"/>
          </p:nvPr>
        </p:nvSpPr>
        <p:spPr>
          <a:xfrm>
            <a:off x="387900" y="1238849"/>
            <a:ext cx="8368200" cy="3078900"/>
          </a:xfrm>
          <a:prstGeom prst="rect">
            <a:avLst/>
          </a:prstGeom>
        </p:spPr>
        <p:txBody>
          <a:bodyPr wrap="square" lIns="91425" tIns="91425" rIns="91425" bIns="91425" anchor="t" anchorCtr="0">
            <a:noAutofit/>
          </a:bodyPr>
          <a:lstStyle/>
          <a:p>
            <a:pPr marL="457200" lvl="0" indent="-355600" rtl="0">
              <a:lnSpc>
                <a:spcPct val="128571"/>
              </a:lnSpc>
              <a:spcBef>
                <a:spcPts val="0"/>
              </a:spcBef>
              <a:spcAft>
                <a:spcPts val="0"/>
              </a:spcAft>
              <a:buSzPts val="2000"/>
              <a:buFont typeface="Comic Sans MS"/>
              <a:buAutoNum type="arabicPeriod"/>
            </a:pPr>
            <a:r>
              <a:rPr lang="en-GB" sz="2000">
                <a:latin typeface="Comic Sans MS"/>
                <a:ea typeface="Comic Sans MS"/>
                <a:cs typeface="Comic Sans MS"/>
                <a:sym typeface="Comic Sans MS"/>
              </a:rPr>
              <a:t>Ongoing assessment in the guided reading sessions and during lessons.</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marL="457200" lvl="0" indent="-355600" rtl="0">
              <a:lnSpc>
                <a:spcPct val="128571"/>
              </a:lnSpc>
              <a:spcBef>
                <a:spcPts val="0"/>
              </a:spcBef>
              <a:spcAft>
                <a:spcPts val="0"/>
              </a:spcAft>
              <a:buSzPts val="2000"/>
              <a:buFont typeface="Comic Sans MS"/>
              <a:buAutoNum type="arabicPeriod"/>
            </a:pPr>
            <a:r>
              <a:rPr lang="en-GB" sz="2000">
                <a:latin typeface="Comic Sans MS"/>
                <a:ea typeface="Comic Sans MS"/>
                <a:cs typeface="Comic Sans MS"/>
                <a:sym typeface="Comic Sans MS"/>
              </a:rPr>
              <a:t>Tracked through the online tracking system.</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marL="457200" lvl="0" indent="-355600" rtl="0">
              <a:lnSpc>
                <a:spcPct val="128571"/>
              </a:lnSpc>
              <a:spcBef>
                <a:spcPts val="0"/>
              </a:spcBef>
              <a:spcAft>
                <a:spcPts val="0"/>
              </a:spcAft>
              <a:buSzPts val="2000"/>
              <a:buFont typeface="Comic Sans MS"/>
              <a:buAutoNum type="arabicPeriod"/>
            </a:pPr>
            <a:r>
              <a:rPr lang="en-GB" sz="2000">
                <a:latin typeface="Comic Sans MS"/>
                <a:ea typeface="Comic Sans MS"/>
                <a:cs typeface="Comic Sans MS"/>
                <a:sym typeface="Comic Sans MS"/>
              </a:rPr>
              <a:t>PIRA reading tests each term to support our teacher judgements.</a:t>
            </a:r>
          </a:p>
          <a:p>
            <a:pPr lvl="0" rtl="0">
              <a:lnSpc>
                <a:spcPct val="128571"/>
              </a:lnSpc>
              <a:spcBef>
                <a:spcPts val="0"/>
              </a:spcBef>
              <a:spcAft>
                <a:spcPts val="0"/>
              </a:spcAft>
              <a:buNone/>
            </a:pPr>
            <a:r>
              <a:rPr lang="en-GB" sz="2000">
                <a:latin typeface="Comic Sans MS"/>
                <a:ea typeface="Comic Sans MS"/>
                <a:cs typeface="Comic Sans MS"/>
                <a:sym typeface="Comic Sans MS"/>
              </a:rPr>
              <a:t>All of the assessments inform our teaching and grouping.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316100" y="3402300"/>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End of Key Stage 1 Expectations</a:t>
            </a:r>
          </a:p>
          <a:p>
            <a:pPr lvl="0" algn="ctr" rtl="0">
              <a:spcBef>
                <a:spcPts val="0"/>
              </a:spcBef>
              <a:buNone/>
            </a:pPr>
            <a:endParaRPr>
              <a:latin typeface="Comic Sans MS"/>
              <a:ea typeface="Comic Sans MS"/>
              <a:cs typeface="Comic Sans MS"/>
              <a:sym typeface="Comic Sans MS"/>
            </a:endParaRPr>
          </a:p>
          <a:p>
            <a:pPr lvl="0" algn="ctr" rtl="0">
              <a:spcBef>
                <a:spcPts val="0"/>
              </a:spcBef>
              <a:buNone/>
            </a:pPr>
            <a:endParaRPr sz="2000">
              <a:latin typeface="Comic Sans MS"/>
              <a:ea typeface="Comic Sans MS"/>
              <a:cs typeface="Comic Sans MS"/>
              <a:sym typeface="Comic Sans MS"/>
            </a:endParaRPr>
          </a:p>
          <a:p>
            <a:pPr lvl="0" algn="ctr" rtl="0">
              <a:spcBef>
                <a:spcPts val="0"/>
              </a:spcBef>
              <a:buNone/>
            </a:pPr>
            <a:endParaRPr sz="2000">
              <a:latin typeface="Comic Sans MS"/>
              <a:ea typeface="Comic Sans MS"/>
              <a:cs typeface="Comic Sans MS"/>
              <a:sym typeface="Comic Sans MS"/>
            </a:endParaRPr>
          </a:p>
          <a:p>
            <a:pPr lvl="0" algn="ctr" rtl="0">
              <a:spcBef>
                <a:spcPts val="0"/>
              </a:spcBef>
              <a:buNone/>
            </a:pPr>
            <a:r>
              <a:rPr lang="en-GB" sz="2000">
                <a:latin typeface="Comic Sans MS"/>
                <a:ea typeface="Comic Sans MS"/>
                <a:cs typeface="Comic Sans MS"/>
                <a:sym typeface="Comic Sans MS"/>
              </a:rPr>
              <a:t>There are three categories: working towards the expected standard, working at the expected standard, working at greater depth within the expected standard.</a:t>
            </a:r>
          </a:p>
          <a:p>
            <a:pPr lvl="0" algn="ctr" rtl="0">
              <a:spcBef>
                <a:spcPts val="0"/>
              </a:spcBef>
              <a:buNone/>
            </a:pPr>
            <a:endParaRPr sz="2000">
              <a:latin typeface="Comic Sans MS"/>
              <a:ea typeface="Comic Sans MS"/>
              <a:cs typeface="Comic Sans MS"/>
              <a:sym typeface="Comic Sans MS"/>
            </a:endParaRPr>
          </a:p>
          <a:p>
            <a:pPr lvl="0" algn="ctr" rtl="0">
              <a:spcBef>
                <a:spcPts val="0"/>
              </a:spcBef>
              <a:buNone/>
            </a:pPr>
            <a:endParaRPr sz="2000">
              <a:latin typeface="Comic Sans MS"/>
              <a:ea typeface="Comic Sans MS"/>
              <a:cs typeface="Comic Sans MS"/>
              <a:sym typeface="Comic Sans MS"/>
            </a:endParaRPr>
          </a:p>
          <a:p>
            <a:pPr lvl="0" algn="ctr" rtl="0">
              <a:spcBef>
                <a:spcPts val="0"/>
              </a:spcBef>
              <a:buNone/>
            </a:pPr>
            <a:r>
              <a:rPr lang="en-GB" sz="2000">
                <a:latin typeface="Comic Sans MS"/>
                <a:ea typeface="Comic Sans MS"/>
                <a:cs typeface="Comic Sans MS"/>
                <a:sym typeface="Comic Sans MS"/>
              </a:rPr>
              <a:t>Please refer to your pack for more details.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ctrTitle"/>
          </p:nvPr>
        </p:nvSpPr>
        <p:spPr>
          <a:xfrm>
            <a:off x="685800" y="1714500"/>
            <a:ext cx="7772400" cy="857400"/>
          </a:xfrm>
          <a:prstGeom prst="rect">
            <a:avLst/>
          </a:prstGeom>
          <a:noFill/>
          <a:ln>
            <a:noFill/>
          </a:ln>
        </p:spPr>
        <p:txBody>
          <a:bodyPr wrap="square" lIns="91425" tIns="45700" rIns="91425" bIns="45700" anchor="b" anchorCtr="0">
            <a:noAutofit/>
          </a:bodyPr>
          <a:lstStyle/>
          <a:p>
            <a:pPr marL="0" marR="0" lvl="0" indent="0" algn="ctr" rtl="0">
              <a:lnSpc>
                <a:spcPct val="90000"/>
              </a:lnSpc>
              <a:spcBef>
                <a:spcPts val="0"/>
              </a:spcBef>
              <a:spcAft>
                <a:spcPts val="0"/>
              </a:spcAft>
              <a:buClr>
                <a:schemeClr val="dk1"/>
              </a:buClr>
              <a:buFont typeface="Comic Sans MS"/>
              <a:buNone/>
            </a:pPr>
            <a:r>
              <a:rPr lang="en-GB" sz="3000" b="0" i="0" u="none" strike="noStrike" cap="none">
                <a:solidFill>
                  <a:srgbClr val="FFFFFF"/>
                </a:solidFill>
                <a:latin typeface="Comic Sans MS"/>
                <a:ea typeface="Comic Sans MS"/>
                <a:cs typeface="Comic Sans MS"/>
                <a:sym typeface="Comic Sans MS"/>
              </a:rPr>
              <a:t>Thank you</a:t>
            </a:r>
          </a:p>
        </p:txBody>
      </p:sp>
      <p:sp>
        <p:nvSpPr>
          <p:cNvPr id="476" name="Shape 476"/>
          <p:cNvSpPr txBox="1">
            <a:spLocks noGrp="1"/>
          </p:cNvSpPr>
          <p:nvPr>
            <p:ph type="subTitle" idx="1"/>
          </p:nvPr>
        </p:nvSpPr>
        <p:spPr>
          <a:xfrm>
            <a:off x="1371600" y="2959550"/>
            <a:ext cx="6400800" cy="1314600"/>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dk1"/>
              </a:buClr>
              <a:buFont typeface="Arial"/>
              <a:buNone/>
            </a:pPr>
            <a:r>
              <a:rPr lang="en-GB" sz="2000" b="0" i="0" u="none">
                <a:solidFill>
                  <a:srgbClr val="FFFFFF"/>
                </a:solidFill>
                <a:latin typeface="Comic Sans MS"/>
                <a:ea typeface="Comic Sans MS"/>
                <a:cs typeface="Comic Sans MS"/>
                <a:sym typeface="Comic Sans MS"/>
              </a:rPr>
              <a:t>Please do come and see us if you need further guidance </a:t>
            </a:r>
            <a:r>
              <a:rPr lang="en-GB" sz="2000">
                <a:solidFill>
                  <a:srgbClr val="FFFFFF"/>
                </a:solidFill>
                <a:latin typeface="Comic Sans MS"/>
                <a:ea typeface="Comic Sans MS"/>
                <a:cs typeface="Comic Sans MS"/>
                <a:sym typeface="Comic Sans MS"/>
              </a:rPr>
              <a:t>with early reading. </a:t>
            </a:r>
          </a:p>
        </p:txBody>
      </p:sp>
      <p:pic>
        <p:nvPicPr>
          <p:cNvPr id="477" name="Shape 477" descr="R:\Users\Glynis\Emma\School Logo 13.1.14.PNG"/>
          <p:cNvPicPr preferRelativeResize="0"/>
          <p:nvPr/>
        </p:nvPicPr>
        <p:blipFill rotWithShape="1">
          <a:blip r:embed="rId3">
            <a:alphaModFix/>
          </a:blip>
          <a:srcRect/>
          <a:stretch/>
        </p:blipFill>
        <p:spPr>
          <a:xfrm>
            <a:off x="7164387" y="352425"/>
            <a:ext cx="814212" cy="86893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336300" y="210750"/>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How we teach reading in KS2</a:t>
            </a:r>
          </a:p>
        </p:txBody>
      </p:sp>
      <p:sp>
        <p:nvSpPr>
          <p:cNvPr id="483" name="Shape 483"/>
          <p:cNvSpPr txBox="1">
            <a:spLocks noGrp="1"/>
          </p:cNvSpPr>
          <p:nvPr>
            <p:ph type="body" idx="1"/>
          </p:nvPr>
        </p:nvSpPr>
        <p:spPr>
          <a:xfrm>
            <a:off x="477675" y="824599"/>
            <a:ext cx="8368200" cy="3078900"/>
          </a:xfrm>
          <a:prstGeom prst="rect">
            <a:avLst/>
          </a:prstGeom>
        </p:spPr>
        <p:txBody>
          <a:bodyPr wrap="square" lIns="91425" tIns="91425" rIns="91425" bIns="91425" anchor="t" anchorCtr="0">
            <a:noAutofit/>
          </a:bodyPr>
          <a:lstStyle/>
          <a:p>
            <a:pPr marL="457200" lvl="0" indent="-355600" rtl="0">
              <a:lnSpc>
                <a:spcPct val="129000"/>
              </a:lnSpc>
              <a:spcBef>
                <a:spcPts val="0"/>
              </a:spcBef>
              <a:spcAft>
                <a:spcPts val="0"/>
              </a:spcAft>
              <a:buClr>
                <a:srgbClr val="FFFFFF"/>
              </a:buClr>
              <a:buSzPts val="2000"/>
              <a:buFont typeface="Comic Sans MS"/>
              <a:buChar char="●"/>
            </a:pPr>
            <a:r>
              <a:rPr lang="en-GB" sz="2000">
                <a:solidFill>
                  <a:srgbClr val="FFFFFF"/>
                </a:solidFill>
                <a:latin typeface="Comic Sans MS"/>
                <a:ea typeface="Comic Sans MS"/>
                <a:cs typeface="Comic Sans MS"/>
                <a:sym typeface="Comic Sans MS"/>
              </a:rPr>
              <a:t>A daily, extended literacy lesson within which the children read a high quality text specifically chosen to compliment the literacy curriculum and themes.</a:t>
            </a:r>
          </a:p>
          <a:p>
            <a:pPr marL="457200" lvl="0" indent="-355600" rtl="0">
              <a:lnSpc>
                <a:spcPct val="129000"/>
              </a:lnSpc>
              <a:spcBef>
                <a:spcPts val="0"/>
              </a:spcBef>
              <a:spcAft>
                <a:spcPts val="0"/>
              </a:spcAft>
              <a:buClr>
                <a:srgbClr val="FFFFFF"/>
              </a:buClr>
              <a:buSzPts val="2000"/>
              <a:buFont typeface="Comic Sans MS"/>
              <a:buChar char="●"/>
            </a:pPr>
            <a:r>
              <a:rPr lang="en-GB" sz="2000">
                <a:solidFill>
                  <a:srgbClr val="FFFFFF"/>
                </a:solidFill>
                <a:latin typeface="Comic Sans MS"/>
                <a:ea typeface="Comic Sans MS"/>
                <a:cs typeface="Comic Sans MS"/>
                <a:sym typeface="Comic Sans MS"/>
              </a:rPr>
              <a:t>Time is given to analyse the text in-depth, exploring the use of language, the structure and its themes and will often include close oral questioning by the teacher to further children’s understanding. </a:t>
            </a:r>
          </a:p>
          <a:p>
            <a:pPr marL="457200" lvl="0" indent="-355600" rtl="0">
              <a:lnSpc>
                <a:spcPct val="129000"/>
              </a:lnSpc>
              <a:spcBef>
                <a:spcPts val="0"/>
              </a:spcBef>
              <a:spcAft>
                <a:spcPts val="0"/>
              </a:spcAft>
              <a:buClr>
                <a:srgbClr val="FFFFFF"/>
              </a:buClr>
              <a:buSzPts val="2000"/>
              <a:buFont typeface="Comic Sans MS"/>
              <a:buChar char="●"/>
            </a:pPr>
            <a:r>
              <a:rPr lang="en-GB" sz="2000">
                <a:solidFill>
                  <a:srgbClr val="FFFFFF"/>
                </a:solidFill>
                <a:latin typeface="Comic Sans MS"/>
                <a:ea typeface="Comic Sans MS"/>
                <a:cs typeface="Comic Sans MS"/>
                <a:sym typeface="Comic Sans MS"/>
              </a:rPr>
              <a:t>Every child during the week will be invited to read aloud. If a text is particularly challenging, children may also be given a ‘pre-read’ or chance to read in smaller group with support prior to the lesson.  </a:t>
            </a:r>
          </a:p>
          <a:p>
            <a:pPr lvl="0" rtl="0">
              <a:lnSpc>
                <a:spcPct val="128571"/>
              </a:lnSpc>
              <a:spcBef>
                <a:spcPts val="0"/>
              </a:spcBef>
              <a:spcAft>
                <a:spcPts val="0"/>
              </a:spcAft>
              <a:buNone/>
            </a:pPr>
            <a:endParaRPr sz="2000">
              <a:latin typeface="Comic Sans MS"/>
              <a:ea typeface="Comic Sans MS"/>
              <a:cs typeface="Comic Sans MS"/>
              <a:sym typeface="Comic Sans M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336275" y="179350"/>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How we teach reading in KS2</a:t>
            </a:r>
          </a:p>
        </p:txBody>
      </p:sp>
      <p:sp>
        <p:nvSpPr>
          <p:cNvPr id="489" name="Shape 489"/>
          <p:cNvSpPr txBox="1">
            <a:spLocks noGrp="1"/>
          </p:cNvSpPr>
          <p:nvPr>
            <p:ph type="body" idx="1"/>
          </p:nvPr>
        </p:nvSpPr>
        <p:spPr>
          <a:xfrm>
            <a:off x="387900" y="803524"/>
            <a:ext cx="8368200" cy="3078900"/>
          </a:xfrm>
          <a:prstGeom prst="rect">
            <a:avLst/>
          </a:prstGeom>
        </p:spPr>
        <p:txBody>
          <a:bodyPr wrap="square" lIns="91425" tIns="91425" rIns="91425" bIns="91425" anchor="t" anchorCtr="0">
            <a:noAutofit/>
          </a:bodyPr>
          <a:lstStyle/>
          <a:p>
            <a:pPr marL="457200" lvl="0" indent="-355600" rtl="0">
              <a:lnSpc>
                <a:spcPct val="128571"/>
              </a:lnSpc>
              <a:spcBef>
                <a:spcPts val="0"/>
              </a:spcBef>
              <a:spcAft>
                <a:spcPts val="0"/>
              </a:spcAft>
              <a:buSzPts val="2000"/>
              <a:buFont typeface="Comic Sans MS"/>
              <a:buChar char="●"/>
            </a:pPr>
            <a:r>
              <a:rPr lang="en-GB" sz="2000">
                <a:latin typeface="Comic Sans MS"/>
                <a:ea typeface="Comic Sans MS"/>
                <a:cs typeface="Comic Sans MS"/>
                <a:sym typeface="Comic Sans MS"/>
              </a:rPr>
              <a:t>Each school day starts with a 15-minute ‘feed the read’ session. This is a time for children to independently read a text of their choice, and is intended to encourage a love of reading in all children. </a:t>
            </a:r>
          </a:p>
          <a:p>
            <a:pPr marL="457200" lvl="0" indent="-355600" rtl="0">
              <a:lnSpc>
                <a:spcPct val="128571"/>
              </a:lnSpc>
              <a:spcBef>
                <a:spcPts val="0"/>
              </a:spcBef>
              <a:spcAft>
                <a:spcPts val="0"/>
              </a:spcAft>
              <a:buSzPts val="2000"/>
              <a:buFont typeface="Comic Sans MS"/>
              <a:buChar char="●"/>
            </a:pPr>
            <a:r>
              <a:rPr lang="en-GB" sz="2000">
                <a:latin typeface="Comic Sans MS"/>
                <a:ea typeface="Comic Sans MS"/>
                <a:cs typeface="Comic Sans MS"/>
                <a:sym typeface="Comic Sans MS"/>
              </a:rPr>
              <a:t>All children bring a book home to read – a book of their choosing from a range that are age/ ability appropriate.</a:t>
            </a:r>
          </a:p>
          <a:p>
            <a:pPr marL="457200" lvl="0" indent="-355600" rtl="0">
              <a:lnSpc>
                <a:spcPct val="128571"/>
              </a:lnSpc>
              <a:spcBef>
                <a:spcPts val="0"/>
              </a:spcBef>
              <a:spcAft>
                <a:spcPts val="0"/>
              </a:spcAft>
              <a:buSzPts val="2000"/>
              <a:buFont typeface="Comic Sans MS"/>
              <a:buChar char="●"/>
            </a:pPr>
            <a:r>
              <a:rPr lang="en-GB" sz="2000">
                <a:latin typeface="Comic Sans MS"/>
                <a:ea typeface="Comic Sans MS"/>
                <a:cs typeface="Comic Sans MS"/>
                <a:sym typeface="Comic Sans MS"/>
              </a:rPr>
              <a:t>All children can choose to use the ‘story walls’ to borrow a book of their choice from a continually-changing range of selected children’s books - both new books and classics. The children themselves have played a massive part in the choices of books we have bought.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For children who need extra support:</a:t>
            </a:r>
          </a:p>
        </p:txBody>
      </p:sp>
      <p:sp>
        <p:nvSpPr>
          <p:cNvPr id="495" name="Shape 495"/>
          <p:cNvSpPr txBox="1">
            <a:spLocks noGrp="1"/>
          </p:cNvSpPr>
          <p:nvPr>
            <p:ph type="body" idx="1"/>
          </p:nvPr>
        </p:nvSpPr>
        <p:spPr>
          <a:xfrm>
            <a:off x="387900" y="1211424"/>
            <a:ext cx="8368200" cy="3078900"/>
          </a:xfrm>
          <a:prstGeom prst="rect">
            <a:avLst/>
          </a:prstGeom>
        </p:spPr>
        <p:txBody>
          <a:bodyPr wrap="square" lIns="91425" tIns="91425" rIns="91425" bIns="91425" anchor="t" anchorCtr="0">
            <a:noAutofit/>
          </a:bodyPr>
          <a:lstStyle/>
          <a:p>
            <a:pPr marL="457200" lvl="0" indent="-355600" rtl="0">
              <a:lnSpc>
                <a:spcPct val="128571"/>
              </a:lnSpc>
              <a:spcBef>
                <a:spcPts val="0"/>
              </a:spcBef>
              <a:spcAft>
                <a:spcPts val="0"/>
              </a:spcAft>
              <a:buSzPts val="2000"/>
              <a:buFont typeface="Comic Sans MS"/>
              <a:buChar char="●"/>
            </a:pPr>
            <a:r>
              <a:rPr lang="en-GB" sz="2000">
                <a:latin typeface="Comic Sans MS"/>
                <a:ea typeface="Comic Sans MS"/>
                <a:cs typeface="Comic Sans MS"/>
                <a:sym typeface="Comic Sans MS"/>
              </a:rPr>
              <a:t>Some children may need to continue a small group reading session, this is led by the teacher or teaching assistant.  </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marL="457200" lvl="0" indent="-355600" rtl="0">
              <a:lnSpc>
                <a:spcPct val="128571"/>
              </a:lnSpc>
              <a:spcBef>
                <a:spcPts val="0"/>
              </a:spcBef>
              <a:spcAft>
                <a:spcPts val="0"/>
              </a:spcAft>
              <a:buSzPts val="2000"/>
              <a:buFont typeface="Comic Sans MS"/>
              <a:buChar char="●"/>
            </a:pPr>
            <a:r>
              <a:rPr lang="en-GB" sz="2000">
                <a:latin typeface="Comic Sans MS"/>
                <a:ea typeface="Comic Sans MS"/>
                <a:cs typeface="Comic Sans MS"/>
                <a:sym typeface="Comic Sans MS"/>
              </a:rPr>
              <a:t>For some children, specific skills (e.g. comprehension) are targeted and addressed through additional one-to-one or small group sessions lead by either the teacher or teaching assistant.</a:t>
            </a:r>
          </a:p>
          <a:p>
            <a:pPr lvl="0" rtl="0">
              <a:lnSpc>
                <a:spcPct val="128571"/>
              </a:lnSpc>
              <a:spcBef>
                <a:spcPts val="0"/>
              </a:spcBef>
              <a:spcAft>
                <a:spcPts val="0"/>
              </a:spcAft>
              <a:buNone/>
            </a:pPr>
            <a:endParaRPr sz="2000" i="1">
              <a:latin typeface="Comic Sans MS"/>
              <a:ea typeface="Comic Sans MS"/>
              <a:cs typeface="Comic Sans MS"/>
              <a:sym typeface="Comic Sans MS"/>
            </a:endParaRPr>
          </a:p>
          <a:p>
            <a:pPr marL="457200" lvl="0" indent="-355600" rtl="0">
              <a:lnSpc>
                <a:spcPct val="128571"/>
              </a:lnSpc>
              <a:spcBef>
                <a:spcPts val="0"/>
              </a:spcBef>
              <a:spcAft>
                <a:spcPts val="0"/>
              </a:spcAft>
              <a:buSzPts val="2000"/>
              <a:buFont typeface="Comic Sans MS"/>
              <a:buChar char="●"/>
            </a:pPr>
            <a:r>
              <a:rPr lang="en-GB" sz="2000" i="1">
                <a:latin typeface="Comic Sans MS"/>
                <a:ea typeface="Comic Sans MS"/>
                <a:cs typeface="Comic Sans MS"/>
                <a:sym typeface="Comic Sans MS"/>
              </a:rPr>
              <a:t>‘Toe by toe’</a:t>
            </a:r>
            <a:r>
              <a:rPr lang="en-GB" sz="2000">
                <a:latin typeface="Comic Sans MS"/>
                <a:ea typeface="Comic Sans MS"/>
                <a:cs typeface="Comic Sans MS"/>
                <a:sym typeface="Comic Sans MS"/>
              </a:rPr>
              <a:t> is a programme that we use to help children who find decoding and reading fluently difficult.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The expectations at end of KS2</a:t>
            </a:r>
          </a:p>
        </p:txBody>
      </p:sp>
      <p:sp>
        <p:nvSpPr>
          <p:cNvPr id="501" name="Shape 501"/>
          <p:cNvSpPr txBox="1">
            <a:spLocks noGrp="1"/>
          </p:cNvSpPr>
          <p:nvPr>
            <p:ph type="body" idx="1"/>
          </p:nvPr>
        </p:nvSpPr>
        <p:spPr>
          <a:xfrm>
            <a:off x="387900" y="1097649"/>
            <a:ext cx="8368200" cy="3078900"/>
          </a:xfrm>
          <a:prstGeom prst="rect">
            <a:avLst/>
          </a:prstGeom>
        </p:spPr>
        <p:txBody>
          <a:bodyPr wrap="square" lIns="91425" tIns="91425" rIns="91425" bIns="91425" anchor="t" anchorCtr="0">
            <a:noAutofit/>
          </a:bodyPr>
          <a:lstStyle/>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Read age-appropriate books with confidence and fluency (including whole novels).</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Read aloud with intonation that shows understanding.</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Work out the meaning of words from the context.</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Explain and discuss their understanding of what they have read, drawing inferences and justifying these with evidence.</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Predict what might happen from details stated and implied.</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Retrieve information from non-fiction.</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Summarise main ideas, identifying key details and using quotations for illustration.</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Evaluate how authors use language, including figurative language, considering the impact on the reader.</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Make comparisons within and across books</a:t>
            </a:r>
          </a:p>
          <a:p>
            <a:pPr lvl="0" rtl="0">
              <a:lnSpc>
                <a:spcPct val="128571"/>
              </a:lnSpc>
              <a:spcBef>
                <a:spcPts val="0"/>
              </a:spcBef>
              <a:spcAft>
                <a:spcPts val="0"/>
              </a:spcAft>
              <a:buNone/>
            </a:pPr>
            <a:endParaRPr sz="1400">
              <a:latin typeface="Comic Sans MS"/>
              <a:ea typeface="Comic Sans MS"/>
              <a:cs typeface="Comic Sans MS"/>
              <a:sym typeface="Comic Sans M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The expectations at end of KS2</a:t>
            </a:r>
          </a:p>
        </p:txBody>
      </p:sp>
      <p:sp>
        <p:nvSpPr>
          <p:cNvPr id="507" name="Shape 507"/>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lvl="0" algn="ctr" rtl="0">
              <a:lnSpc>
                <a:spcPct val="128571"/>
              </a:lnSpc>
              <a:spcBef>
                <a:spcPts val="0"/>
              </a:spcBef>
              <a:spcAft>
                <a:spcPts val="0"/>
              </a:spcAft>
              <a:buNone/>
            </a:pPr>
            <a:endParaRPr>
              <a:latin typeface="Comic Sans MS"/>
              <a:ea typeface="Comic Sans MS"/>
              <a:cs typeface="Comic Sans MS"/>
              <a:sym typeface="Comic Sans MS"/>
            </a:endParaRPr>
          </a:p>
          <a:p>
            <a:pPr lvl="0" algn="ctr" rtl="0">
              <a:lnSpc>
                <a:spcPct val="128571"/>
              </a:lnSpc>
              <a:spcBef>
                <a:spcPts val="0"/>
              </a:spcBef>
              <a:spcAft>
                <a:spcPts val="0"/>
              </a:spcAft>
              <a:buNone/>
            </a:pPr>
            <a:r>
              <a:rPr lang="en-GB" sz="2000">
                <a:latin typeface="Comic Sans MS"/>
                <a:ea typeface="Comic Sans MS"/>
                <a:cs typeface="Comic Sans MS"/>
                <a:sym typeface="Comic Sans MS"/>
              </a:rPr>
              <a:t>Example 1</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The expectations at end of KS2</a:t>
            </a:r>
          </a:p>
        </p:txBody>
      </p:sp>
      <p:sp>
        <p:nvSpPr>
          <p:cNvPr id="513" name="Shape 513"/>
          <p:cNvSpPr txBox="1">
            <a:spLocks noGrp="1"/>
          </p:cNvSpPr>
          <p:nvPr>
            <p:ph type="body" idx="1"/>
          </p:nvPr>
        </p:nvSpPr>
        <p:spPr>
          <a:xfrm>
            <a:off x="387900" y="1144124"/>
            <a:ext cx="8368200" cy="3078900"/>
          </a:xfrm>
          <a:prstGeom prst="rect">
            <a:avLst/>
          </a:prstGeom>
          <a:ln>
            <a:noFill/>
          </a:ln>
        </p:spPr>
        <p:txBody>
          <a:bodyPr wrap="square" lIns="91425" tIns="91425" rIns="91425" bIns="91425" anchor="t" anchorCtr="0">
            <a:noAutofit/>
          </a:bodyPr>
          <a:lstStyle/>
          <a:p>
            <a:pPr marL="457200" lvl="0" indent="-317500" rtl="0">
              <a:lnSpc>
                <a:spcPct val="150000"/>
              </a:lnSpc>
              <a:spcBef>
                <a:spcPts val="0"/>
              </a:spcBef>
              <a:spcAft>
                <a:spcPts val="0"/>
              </a:spcAft>
              <a:buSzPts val="1400"/>
              <a:buFont typeface="Comic Sans MS"/>
              <a:buChar char="●"/>
            </a:pPr>
            <a:r>
              <a:rPr lang="en-GB" sz="1400">
                <a:highlight>
                  <a:srgbClr val="9900FF"/>
                </a:highlight>
                <a:latin typeface="Comic Sans MS"/>
                <a:ea typeface="Comic Sans MS"/>
                <a:cs typeface="Comic Sans MS"/>
                <a:sym typeface="Comic Sans MS"/>
              </a:rPr>
              <a:t>Read age-appropriate books with confidence and fluency (including whole novels).</a:t>
            </a:r>
          </a:p>
          <a:p>
            <a:pPr marL="457200" lvl="0" indent="-317500" rtl="0">
              <a:lnSpc>
                <a:spcPct val="150000"/>
              </a:lnSpc>
              <a:spcBef>
                <a:spcPts val="0"/>
              </a:spcBef>
              <a:spcAft>
                <a:spcPts val="0"/>
              </a:spcAft>
              <a:buSzPts val="1400"/>
              <a:buFont typeface="Comic Sans MS"/>
              <a:buChar char="●"/>
            </a:pPr>
            <a:r>
              <a:rPr lang="en-GB" sz="1400">
                <a:highlight>
                  <a:srgbClr val="9900FF"/>
                </a:highlight>
                <a:latin typeface="Comic Sans MS"/>
                <a:ea typeface="Comic Sans MS"/>
                <a:cs typeface="Comic Sans MS"/>
                <a:sym typeface="Comic Sans MS"/>
              </a:rPr>
              <a:t>Read aloud with intonation that shows understanding.</a:t>
            </a:r>
          </a:p>
          <a:p>
            <a:pPr marL="457200" lvl="0" indent="-317500" rtl="0">
              <a:lnSpc>
                <a:spcPct val="150000"/>
              </a:lnSpc>
              <a:spcBef>
                <a:spcPts val="0"/>
              </a:spcBef>
              <a:spcAft>
                <a:spcPts val="0"/>
              </a:spcAft>
              <a:buSzPts val="1400"/>
              <a:buFont typeface="Comic Sans MS"/>
              <a:buChar char="●"/>
            </a:pPr>
            <a:r>
              <a:rPr lang="en-GB" sz="1400">
                <a:highlight>
                  <a:srgbClr val="9900FF"/>
                </a:highlight>
                <a:latin typeface="Comic Sans MS"/>
                <a:ea typeface="Comic Sans MS"/>
                <a:cs typeface="Comic Sans MS"/>
                <a:sym typeface="Comic Sans MS"/>
              </a:rPr>
              <a:t>Work out the meaning of words from the context.</a:t>
            </a:r>
          </a:p>
          <a:p>
            <a:pPr marL="457200" lvl="0" indent="-317500" rtl="0">
              <a:lnSpc>
                <a:spcPct val="150000"/>
              </a:lnSpc>
              <a:spcBef>
                <a:spcPts val="0"/>
              </a:spcBef>
              <a:spcAft>
                <a:spcPts val="0"/>
              </a:spcAft>
              <a:buSzPts val="1400"/>
              <a:buFont typeface="Comic Sans MS"/>
              <a:buChar char="●"/>
            </a:pPr>
            <a:r>
              <a:rPr lang="en-GB" sz="1400">
                <a:highlight>
                  <a:srgbClr val="9900FF"/>
                </a:highlight>
                <a:latin typeface="Comic Sans MS"/>
                <a:ea typeface="Comic Sans MS"/>
                <a:cs typeface="Comic Sans MS"/>
                <a:sym typeface="Comic Sans MS"/>
              </a:rPr>
              <a:t>Explain and discuss their understanding of what they have read, drawing inferences and justifying these with evidence.</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Predict what might happen from details stated and implied.</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Retrieve information from non-fiction.</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Summarise main ideas, identifying key details and using quotations for illustration.</a:t>
            </a:r>
          </a:p>
          <a:p>
            <a:pPr marL="457200" lvl="0" indent="-317500" rtl="0">
              <a:lnSpc>
                <a:spcPct val="150000"/>
              </a:lnSpc>
              <a:spcBef>
                <a:spcPts val="0"/>
              </a:spcBef>
              <a:spcAft>
                <a:spcPts val="0"/>
              </a:spcAft>
              <a:buSzPts val="1400"/>
              <a:buFont typeface="Comic Sans MS"/>
              <a:buChar char="●"/>
            </a:pPr>
            <a:r>
              <a:rPr lang="en-GB" sz="1400">
                <a:highlight>
                  <a:srgbClr val="9900FF"/>
                </a:highlight>
                <a:latin typeface="Comic Sans MS"/>
                <a:ea typeface="Comic Sans MS"/>
                <a:cs typeface="Comic Sans MS"/>
                <a:sym typeface="Comic Sans MS"/>
              </a:rPr>
              <a:t>Evaluate how authors use language, including figurative language, considering the impact on the reader.</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Make comparisons within and across books</a:t>
            </a:r>
          </a:p>
          <a:p>
            <a:pPr lvl="0" rtl="0">
              <a:lnSpc>
                <a:spcPct val="128571"/>
              </a:lnSpc>
              <a:spcBef>
                <a:spcPts val="0"/>
              </a:spcBef>
              <a:spcAft>
                <a:spcPts val="0"/>
              </a:spcAft>
              <a:buNone/>
            </a:pPr>
            <a:endParaRPr sz="1200">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p:nvPr/>
        </p:nvSpPr>
        <p:spPr>
          <a:xfrm>
            <a:off x="684212" y="340531"/>
            <a:ext cx="6484800" cy="526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990033"/>
              </a:buClr>
              <a:buFont typeface="Comic Sans MS"/>
              <a:buNone/>
            </a:pPr>
            <a:r>
              <a:rPr lang="en-GB" sz="3000" b="0" i="0" u="none" strike="noStrike" cap="none">
                <a:solidFill>
                  <a:srgbClr val="FFFFFF"/>
                </a:solidFill>
                <a:latin typeface="Comic Sans MS"/>
                <a:ea typeface="Comic Sans MS"/>
                <a:cs typeface="Comic Sans MS"/>
                <a:sym typeface="Comic Sans MS"/>
              </a:rPr>
              <a:t>Phonics is all about using</a:t>
            </a:r>
          </a:p>
        </p:txBody>
      </p:sp>
      <p:sp>
        <p:nvSpPr>
          <p:cNvPr id="129" name="Shape 129"/>
          <p:cNvSpPr txBox="1"/>
          <p:nvPr/>
        </p:nvSpPr>
        <p:spPr>
          <a:xfrm>
            <a:off x="539750" y="1113234"/>
            <a:ext cx="3200400" cy="1319212"/>
          </a:xfrm>
          <a:prstGeom prst="rect">
            <a:avLst/>
          </a:prstGeom>
          <a:noFill/>
          <a:ln w="19050" cap="flat" cmpd="sng">
            <a:solidFill>
              <a:schemeClr val="dk1"/>
            </a:solidFill>
            <a:prstDash val="solid"/>
            <a:miter lim="800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0000"/>
              </a:buClr>
              <a:buFont typeface="Comic Sans MS"/>
              <a:buNone/>
            </a:pPr>
            <a:r>
              <a:rPr lang="en-GB" sz="3000" b="1" i="0" u="none" strike="noStrike" cap="none">
                <a:solidFill>
                  <a:srgbClr val="FFFFFF"/>
                </a:solidFill>
                <a:latin typeface="Comic Sans MS"/>
                <a:ea typeface="Comic Sans MS"/>
                <a:cs typeface="Comic Sans MS"/>
                <a:sym typeface="Comic Sans MS"/>
              </a:rPr>
              <a:t>skills</a:t>
            </a:r>
            <a:r>
              <a:rPr lang="en-GB" sz="3000" b="0" i="0" u="none" strike="noStrike" cap="none">
                <a:solidFill>
                  <a:srgbClr val="FFFFFF"/>
                </a:solidFill>
                <a:latin typeface="Comic Sans MS"/>
                <a:ea typeface="Comic Sans MS"/>
                <a:cs typeface="Comic Sans MS"/>
                <a:sym typeface="Comic Sans MS"/>
              </a:rPr>
              <a:t> for reading and spelling</a:t>
            </a:r>
          </a:p>
        </p:txBody>
      </p:sp>
      <p:sp>
        <p:nvSpPr>
          <p:cNvPr id="130" name="Shape 130"/>
          <p:cNvSpPr txBox="1"/>
          <p:nvPr/>
        </p:nvSpPr>
        <p:spPr>
          <a:xfrm>
            <a:off x="5003800" y="1059656"/>
            <a:ext cx="2606675" cy="1319212"/>
          </a:xfrm>
          <a:prstGeom prst="rect">
            <a:avLst/>
          </a:prstGeom>
          <a:noFill/>
          <a:ln w="19050" cap="flat" cmpd="sng">
            <a:solidFill>
              <a:schemeClr val="dk1"/>
            </a:solidFill>
            <a:prstDash val="solid"/>
            <a:miter lim="800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0000"/>
              </a:buClr>
              <a:buFont typeface="Comic Sans MS"/>
              <a:buNone/>
            </a:pPr>
            <a:r>
              <a:rPr lang="en-GB" sz="3000" b="1" i="0" u="none" strike="noStrike" cap="none">
                <a:solidFill>
                  <a:srgbClr val="FFFFFF"/>
                </a:solidFill>
                <a:latin typeface="Comic Sans MS"/>
                <a:ea typeface="Comic Sans MS"/>
                <a:cs typeface="Comic Sans MS"/>
                <a:sym typeface="Comic Sans MS"/>
              </a:rPr>
              <a:t>knowledge</a:t>
            </a:r>
            <a:r>
              <a:rPr lang="en-GB" sz="3000" b="0" i="0" u="none" strike="noStrike" cap="none">
                <a:solidFill>
                  <a:srgbClr val="FFFFFF"/>
                </a:solidFill>
                <a:latin typeface="Comic Sans MS"/>
                <a:ea typeface="Comic Sans MS"/>
                <a:cs typeface="Comic Sans MS"/>
                <a:sym typeface="Comic Sans MS"/>
              </a:rPr>
              <a:t> of the alphabet</a:t>
            </a:r>
          </a:p>
        </p:txBody>
      </p:sp>
      <p:sp>
        <p:nvSpPr>
          <p:cNvPr id="131" name="Shape 131"/>
          <p:cNvSpPr txBox="1"/>
          <p:nvPr/>
        </p:nvSpPr>
        <p:spPr>
          <a:xfrm>
            <a:off x="3995737" y="1221581"/>
            <a:ext cx="763587" cy="98345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Times New Roman"/>
              <a:buNone/>
            </a:pPr>
            <a:r>
              <a:rPr lang="en-GB" sz="8000" b="1" i="0" u="none" strike="noStrike" cap="none">
                <a:solidFill>
                  <a:srgbClr val="FFFFFF"/>
                </a:solidFill>
                <a:latin typeface="Times New Roman"/>
                <a:ea typeface="Times New Roman"/>
                <a:cs typeface="Times New Roman"/>
                <a:sym typeface="Times New Roman"/>
              </a:rPr>
              <a:t>+</a:t>
            </a:r>
          </a:p>
        </p:txBody>
      </p:sp>
      <p:sp>
        <p:nvSpPr>
          <p:cNvPr id="132" name="Shape 132"/>
          <p:cNvSpPr txBox="1"/>
          <p:nvPr/>
        </p:nvSpPr>
        <p:spPr>
          <a:xfrm>
            <a:off x="644475" y="2725575"/>
            <a:ext cx="8064600" cy="18693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omic Sans MS"/>
              <a:buNone/>
            </a:pPr>
            <a:endParaRPr sz="36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Font typeface="Comic Sans MS"/>
              <a:buNone/>
            </a:pPr>
            <a:r>
              <a:rPr lang="en-GB" sz="2000" b="0" i="0" u="none" strike="noStrike" cap="none">
                <a:solidFill>
                  <a:srgbClr val="FFFFFF"/>
                </a:solidFill>
                <a:latin typeface="Comic Sans MS"/>
                <a:ea typeface="Comic Sans MS"/>
                <a:cs typeface="Comic Sans MS"/>
                <a:sym typeface="Comic Sans MS"/>
              </a:rPr>
              <a:t>Learning phonics will help your child to become a good reader and writer.</a:t>
            </a:r>
          </a:p>
          <a:p>
            <a:pPr marL="0" marR="0" lvl="0" indent="0" algn="l" rtl="0">
              <a:lnSpc>
                <a:spcPct val="100000"/>
              </a:lnSpc>
              <a:spcBef>
                <a:spcPts val="0"/>
              </a:spcBef>
              <a:spcAft>
                <a:spcPts val="0"/>
              </a:spcAft>
              <a:buClr>
                <a:schemeClr val="dk1"/>
              </a:buClr>
              <a:buFont typeface="Comic Sans MS"/>
              <a:buNone/>
            </a:pPr>
            <a:endParaRPr sz="2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2400" b="0" i="0" u="none">
              <a:solidFill>
                <a:schemeClr val="dk1"/>
              </a:solidFill>
              <a:latin typeface="Comic Sans MS"/>
              <a:ea typeface="Comic Sans MS"/>
              <a:cs typeface="Comic Sans MS"/>
              <a:sym typeface="Comic Sans M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The expectations at end of KS2</a:t>
            </a:r>
          </a:p>
        </p:txBody>
      </p:sp>
      <p:sp>
        <p:nvSpPr>
          <p:cNvPr id="519" name="Shape 519"/>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lvl="0" rtl="0">
              <a:lnSpc>
                <a:spcPct val="128571"/>
              </a:lnSpc>
              <a:spcBef>
                <a:spcPts val="0"/>
              </a:spcBef>
              <a:spcAft>
                <a:spcPts val="0"/>
              </a:spcAft>
              <a:buNone/>
            </a:pPr>
            <a:endParaRPr sz="1400">
              <a:latin typeface="Comic Sans MS"/>
              <a:ea typeface="Comic Sans MS"/>
              <a:cs typeface="Comic Sans MS"/>
              <a:sym typeface="Comic Sans MS"/>
            </a:endParaRPr>
          </a:p>
          <a:p>
            <a:pPr lvl="0" rtl="0">
              <a:lnSpc>
                <a:spcPct val="128571"/>
              </a:lnSpc>
              <a:spcBef>
                <a:spcPts val="0"/>
              </a:spcBef>
              <a:spcAft>
                <a:spcPts val="0"/>
              </a:spcAft>
              <a:buNone/>
            </a:pPr>
            <a:endParaRPr sz="2000">
              <a:latin typeface="Comic Sans MS"/>
              <a:ea typeface="Comic Sans MS"/>
              <a:cs typeface="Comic Sans MS"/>
              <a:sym typeface="Comic Sans MS"/>
            </a:endParaRPr>
          </a:p>
          <a:p>
            <a:pPr lvl="0" rtl="0">
              <a:lnSpc>
                <a:spcPct val="128571"/>
              </a:lnSpc>
              <a:spcBef>
                <a:spcPts val="0"/>
              </a:spcBef>
              <a:spcAft>
                <a:spcPts val="0"/>
              </a:spcAft>
              <a:buNone/>
            </a:pPr>
            <a:r>
              <a:rPr lang="en-GB" sz="2000" u="sng">
                <a:solidFill>
                  <a:schemeClr val="hlink"/>
                </a:solidFill>
                <a:latin typeface="Comic Sans MS"/>
                <a:ea typeface="Comic Sans MS"/>
                <a:cs typeface="Comic Sans MS"/>
                <a:sym typeface="Comic Sans MS"/>
                <a:hlinkClick r:id="rId3"/>
              </a:rPr>
              <a:t>https://www.youtube.com/watch?v=1t1P4Mftavw&amp;feature=youtu.be</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lvl="0" rtl="0">
              <a:spcBef>
                <a:spcPts val="0"/>
              </a:spcBef>
              <a:spcAft>
                <a:spcPts val="0"/>
              </a:spcAft>
              <a:buNone/>
            </a:pPr>
            <a:r>
              <a:rPr lang="en-GB" sz="2000">
                <a:latin typeface="Comic Sans MS"/>
                <a:ea typeface="Comic Sans MS"/>
                <a:cs typeface="Comic Sans MS"/>
                <a:sym typeface="Comic Sans MS"/>
              </a:rPr>
              <a:t>KS2 Reading - Working at the Expected Standard - The Executioner's Daughter</a:t>
            </a:r>
          </a:p>
          <a:p>
            <a:pPr lvl="0" rtl="0">
              <a:lnSpc>
                <a:spcPct val="128571"/>
              </a:lnSpc>
              <a:spcBef>
                <a:spcPts val="0"/>
              </a:spcBef>
              <a:spcAft>
                <a:spcPts val="0"/>
              </a:spcAft>
              <a:buNone/>
            </a:pPr>
            <a:r>
              <a:rPr lang="en-GB" sz="2000">
                <a:latin typeface="Comic Sans MS"/>
                <a:ea typeface="Comic Sans MS"/>
                <a:cs typeface="Comic Sans MS"/>
                <a:sym typeface="Comic Sans MS"/>
              </a:rPr>
              <a:t>educationgovuk</a:t>
            </a:r>
          </a:p>
          <a:p>
            <a:pPr lvl="0" rtl="0">
              <a:lnSpc>
                <a:spcPct val="128571"/>
              </a:lnSpc>
              <a:spcBef>
                <a:spcPts val="0"/>
              </a:spcBef>
              <a:spcAft>
                <a:spcPts val="0"/>
              </a:spcAft>
              <a:buNone/>
            </a:pPr>
            <a:endParaRPr sz="1400">
              <a:latin typeface="Comic Sans MS"/>
              <a:ea typeface="Comic Sans MS"/>
              <a:cs typeface="Comic Sans MS"/>
              <a:sym typeface="Comic Sans MS"/>
            </a:endParaRPr>
          </a:p>
          <a:p>
            <a:pPr lvl="0" rtl="0">
              <a:lnSpc>
                <a:spcPct val="128571"/>
              </a:lnSpc>
              <a:spcBef>
                <a:spcPts val="0"/>
              </a:spcBef>
              <a:spcAft>
                <a:spcPts val="0"/>
              </a:spcAft>
              <a:buNone/>
            </a:pPr>
            <a:endParaRPr sz="1400">
              <a:latin typeface="Comic Sans MS"/>
              <a:ea typeface="Comic Sans MS"/>
              <a:cs typeface="Comic Sans MS"/>
              <a:sym typeface="Comic Sans MS"/>
            </a:endParaRPr>
          </a:p>
          <a:p>
            <a:pPr lvl="0" rtl="0">
              <a:lnSpc>
                <a:spcPct val="128571"/>
              </a:lnSpc>
              <a:spcBef>
                <a:spcPts val="0"/>
              </a:spcBef>
              <a:spcAft>
                <a:spcPts val="0"/>
              </a:spcAft>
              <a:buNone/>
            </a:pPr>
            <a:endParaRPr sz="1400">
              <a:latin typeface="Comic Sans MS"/>
              <a:ea typeface="Comic Sans MS"/>
              <a:cs typeface="Comic Sans MS"/>
              <a:sym typeface="Comic Sans M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387900" y="43737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The expectations at end of KS2</a:t>
            </a:r>
          </a:p>
        </p:txBody>
      </p:sp>
      <p:sp>
        <p:nvSpPr>
          <p:cNvPr id="525" name="Shape 525"/>
          <p:cNvSpPr txBox="1">
            <a:spLocks noGrp="1"/>
          </p:cNvSpPr>
          <p:nvPr>
            <p:ph type="body" idx="1"/>
          </p:nvPr>
        </p:nvSpPr>
        <p:spPr>
          <a:xfrm>
            <a:off x="237375" y="911700"/>
            <a:ext cx="8782800" cy="3320100"/>
          </a:xfrm>
          <a:prstGeom prst="rect">
            <a:avLst/>
          </a:prstGeom>
        </p:spPr>
        <p:txBody>
          <a:bodyPr wrap="square" lIns="91425" tIns="91425" rIns="91425" bIns="91425" anchor="t" anchorCtr="0">
            <a:noAutofit/>
          </a:bodyPr>
          <a:lstStyle/>
          <a:p>
            <a:pPr lvl="0" rtl="0">
              <a:spcBef>
                <a:spcPts val="0"/>
              </a:spcBef>
              <a:spcAft>
                <a:spcPts val="0"/>
              </a:spcAft>
              <a:buNone/>
            </a:pPr>
            <a:r>
              <a:rPr lang="en-GB" sz="1400" b="1" u="sng">
                <a:latin typeface="Comic Sans MS"/>
                <a:ea typeface="Comic Sans MS"/>
                <a:cs typeface="Comic Sans MS"/>
                <a:sym typeface="Comic Sans MS"/>
              </a:rPr>
              <a:t>Commentary:</a:t>
            </a:r>
          </a:p>
          <a:p>
            <a:pPr lvl="0" rtl="0">
              <a:spcBef>
                <a:spcPts val="0"/>
              </a:spcBef>
              <a:spcAft>
                <a:spcPts val="0"/>
              </a:spcAft>
              <a:buNone/>
            </a:pPr>
            <a:endParaRPr sz="1400" b="1" u="sng">
              <a:latin typeface="Comic Sans MS"/>
              <a:ea typeface="Comic Sans MS"/>
              <a:cs typeface="Comic Sans MS"/>
              <a:sym typeface="Comic Sans MS"/>
            </a:endParaRPr>
          </a:p>
          <a:p>
            <a:pPr lvl="0" rtl="0">
              <a:spcBef>
                <a:spcPts val="0"/>
              </a:spcBef>
              <a:spcAft>
                <a:spcPts val="0"/>
              </a:spcAft>
              <a:buNone/>
            </a:pPr>
            <a:r>
              <a:rPr lang="en-GB" sz="1400">
                <a:latin typeface="Comic Sans MS"/>
                <a:ea typeface="Comic Sans MS"/>
                <a:cs typeface="Comic Sans MS"/>
                <a:sym typeface="Comic Sans MS"/>
              </a:rPr>
              <a:t>The pupil modulates his tone of voice, volume and pace to signal the characters’ mood and feelings, and to communicate the dynamics of the scene. Reading is confident, accurate and expressive.</a:t>
            </a:r>
          </a:p>
          <a:p>
            <a:pPr lvl="0" rtl="0">
              <a:spcBef>
                <a:spcPts val="0"/>
              </a:spcBef>
              <a:spcAft>
                <a:spcPts val="0"/>
              </a:spcAft>
              <a:buNone/>
            </a:pPr>
            <a:r>
              <a:rPr lang="en-GB" sz="1400">
                <a:latin typeface="Comic Sans MS"/>
                <a:ea typeface="Comic Sans MS"/>
                <a:cs typeface="Comic Sans MS"/>
                <a:sym typeface="Comic Sans MS"/>
              </a:rPr>
              <a:t>The urgency of the situation when rats are found in the kitchen is clearly conveyed and the pupil’s understanding of punctuation accentuates this (Rats! Rats in the kitchen!).</a:t>
            </a:r>
          </a:p>
          <a:p>
            <a:pPr lvl="0" rtl="0">
              <a:spcBef>
                <a:spcPts val="0"/>
              </a:spcBef>
              <a:spcAft>
                <a:spcPts val="0"/>
              </a:spcAft>
              <a:buNone/>
            </a:pPr>
            <a:r>
              <a:rPr lang="en-GB" sz="1400">
                <a:latin typeface="Comic Sans MS"/>
                <a:ea typeface="Comic Sans MS"/>
                <a:cs typeface="Comic Sans MS"/>
                <a:sym typeface="Comic Sans MS"/>
              </a:rPr>
              <a:t>He adjusts pitch and volume to capture each character’s attitude, mimicking what he perceives to be their likely expression. For example, he is able to communicate Mrs. Peak’s irritation and impatience (Where is she? ...Where is that  filthy rat-catcher?), before repeatedly changing his intonation to signify Nell’s grumbling sense of resignation, her subsequent insulting remarks and her disdainful summary of the situation (What a lot of fuss over a few rats).</a:t>
            </a:r>
          </a:p>
          <a:p>
            <a:pPr lvl="0" rtl="0">
              <a:spcBef>
                <a:spcPts val="0"/>
              </a:spcBef>
              <a:spcAft>
                <a:spcPts val="0"/>
              </a:spcAft>
              <a:buNone/>
            </a:pPr>
            <a:r>
              <a:rPr lang="en-GB" sz="1400">
                <a:latin typeface="Comic Sans MS"/>
                <a:ea typeface="Comic Sans MS"/>
                <a:cs typeface="Comic Sans MS"/>
                <a:sym typeface="Comic Sans MS"/>
              </a:rPr>
              <a:t>The grammatical structures of the text, and associated punctuation, are adeptly handled and support clarity and expression. For example, the pupil’s recognition and understanding of exclamation marks trigger outbursts of emotive force (e.g. God alive or dead!), and his understanding of clauses, marked by commas, ensures that what he is reading makes sense to the listener (e.g. She gasped,).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387900" y="220650"/>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The expectations at end of KS2</a:t>
            </a:r>
          </a:p>
        </p:txBody>
      </p:sp>
      <p:sp>
        <p:nvSpPr>
          <p:cNvPr id="531" name="Shape 531"/>
          <p:cNvSpPr txBox="1">
            <a:spLocks noGrp="1"/>
          </p:cNvSpPr>
          <p:nvPr>
            <p:ph type="body" idx="1"/>
          </p:nvPr>
        </p:nvSpPr>
        <p:spPr>
          <a:xfrm>
            <a:off x="387900" y="728325"/>
            <a:ext cx="8368200" cy="3288900"/>
          </a:xfrm>
          <a:prstGeom prst="rect">
            <a:avLst/>
          </a:prstGeom>
        </p:spPr>
        <p:txBody>
          <a:bodyPr wrap="square" lIns="91425" tIns="91425" rIns="91425" bIns="91425" anchor="t" anchorCtr="0">
            <a:noAutofit/>
          </a:bodyPr>
          <a:lstStyle/>
          <a:p>
            <a:pPr lvl="0" rtl="0">
              <a:spcBef>
                <a:spcPts val="0"/>
              </a:spcBef>
              <a:spcAft>
                <a:spcPts val="0"/>
              </a:spcAft>
              <a:buNone/>
            </a:pPr>
            <a:endParaRPr sz="2000">
              <a:latin typeface="Comic Sans MS"/>
              <a:ea typeface="Comic Sans MS"/>
              <a:cs typeface="Comic Sans MS"/>
              <a:sym typeface="Comic Sans MS"/>
            </a:endParaRPr>
          </a:p>
          <a:p>
            <a:pPr lvl="0" rtl="0">
              <a:spcBef>
                <a:spcPts val="0"/>
              </a:spcBef>
              <a:spcAft>
                <a:spcPts val="0"/>
              </a:spcAft>
              <a:buNone/>
            </a:pPr>
            <a:r>
              <a:rPr lang="en-GB" sz="2000">
                <a:latin typeface="Comic Sans MS"/>
                <a:ea typeface="Comic Sans MS"/>
                <a:cs typeface="Comic Sans MS"/>
                <a:sym typeface="Comic Sans MS"/>
              </a:rPr>
              <a:t>Q. 	Why do you think the author used the word ‘erupted’ to describe Mrs Peak’s entrance into the courtyard?</a:t>
            </a:r>
          </a:p>
          <a:p>
            <a:pPr lvl="0" rtl="0">
              <a:spcBef>
                <a:spcPts val="0"/>
              </a:spcBef>
              <a:spcAft>
                <a:spcPts val="0"/>
              </a:spcAft>
              <a:buNone/>
            </a:pPr>
            <a:endParaRPr sz="2000">
              <a:latin typeface="Comic Sans MS"/>
              <a:ea typeface="Comic Sans MS"/>
              <a:cs typeface="Comic Sans MS"/>
              <a:sym typeface="Comic Sans MS"/>
            </a:endParaRPr>
          </a:p>
          <a:p>
            <a:pPr lvl="0" rtl="0">
              <a:spcBef>
                <a:spcPts val="0"/>
              </a:spcBef>
              <a:spcAft>
                <a:spcPts val="0"/>
              </a:spcAft>
              <a:buNone/>
            </a:pPr>
            <a:r>
              <a:rPr lang="en-GB" sz="2000">
                <a:latin typeface="Comic Sans MS"/>
                <a:ea typeface="Comic Sans MS"/>
                <a:cs typeface="Comic Sans MS"/>
                <a:sym typeface="Comic Sans MS"/>
              </a:rPr>
              <a:t>Q. 	Mrs Peak describes the rat-catcher as ‘ filthy’. What do you think the word ‘ filthy’ means in this passage?</a:t>
            </a:r>
          </a:p>
          <a:p>
            <a:pPr lvl="0" rtl="0">
              <a:spcBef>
                <a:spcPts val="0"/>
              </a:spcBef>
              <a:spcAft>
                <a:spcPts val="0"/>
              </a:spcAft>
              <a:buNone/>
            </a:pPr>
            <a:endParaRPr sz="2000">
              <a:latin typeface="Comic Sans MS"/>
              <a:ea typeface="Comic Sans MS"/>
              <a:cs typeface="Comic Sans MS"/>
              <a:sym typeface="Comic Sans MS"/>
            </a:endParaRPr>
          </a:p>
          <a:p>
            <a:pPr lvl="0" rtl="0">
              <a:spcBef>
                <a:spcPts val="0"/>
              </a:spcBef>
              <a:spcAft>
                <a:spcPts val="0"/>
              </a:spcAft>
              <a:buNone/>
            </a:pPr>
            <a:r>
              <a:rPr lang="en-GB" sz="2000">
                <a:latin typeface="Comic Sans MS"/>
                <a:ea typeface="Comic Sans MS"/>
                <a:cs typeface="Comic Sans MS"/>
                <a:sym typeface="Comic Sans MS"/>
              </a:rPr>
              <a:t>Q. 	Why did Nell grin at Moss?</a:t>
            </a:r>
          </a:p>
          <a:p>
            <a:pPr lvl="0" rtl="0">
              <a:spcBef>
                <a:spcPts val="0"/>
              </a:spcBef>
              <a:spcAft>
                <a:spcPts val="0"/>
              </a:spcAft>
              <a:buNone/>
            </a:pPr>
            <a:endParaRPr sz="2000">
              <a:latin typeface="Comic Sans MS"/>
              <a:ea typeface="Comic Sans MS"/>
              <a:cs typeface="Comic Sans MS"/>
              <a:sym typeface="Comic Sans MS"/>
            </a:endParaRPr>
          </a:p>
          <a:p>
            <a:pPr lvl="0" rtl="0">
              <a:spcBef>
                <a:spcPts val="0"/>
              </a:spcBef>
              <a:spcAft>
                <a:spcPts val="0"/>
              </a:spcAft>
              <a:buNone/>
            </a:pPr>
            <a:r>
              <a:rPr lang="en-GB" sz="2000">
                <a:latin typeface="Comic Sans MS"/>
                <a:ea typeface="Comic Sans MS"/>
                <a:cs typeface="Comic Sans MS"/>
                <a:sym typeface="Comic Sans MS"/>
              </a:rPr>
              <a:t>Q. 	The cook says “Someone cut off my nose!” What does she mean by this?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387900" y="220650"/>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The expectations at end of KS2</a:t>
            </a:r>
          </a:p>
        </p:txBody>
      </p:sp>
      <p:sp>
        <p:nvSpPr>
          <p:cNvPr id="537" name="Shape 537"/>
          <p:cNvSpPr txBox="1">
            <a:spLocks noGrp="1"/>
          </p:cNvSpPr>
          <p:nvPr>
            <p:ph type="body" idx="1"/>
          </p:nvPr>
        </p:nvSpPr>
        <p:spPr>
          <a:xfrm>
            <a:off x="387900" y="856625"/>
            <a:ext cx="8368200" cy="3288900"/>
          </a:xfrm>
          <a:prstGeom prst="rect">
            <a:avLst/>
          </a:prstGeom>
        </p:spPr>
        <p:txBody>
          <a:bodyPr wrap="square" lIns="91425" tIns="91425" rIns="91425" bIns="91425" anchor="t" anchorCtr="0">
            <a:noAutofit/>
          </a:bodyPr>
          <a:lstStyle/>
          <a:p>
            <a:pPr lvl="0" rtl="0">
              <a:spcBef>
                <a:spcPts val="0"/>
              </a:spcBef>
              <a:spcAft>
                <a:spcPts val="0"/>
              </a:spcAft>
              <a:buNone/>
            </a:pPr>
            <a:r>
              <a:rPr lang="en-GB" sz="1400" u="sng">
                <a:latin typeface="Comic Sans MS"/>
                <a:ea typeface="Comic Sans MS"/>
                <a:cs typeface="Comic Sans MS"/>
                <a:sym typeface="Comic Sans MS"/>
              </a:rPr>
              <a:t>A written exercise focusing on the use of language in ‘The Executioner’s Daughter’ by Jane Hardstaff.</a:t>
            </a:r>
          </a:p>
          <a:p>
            <a:pPr lvl="0" rtl="0">
              <a:spcBef>
                <a:spcPts val="0"/>
              </a:spcBef>
              <a:spcAft>
                <a:spcPts val="0"/>
              </a:spcAft>
              <a:buNone/>
            </a:pPr>
            <a:r>
              <a:rPr lang="en-GB" sz="1400">
                <a:latin typeface="Comic Sans MS"/>
                <a:ea typeface="Comic Sans MS"/>
                <a:cs typeface="Comic Sans MS"/>
                <a:sym typeface="Comic Sans MS"/>
              </a:rPr>
              <a:t>Q. 	Why do you think the author used the word ‘erupted’ to describe Mrs Peak’s entrance into the courtyard?</a:t>
            </a:r>
          </a:p>
          <a:p>
            <a:pPr lvl="0" rtl="0">
              <a:spcBef>
                <a:spcPts val="0"/>
              </a:spcBef>
              <a:spcAft>
                <a:spcPts val="0"/>
              </a:spcAft>
              <a:buNone/>
            </a:pPr>
            <a:r>
              <a:rPr lang="en-GB" sz="1400">
                <a:latin typeface="Comic Sans MS"/>
                <a:ea typeface="Comic Sans MS"/>
                <a:cs typeface="Comic Sans MS"/>
                <a:sym typeface="Comic Sans MS"/>
              </a:rPr>
              <a:t>P. 	Because it makes her sound explosive like a volcano erupts and you can imagine her spitting the words out of her mouth like the lava and rocks.</a:t>
            </a:r>
          </a:p>
          <a:p>
            <a:pPr lvl="0" rtl="0">
              <a:spcBef>
                <a:spcPts val="0"/>
              </a:spcBef>
              <a:spcAft>
                <a:spcPts val="0"/>
              </a:spcAft>
              <a:buNone/>
            </a:pPr>
            <a:r>
              <a:rPr lang="en-GB" sz="1400">
                <a:latin typeface="Comic Sans MS"/>
                <a:ea typeface="Comic Sans MS"/>
                <a:cs typeface="Comic Sans MS"/>
                <a:sym typeface="Comic Sans MS"/>
              </a:rPr>
              <a:t>Q. 	Mrs Peak describes the rat-catcher as ‘ filthy’. What do you think the word ‘ filthy’ means in this passage?</a:t>
            </a:r>
          </a:p>
          <a:p>
            <a:pPr lvl="0" rtl="0">
              <a:spcBef>
                <a:spcPts val="0"/>
              </a:spcBef>
              <a:spcAft>
                <a:spcPts val="0"/>
              </a:spcAft>
              <a:buNone/>
            </a:pPr>
            <a:r>
              <a:rPr lang="en-GB" sz="1400">
                <a:latin typeface="Comic Sans MS"/>
                <a:ea typeface="Comic Sans MS"/>
                <a:cs typeface="Comic Sans MS"/>
                <a:sym typeface="Comic Sans MS"/>
              </a:rPr>
              <a:t>P. 	It could mean that he was always dirty like he never washes and his clothes are all smelly...</a:t>
            </a:r>
          </a:p>
          <a:p>
            <a:pPr lvl="0" rtl="0">
              <a:spcBef>
                <a:spcPts val="0"/>
              </a:spcBef>
              <a:spcAft>
                <a:spcPts val="0"/>
              </a:spcAft>
              <a:buNone/>
            </a:pPr>
            <a:r>
              <a:rPr lang="en-GB" sz="1400">
                <a:latin typeface="Comic Sans MS"/>
                <a:ea typeface="Comic Sans MS"/>
                <a:cs typeface="Comic Sans MS"/>
                <a:sym typeface="Comic Sans MS"/>
              </a:rPr>
              <a:t>Also, it might mean that he had a bad temper because you can have a  filthy temper which means it’s really bad.</a:t>
            </a:r>
          </a:p>
          <a:p>
            <a:pPr lvl="0" rtl="0">
              <a:spcBef>
                <a:spcPts val="0"/>
              </a:spcBef>
              <a:spcAft>
                <a:spcPts val="0"/>
              </a:spcAft>
              <a:buNone/>
            </a:pPr>
            <a:r>
              <a:rPr lang="en-GB" sz="1400">
                <a:latin typeface="Comic Sans MS"/>
                <a:ea typeface="Comic Sans MS"/>
                <a:cs typeface="Comic Sans MS"/>
                <a:sym typeface="Comic Sans MS"/>
              </a:rPr>
              <a:t>Q. 	Why did Nell grin at Moss?</a:t>
            </a:r>
          </a:p>
          <a:p>
            <a:pPr lvl="0" rtl="0">
              <a:spcBef>
                <a:spcPts val="0"/>
              </a:spcBef>
              <a:spcAft>
                <a:spcPts val="0"/>
              </a:spcAft>
              <a:buNone/>
            </a:pPr>
            <a:r>
              <a:rPr lang="en-GB" sz="1400">
                <a:latin typeface="Comic Sans MS"/>
                <a:ea typeface="Comic Sans MS"/>
                <a:cs typeface="Comic Sans MS"/>
                <a:sym typeface="Comic Sans MS"/>
              </a:rPr>
              <a:t>P. 	Mrs Peak kept making a lot of fuss about nothing and it was a sort of signal to show Moss she didn’t care and she thought Mrs Peak was quite funny when she was shouting at everyone.</a:t>
            </a:r>
          </a:p>
          <a:p>
            <a:pPr lvl="0" rtl="0">
              <a:spcBef>
                <a:spcPts val="0"/>
              </a:spcBef>
              <a:spcAft>
                <a:spcPts val="0"/>
              </a:spcAft>
              <a:buNone/>
            </a:pPr>
            <a:r>
              <a:rPr lang="en-GB" sz="1400">
                <a:latin typeface="Comic Sans MS"/>
                <a:ea typeface="Comic Sans MS"/>
                <a:cs typeface="Comic Sans MS"/>
                <a:sym typeface="Comic Sans MS"/>
              </a:rPr>
              <a:t>Q. 	The cook says “Someone cut off my nose!” What does she mean by this?</a:t>
            </a:r>
          </a:p>
          <a:p>
            <a:pPr lvl="0" rtl="0">
              <a:spcBef>
                <a:spcPts val="0"/>
              </a:spcBef>
              <a:spcAft>
                <a:spcPts val="0"/>
              </a:spcAft>
              <a:buNone/>
            </a:pPr>
            <a:r>
              <a:rPr lang="en-GB" sz="1400">
                <a:latin typeface="Comic Sans MS"/>
                <a:ea typeface="Comic Sans MS"/>
                <a:cs typeface="Comic Sans MS"/>
                <a:sym typeface="Comic Sans MS"/>
              </a:rPr>
              <a:t>P. 	I think it’s a sort of expression because she doesn’t want somebody to really cut off her nose but she can smell something horrible in the kitchen and she’s exaggerating how bad it is.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The expectations at end of KS2</a:t>
            </a:r>
          </a:p>
        </p:txBody>
      </p:sp>
      <p:sp>
        <p:nvSpPr>
          <p:cNvPr id="543" name="Shape 543"/>
          <p:cNvSpPr txBox="1">
            <a:spLocks noGrp="1"/>
          </p:cNvSpPr>
          <p:nvPr>
            <p:ph type="body" idx="1"/>
          </p:nvPr>
        </p:nvSpPr>
        <p:spPr>
          <a:xfrm>
            <a:off x="387900" y="1035600"/>
            <a:ext cx="8368200" cy="3072300"/>
          </a:xfrm>
          <a:prstGeom prst="rect">
            <a:avLst/>
          </a:prstGeom>
        </p:spPr>
        <p:txBody>
          <a:bodyPr wrap="square" lIns="91425" tIns="91425" rIns="91425" bIns="91425" anchor="t" anchorCtr="0">
            <a:noAutofit/>
          </a:bodyPr>
          <a:lstStyle/>
          <a:p>
            <a:pPr lvl="0" rtl="0">
              <a:spcBef>
                <a:spcPts val="0"/>
              </a:spcBef>
              <a:spcAft>
                <a:spcPts val="0"/>
              </a:spcAft>
              <a:buNone/>
            </a:pPr>
            <a:r>
              <a:rPr lang="en-GB" sz="1400" b="1" u="sng">
                <a:latin typeface="Comic Sans MS"/>
                <a:ea typeface="Comic Sans MS"/>
                <a:cs typeface="Comic Sans MS"/>
                <a:sym typeface="Comic Sans MS"/>
              </a:rPr>
              <a:t>Commentary: </a:t>
            </a:r>
          </a:p>
          <a:p>
            <a:pPr lvl="0" rtl="0">
              <a:spcBef>
                <a:spcPts val="0"/>
              </a:spcBef>
              <a:spcAft>
                <a:spcPts val="0"/>
              </a:spcAft>
              <a:buNone/>
            </a:pPr>
            <a:endParaRPr sz="1400" b="1" u="sng">
              <a:latin typeface="Comic Sans MS"/>
              <a:ea typeface="Comic Sans MS"/>
              <a:cs typeface="Comic Sans MS"/>
              <a:sym typeface="Comic Sans MS"/>
            </a:endParaRPr>
          </a:p>
          <a:p>
            <a:pPr lvl="0" rtl="0">
              <a:spcBef>
                <a:spcPts val="0"/>
              </a:spcBef>
              <a:spcAft>
                <a:spcPts val="0"/>
              </a:spcAft>
              <a:buNone/>
            </a:pPr>
            <a:r>
              <a:rPr lang="en-GB" sz="1400">
                <a:latin typeface="Comic Sans MS"/>
                <a:ea typeface="Comic Sans MS"/>
                <a:cs typeface="Comic Sans MS"/>
                <a:sym typeface="Comic Sans MS"/>
              </a:rPr>
              <a:t>The pupil is able to explain reasons for the author’s choice of vocabulary, and the impact that it has on the reader. For example, he links his knowledge of volcanoes to the dramatic entrance of Mrs Peak, commenting on the image of her explosive force as words spit from her mouth.</a:t>
            </a:r>
          </a:p>
          <a:p>
            <a:pPr lvl="0" rtl="0">
              <a:spcBef>
                <a:spcPts val="0"/>
              </a:spcBef>
              <a:spcAft>
                <a:spcPts val="0"/>
              </a:spcAft>
              <a:buNone/>
            </a:pPr>
            <a:r>
              <a:rPr lang="en-GB" sz="1400">
                <a:latin typeface="Comic Sans MS"/>
                <a:ea typeface="Comic Sans MS"/>
                <a:cs typeface="Comic Sans MS"/>
                <a:sym typeface="Comic Sans MS"/>
              </a:rPr>
              <a:t>						</a:t>
            </a:r>
          </a:p>
          <a:p>
            <a:pPr lvl="0" rtl="0">
              <a:spcBef>
                <a:spcPts val="0"/>
              </a:spcBef>
              <a:spcAft>
                <a:spcPts val="0"/>
              </a:spcAft>
              <a:buNone/>
            </a:pPr>
            <a:r>
              <a:rPr lang="en-GB" sz="1400">
                <a:latin typeface="Comic Sans MS"/>
                <a:ea typeface="Comic Sans MS"/>
                <a:cs typeface="Comic Sans MS"/>
                <a:sym typeface="Comic Sans MS"/>
              </a:rPr>
              <a:t>Alternative meanings are offered for the word ‘ filthy’, demonstrating that the pupil has not only considered the context of the text, but has attempted to link meaning to prior knowledge.</a:t>
            </a:r>
          </a:p>
          <a:p>
            <a:pPr lvl="0" rtl="0">
              <a:spcBef>
                <a:spcPts val="0"/>
              </a:spcBef>
              <a:spcAft>
                <a:spcPts val="0"/>
              </a:spcAft>
              <a:buNone/>
            </a:pPr>
            <a:r>
              <a:rPr lang="en-GB" sz="1400">
                <a:latin typeface="Comic Sans MS"/>
                <a:ea typeface="Comic Sans MS"/>
                <a:cs typeface="Comic Sans MS"/>
                <a:sym typeface="Comic Sans MS"/>
              </a:rPr>
              <a:t>						</a:t>
            </a:r>
          </a:p>
          <a:p>
            <a:pPr lvl="0" rtl="0">
              <a:spcBef>
                <a:spcPts val="0"/>
              </a:spcBef>
              <a:spcAft>
                <a:spcPts val="0"/>
              </a:spcAft>
              <a:buNone/>
            </a:pPr>
            <a:r>
              <a:rPr lang="en-GB" sz="1400">
                <a:latin typeface="Comic Sans MS"/>
                <a:ea typeface="Comic Sans MS"/>
                <a:cs typeface="Comic Sans MS"/>
                <a:sym typeface="Comic Sans MS"/>
              </a:rPr>
              <a:t>In explaining Nell’s grin, the pupil makes a plausible inference, based on the actions and words of the characters; the supposition that Nell ‘didn’t care’ shows understanding of her disdain for Mrs Peak.</a:t>
            </a:r>
          </a:p>
          <a:p>
            <a:pPr lvl="0" rtl="0">
              <a:spcBef>
                <a:spcPts val="0"/>
              </a:spcBef>
              <a:spcAft>
                <a:spcPts val="0"/>
              </a:spcAft>
              <a:buNone/>
            </a:pPr>
            <a:r>
              <a:rPr lang="en-GB" sz="1400">
                <a:latin typeface="Comic Sans MS"/>
                <a:ea typeface="Comic Sans MS"/>
                <a:cs typeface="Comic Sans MS"/>
                <a:sym typeface="Comic Sans MS"/>
              </a:rPr>
              <a:t>						</a:t>
            </a:r>
          </a:p>
          <a:p>
            <a:pPr lvl="0" rtl="0">
              <a:spcBef>
                <a:spcPts val="0"/>
              </a:spcBef>
              <a:spcAft>
                <a:spcPts val="0"/>
              </a:spcAft>
              <a:buNone/>
            </a:pPr>
            <a:r>
              <a:rPr lang="en-GB" sz="1400">
                <a:latin typeface="Comic Sans MS"/>
                <a:ea typeface="Comic Sans MS"/>
                <a:cs typeface="Comic Sans MS"/>
                <a:sym typeface="Comic Sans MS"/>
              </a:rPr>
              <a:t>In the final response, the pupil recognises that the words are not intended to be taken literally, and that the ‘sort of expression’ of speech is used to emphasise her abhorrence of the smell.</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The expectations at end of KS2</a:t>
            </a:r>
          </a:p>
        </p:txBody>
      </p:sp>
      <p:sp>
        <p:nvSpPr>
          <p:cNvPr id="549" name="Shape 549"/>
          <p:cNvSpPr txBox="1">
            <a:spLocks noGrp="1"/>
          </p:cNvSpPr>
          <p:nvPr>
            <p:ph type="body" idx="1"/>
          </p:nvPr>
        </p:nvSpPr>
        <p:spPr>
          <a:xfrm>
            <a:off x="387900" y="1144124"/>
            <a:ext cx="8368200" cy="3078900"/>
          </a:xfrm>
          <a:prstGeom prst="rect">
            <a:avLst/>
          </a:prstGeom>
          <a:ln>
            <a:noFill/>
          </a:ln>
        </p:spPr>
        <p:txBody>
          <a:bodyPr wrap="square" lIns="91425" tIns="91425" rIns="91425" bIns="91425" anchor="t" anchorCtr="0">
            <a:noAutofit/>
          </a:bodyPr>
          <a:lstStyle/>
          <a:p>
            <a:pPr marL="457200" lvl="0" indent="-317500" rtl="0">
              <a:lnSpc>
                <a:spcPct val="150000"/>
              </a:lnSpc>
              <a:spcBef>
                <a:spcPts val="0"/>
              </a:spcBef>
              <a:spcAft>
                <a:spcPts val="0"/>
              </a:spcAft>
              <a:buSzPts val="1400"/>
              <a:buFont typeface="Comic Sans MS"/>
              <a:buChar char="●"/>
            </a:pPr>
            <a:r>
              <a:rPr lang="en-GB" sz="1400">
                <a:highlight>
                  <a:srgbClr val="9900FF"/>
                </a:highlight>
                <a:latin typeface="Comic Sans MS"/>
                <a:ea typeface="Comic Sans MS"/>
                <a:cs typeface="Comic Sans MS"/>
                <a:sym typeface="Comic Sans MS"/>
              </a:rPr>
              <a:t>Read age-appropriate books with confidence and fluency (including whole novels).</a:t>
            </a:r>
          </a:p>
          <a:p>
            <a:pPr marL="457200" lvl="0" indent="-317500" rtl="0">
              <a:lnSpc>
                <a:spcPct val="150000"/>
              </a:lnSpc>
              <a:spcBef>
                <a:spcPts val="0"/>
              </a:spcBef>
              <a:spcAft>
                <a:spcPts val="0"/>
              </a:spcAft>
              <a:buSzPts val="1400"/>
              <a:buFont typeface="Comic Sans MS"/>
              <a:buChar char="●"/>
            </a:pPr>
            <a:r>
              <a:rPr lang="en-GB" sz="1400">
                <a:highlight>
                  <a:srgbClr val="9900FF"/>
                </a:highlight>
                <a:latin typeface="Comic Sans MS"/>
                <a:ea typeface="Comic Sans MS"/>
                <a:cs typeface="Comic Sans MS"/>
                <a:sym typeface="Comic Sans MS"/>
              </a:rPr>
              <a:t>Read aloud with intonation that shows understanding.</a:t>
            </a:r>
          </a:p>
          <a:p>
            <a:pPr marL="457200" lvl="0" indent="-317500" rtl="0">
              <a:lnSpc>
                <a:spcPct val="150000"/>
              </a:lnSpc>
              <a:spcBef>
                <a:spcPts val="0"/>
              </a:spcBef>
              <a:spcAft>
                <a:spcPts val="0"/>
              </a:spcAft>
              <a:buSzPts val="1400"/>
              <a:buFont typeface="Comic Sans MS"/>
              <a:buChar char="●"/>
            </a:pPr>
            <a:r>
              <a:rPr lang="en-GB" sz="1400">
                <a:highlight>
                  <a:srgbClr val="9900FF"/>
                </a:highlight>
                <a:latin typeface="Comic Sans MS"/>
                <a:ea typeface="Comic Sans MS"/>
                <a:cs typeface="Comic Sans MS"/>
                <a:sym typeface="Comic Sans MS"/>
              </a:rPr>
              <a:t>Work out the meaning of words from the context.</a:t>
            </a:r>
          </a:p>
          <a:p>
            <a:pPr marL="457200" lvl="0" indent="-317500" rtl="0">
              <a:lnSpc>
                <a:spcPct val="150000"/>
              </a:lnSpc>
              <a:spcBef>
                <a:spcPts val="0"/>
              </a:spcBef>
              <a:spcAft>
                <a:spcPts val="0"/>
              </a:spcAft>
              <a:buSzPts val="1400"/>
              <a:buFont typeface="Comic Sans MS"/>
              <a:buChar char="●"/>
            </a:pPr>
            <a:r>
              <a:rPr lang="en-GB" sz="1400">
                <a:highlight>
                  <a:srgbClr val="9900FF"/>
                </a:highlight>
                <a:latin typeface="Comic Sans MS"/>
                <a:ea typeface="Comic Sans MS"/>
                <a:cs typeface="Comic Sans MS"/>
                <a:sym typeface="Comic Sans MS"/>
              </a:rPr>
              <a:t>Explain and discuss their understanding of what they have read, drawing inferences and justifying these with evidence.</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Predict what might happen from details stated and implied.</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Retrieve information from non-fiction.</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Summarise main ideas, identifying key details and using quotations for illustration.</a:t>
            </a:r>
          </a:p>
          <a:p>
            <a:pPr marL="457200" lvl="0" indent="-317500" rtl="0">
              <a:lnSpc>
                <a:spcPct val="150000"/>
              </a:lnSpc>
              <a:spcBef>
                <a:spcPts val="0"/>
              </a:spcBef>
              <a:spcAft>
                <a:spcPts val="0"/>
              </a:spcAft>
              <a:buSzPts val="1400"/>
              <a:buFont typeface="Comic Sans MS"/>
              <a:buChar char="●"/>
            </a:pPr>
            <a:r>
              <a:rPr lang="en-GB" sz="1400">
                <a:highlight>
                  <a:srgbClr val="9900FF"/>
                </a:highlight>
                <a:latin typeface="Comic Sans MS"/>
                <a:ea typeface="Comic Sans MS"/>
                <a:cs typeface="Comic Sans MS"/>
                <a:sym typeface="Comic Sans MS"/>
              </a:rPr>
              <a:t>Evaluate how authors use language, including figurative language, considering the impact on the reader.</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Make comparisons within and across books</a:t>
            </a:r>
          </a:p>
          <a:p>
            <a:pPr lvl="0" rtl="0">
              <a:lnSpc>
                <a:spcPct val="128571"/>
              </a:lnSpc>
              <a:spcBef>
                <a:spcPts val="0"/>
              </a:spcBef>
              <a:spcAft>
                <a:spcPts val="0"/>
              </a:spcAft>
              <a:buNone/>
            </a:pPr>
            <a:endParaRPr sz="1400">
              <a:latin typeface="Comic Sans MS"/>
              <a:ea typeface="Comic Sans MS"/>
              <a:cs typeface="Comic Sans MS"/>
              <a:sym typeface="Comic Sans M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The expectations at end of KS2</a:t>
            </a:r>
          </a:p>
        </p:txBody>
      </p:sp>
      <p:sp>
        <p:nvSpPr>
          <p:cNvPr id="555" name="Shape 555"/>
          <p:cNvSpPr txBox="1">
            <a:spLocks noGrp="1"/>
          </p:cNvSpPr>
          <p:nvPr>
            <p:ph type="body" idx="1"/>
          </p:nvPr>
        </p:nvSpPr>
        <p:spPr>
          <a:xfrm>
            <a:off x="387900" y="1032299"/>
            <a:ext cx="8368200" cy="3078900"/>
          </a:xfrm>
          <a:prstGeom prst="rect">
            <a:avLst/>
          </a:prstGeom>
        </p:spPr>
        <p:txBody>
          <a:bodyPr wrap="square" lIns="91425" tIns="91425" rIns="91425" bIns="91425" anchor="t" anchorCtr="0">
            <a:noAutofit/>
          </a:bodyPr>
          <a:lstStyle/>
          <a:p>
            <a:pPr lvl="0" algn="ctr" rtl="0">
              <a:lnSpc>
                <a:spcPct val="128571"/>
              </a:lnSpc>
              <a:spcBef>
                <a:spcPts val="0"/>
              </a:spcBef>
              <a:spcAft>
                <a:spcPts val="0"/>
              </a:spcAft>
              <a:buNone/>
            </a:pPr>
            <a:endParaRPr>
              <a:latin typeface="Comic Sans MS"/>
              <a:ea typeface="Comic Sans MS"/>
              <a:cs typeface="Comic Sans MS"/>
              <a:sym typeface="Comic Sans MS"/>
            </a:endParaRPr>
          </a:p>
          <a:p>
            <a:pPr lvl="0" algn="ctr" rtl="0">
              <a:lnSpc>
                <a:spcPct val="128571"/>
              </a:lnSpc>
              <a:spcBef>
                <a:spcPts val="0"/>
              </a:spcBef>
              <a:spcAft>
                <a:spcPts val="0"/>
              </a:spcAft>
              <a:buNone/>
            </a:pPr>
            <a:r>
              <a:rPr lang="en-GB" sz="2000">
                <a:latin typeface="Comic Sans MS"/>
                <a:ea typeface="Comic Sans MS"/>
                <a:cs typeface="Comic Sans MS"/>
                <a:sym typeface="Comic Sans MS"/>
              </a:rPr>
              <a:t>Example 2</a:t>
            </a:r>
          </a:p>
          <a:p>
            <a:pPr lvl="0" algn="ctr" rtl="0">
              <a:lnSpc>
                <a:spcPct val="128571"/>
              </a:lnSpc>
              <a:spcBef>
                <a:spcPts val="0"/>
              </a:spcBef>
              <a:spcAft>
                <a:spcPts val="0"/>
              </a:spcAft>
              <a:buNone/>
            </a:pPr>
            <a:endParaRPr sz="2000">
              <a:latin typeface="Comic Sans MS"/>
              <a:ea typeface="Comic Sans MS"/>
              <a:cs typeface="Comic Sans MS"/>
              <a:sym typeface="Comic Sans MS"/>
            </a:endParaRPr>
          </a:p>
          <a:p>
            <a:pPr lvl="0" rtl="0">
              <a:spcBef>
                <a:spcPts val="0"/>
              </a:spcBef>
              <a:spcAft>
                <a:spcPts val="0"/>
              </a:spcAft>
              <a:buNone/>
            </a:pPr>
            <a:r>
              <a:rPr lang="en-GB" sz="2000">
                <a:latin typeface="Comic Sans MS"/>
                <a:ea typeface="Comic Sans MS"/>
                <a:cs typeface="Comic Sans MS"/>
                <a:sym typeface="Comic Sans MS"/>
              </a:rPr>
              <a:t>This example is drawn from a science activity, which provides a fruitful and realistic context for assessing the extent to which the pupils are able to ‘retrieve information from non-fiction’.</a:t>
            </a:r>
          </a:p>
          <a:p>
            <a:pPr lvl="0" rtl="0">
              <a:spcBef>
                <a:spcPts val="0"/>
              </a:spcBef>
              <a:spcAft>
                <a:spcPts val="0"/>
              </a:spcAft>
              <a:buNone/>
            </a:pPr>
            <a:r>
              <a:rPr lang="en-GB" sz="2000">
                <a:latin typeface="Comic Sans MS"/>
                <a:ea typeface="Comic Sans MS"/>
                <a:cs typeface="Comic Sans MS"/>
                <a:sym typeface="Comic Sans MS"/>
              </a:rPr>
              <a:t>In their work on classification, the pupils were asked to use books and the internet to research, and then describe in their own words, the observable features used to classify mammals, amphibians, birds,  fish, insects and reptiles.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The expectations at end of KS2</a:t>
            </a:r>
          </a:p>
        </p:txBody>
      </p:sp>
      <p:sp>
        <p:nvSpPr>
          <p:cNvPr id="561" name="Shape 561"/>
          <p:cNvSpPr txBox="1">
            <a:spLocks noGrp="1"/>
          </p:cNvSpPr>
          <p:nvPr>
            <p:ph type="body" idx="1"/>
          </p:nvPr>
        </p:nvSpPr>
        <p:spPr>
          <a:xfrm>
            <a:off x="387900" y="1144124"/>
            <a:ext cx="8368200" cy="3078900"/>
          </a:xfrm>
          <a:prstGeom prst="rect">
            <a:avLst/>
          </a:prstGeom>
          <a:ln>
            <a:noFill/>
          </a:ln>
        </p:spPr>
        <p:txBody>
          <a:bodyPr wrap="square" lIns="91425" tIns="91425" rIns="91425" bIns="91425" anchor="t" anchorCtr="0">
            <a:noAutofit/>
          </a:bodyPr>
          <a:lstStyle/>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Read age-appropriate books with confidence and fluency (including whole novels).</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Read aloud with intonation that shows understanding.</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Work out the meaning of words from the context.</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Explain and discuss their understanding of what they have read, drawing inferences and justifying these with evidence.</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Predict what might happen from details stated and implied.</a:t>
            </a:r>
          </a:p>
          <a:p>
            <a:pPr marL="457200" lvl="0" indent="-317500" rtl="0">
              <a:lnSpc>
                <a:spcPct val="150000"/>
              </a:lnSpc>
              <a:spcBef>
                <a:spcPts val="0"/>
              </a:spcBef>
              <a:spcAft>
                <a:spcPts val="0"/>
              </a:spcAft>
              <a:buSzPts val="1400"/>
              <a:buFont typeface="Comic Sans MS"/>
              <a:buChar char="●"/>
            </a:pPr>
            <a:r>
              <a:rPr lang="en-GB" sz="1400">
                <a:highlight>
                  <a:srgbClr val="9900FF"/>
                </a:highlight>
                <a:latin typeface="Comic Sans MS"/>
                <a:ea typeface="Comic Sans MS"/>
                <a:cs typeface="Comic Sans MS"/>
                <a:sym typeface="Comic Sans MS"/>
              </a:rPr>
              <a:t>Retrieve information from non-fiction.</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Summarise main ideas, identifying key details and using quotations for illustration.</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Evaluate how authors use language, including figurative language, considering the impact on the reader.</a:t>
            </a:r>
          </a:p>
          <a:p>
            <a:pPr marL="457200" lvl="0" indent="-317500" rtl="0">
              <a:lnSpc>
                <a:spcPct val="150000"/>
              </a:lnSpc>
              <a:spcBef>
                <a:spcPts val="0"/>
              </a:spcBef>
              <a:spcAft>
                <a:spcPts val="0"/>
              </a:spcAft>
              <a:buSzPts val="1400"/>
              <a:buFont typeface="Comic Sans MS"/>
              <a:buChar char="●"/>
            </a:pPr>
            <a:r>
              <a:rPr lang="en-GB" sz="1400">
                <a:latin typeface="Comic Sans MS"/>
                <a:ea typeface="Comic Sans MS"/>
                <a:cs typeface="Comic Sans MS"/>
                <a:sym typeface="Comic Sans MS"/>
              </a:rPr>
              <a:t>Make comparisons within and across books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endParaRPr>
              <a:latin typeface="Comic Sans MS"/>
              <a:ea typeface="Comic Sans MS"/>
              <a:cs typeface="Comic Sans MS"/>
              <a:sym typeface="Comic Sans MS"/>
            </a:endParaRPr>
          </a:p>
        </p:txBody>
      </p:sp>
      <p:sp>
        <p:nvSpPr>
          <p:cNvPr id="567" name="Shape 567"/>
          <p:cNvSpPr txBox="1">
            <a:spLocks noGrp="1"/>
          </p:cNvSpPr>
          <p:nvPr>
            <p:ph type="body" idx="1"/>
          </p:nvPr>
        </p:nvSpPr>
        <p:spPr>
          <a:xfrm>
            <a:off x="387900" y="1489824"/>
            <a:ext cx="8368200" cy="3078900"/>
          </a:xfrm>
          <a:prstGeom prst="rect">
            <a:avLst/>
          </a:prstGeom>
          <a:ln>
            <a:noFill/>
          </a:ln>
        </p:spPr>
        <p:txBody>
          <a:bodyPr wrap="square" lIns="91425" tIns="91425" rIns="91425" bIns="91425" anchor="t" anchorCtr="0">
            <a:noAutofit/>
          </a:bodyPr>
          <a:lstStyle/>
          <a:p>
            <a:pPr lvl="0" rtl="0">
              <a:lnSpc>
                <a:spcPct val="100000"/>
              </a:lnSpc>
              <a:spcBef>
                <a:spcPts val="0"/>
              </a:spcBef>
              <a:spcAft>
                <a:spcPts val="0"/>
              </a:spcAft>
              <a:buNone/>
            </a:pPr>
            <a:endParaRPr sz="1300">
              <a:latin typeface="Comic Sans MS"/>
              <a:ea typeface="Comic Sans MS"/>
              <a:cs typeface="Comic Sans MS"/>
              <a:sym typeface="Comic Sans MS"/>
            </a:endParaRPr>
          </a:p>
        </p:txBody>
      </p:sp>
      <p:pic>
        <p:nvPicPr>
          <p:cNvPr id="568" name="Shape 568" descr="Screen Shot 2017-10-26 at 15.54.21.png"/>
          <p:cNvPicPr preferRelativeResize="0"/>
          <p:nvPr/>
        </p:nvPicPr>
        <p:blipFill>
          <a:blip r:embed="rId3">
            <a:alphaModFix/>
          </a:blip>
          <a:stretch>
            <a:fillRect/>
          </a:stretch>
        </p:blipFill>
        <p:spPr>
          <a:xfrm>
            <a:off x="2363199" y="0"/>
            <a:ext cx="4417603" cy="5143501"/>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The expectations at end of KS2</a:t>
            </a:r>
          </a:p>
        </p:txBody>
      </p:sp>
      <p:sp>
        <p:nvSpPr>
          <p:cNvPr id="574" name="Shape 574"/>
          <p:cNvSpPr txBox="1">
            <a:spLocks noGrp="1"/>
          </p:cNvSpPr>
          <p:nvPr>
            <p:ph type="body" idx="1"/>
          </p:nvPr>
        </p:nvSpPr>
        <p:spPr>
          <a:xfrm>
            <a:off x="387900" y="1083650"/>
            <a:ext cx="8368200" cy="3340500"/>
          </a:xfrm>
          <a:prstGeom prst="rect">
            <a:avLst/>
          </a:prstGeom>
          <a:ln>
            <a:noFill/>
          </a:ln>
        </p:spPr>
        <p:txBody>
          <a:bodyPr wrap="square" lIns="91425" tIns="91425" rIns="91425" bIns="91425" anchor="t" anchorCtr="0">
            <a:noAutofit/>
          </a:bodyPr>
          <a:lstStyle/>
          <a:p>
            <a:pPr lvl="0" rtl="0">
              <a:spcBef>
                <a:spcPts val="0"/>
              </a:spcBef>
              <a:spcAft>
                <a:spcPts val="0"/>
              </a:spcAft>
              <a:buNone/>
            </a:pPr>
            <a:r>
              <a:rPr lang="en-GB" sz="2000" b="1" u="sng">
                <a:latin typeface="Comic Sans MS"/>
                <a:ea typeface="Comic Sans MS"/>
                <a:cs typeface="Comic Sans MS"/>
                <a:sym typeface="Comic Sans MS"/>
              </a:rPr>
              <a:t>Commentary: </a:t>
            </a:r>
          </a:p>
          <a:p>
            <a:pPr lvl="0" rtl="0">
              <a:spcBef>
                <a:spcPts val="0"/>
              </a:spcBef>
              <a:spcAft>
                <a:spcPts val="0"/>
              </a:spcAft>
              <a:buNone/>
            </a:pPr>
            <a:r>
              <a:rPr lang="en-GB" sz="2000">
                <a:latin typeface="Comic Sans MS"/>
                <a:ea typeface="Comic Sans MS"/>
                <a:cs typeface="Comic Sans MS"/>
                <a:sym typeface="Comic Sans MS"/>
              </a:rPr>
              <a:t>The pupil whose work is illustrated has used non-fiction sources independently to:</a:t>
            </a:r>
          </a:p>
          <a:p>
            <a:pPr lvl="0" rtl="0">
              <a:spcBef>
                <a:spcPts val="0"/>
              </a:spcBef>
              <a:spcAft>
                <a:spcPts val="0"/>
              </a:spcAft>
              <a:buNone/>
            </a:pPr>
            <a:endParaRPr sz="2000">
              <a:latin typeface="Comic Sans MS"/>
              <a:ea typeface="Comic Sans MS"/>
              <a:cs typeface="Comic Sans MS"/>
              <a:sym typeface="Comic Sans MS"/>
            </a:endParaRPr>
          </a:p>
          <a:p>
            <a:pPr lvl="0" rtl="0">
              <a:spcBef>
                <a:spcPts val="0"/>
              </a:spcBef>
              <a:spcAft>
                <a:spcPts val="0"/>
              </a:spcAft>
              <a:buNone/>
            </a:pPr>
            <a:r>
              <a:rPr lang="en-GB" sz="2000">
                <a:latin typeface="Comic Sans MS"/>
                <a:ea typeface="Comic Sans MS"/>
                <a:cs typeface="Comic Sans MS"/>
                <a:sym typeface="Comic Sans MS"/>
              </a:rPr>
              <a:t>– locate the sources of the information they need</a:t>
            </a:r>
          </a:p>
          <a:p>
            <a:pPr lvl="0" rtl="0">
              <a:spcBef>
                <a:spcPts val="0"/>
              </a:spcBef>
              <a:spcAft>
                <a:spcPts val="0"/>
              </a:spcAft>
              <a:buNone/>
            </a:pPr>
            <a:r>
              <a:rPr lang="en-GB" sz="2000">
                <a:latin typeface="Comic Sans MS"/>
                <a:ea typeface="Comic Sans MS"/>
                <a:cs typeface="Comic Sans MS"/>
                <a:sym typeface="Comic Sans MS"/>
              </a:rPr>
              <a:t>– retrieve information about the main animal groups</a:t>
            </a:r>
          </a:p>
          <a:p>
            <a:pPr lvl="0" rtl="0">
              <a:spcBef>
                <a:spcPts val="0"/>
              </a:spcBef>
              <a:spcAft>
                <a:spcPts val="0"/>
              </a:spcAft>
              <a:buNone/>
            </a:pPr>
            <a:r>
              <a:rPr lang="en-GB" sz="2000">
                <a:latin typeface="Comic Sans MS"/>
                <a:ea typeface="Comic Sans MS"/>
                <a:cs typeface="Comic Sans MS"/>
                <a:sym typeface="Comic Sans MS"/>
              </a:rPr>
              <a:t>– provide a definition in their own words</a:t>
            </a:r>
          </a:p>
          <a:p>
            <a:pPr lvl="0" rtl="0">
              <a:spcBef>
                <a:spcPts val="0"/>
              </a:spcBef>
              <a:spcAft>
                <a:spcPts val="0"/>
              </a:spcAft>
              <a:buNone/>
            </a:pPr>
            <a:r>
              <a:rPr lang="en-GB" sz="2000">
                <a:latin typeface="Comic Sans MS"/>
                <a:ea typeface="Comic Sans MS"/>
                <a:cs typeface="Comic Sans MS"/>
                <a:sym typeface="Comic Sans MS"/>
              </a:rPr>
              <a:t>– record some of the features used for classification (e.g. that vertebrates lay eggs)</a:t>
            </a:r>
          </a:p>
          <a:p>
            <a:pPr lvl="0" rtl="0">
              <a:spcBef>
                <a:spcPts val="0"/>
              </a:spcBef>
              <a:spcAft>
                <a:spcPts val="0"/>
              </a:spcAft>
              <a:buNone/>
            </a:pPr>
            <a:r>
              <a:rPr lang="en-GB" sz="2000">
                <a:latin typeface="Comic Sans MS"/>
                <a:ea typeface="Comic Sans MS"/>
                <a:cs typeface="Comic Sans MS"/>
                <a:sym typeface="Comic Sans MS"/>
              </a:rPr>
              <a:t>– organise and present the information in an accessible format, using underlining and bullet points.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23850" y="114300"/>
            <a:ext cx="7848600" cy="120015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mic Sans MS"/>
              <a:buNone/>
            </a:pPr>
            <a:r>
              <a:rPr lang="en-GB" sz="2000">
                <a:solidFill>
                  <a:srgbClr val="FFFFFF"/>
                </a:solidFill>
                <a:latin typeface="Comic Sans MS"/>
                <a:ea typeface="Comic Sans MS"/>
                <a:cs typeface="Comic Sans MS"/>
                <a:sym typeface="Comic Sans MS"/>
              </a:rPr>
              <a:t>Phase 1: tuning into sounds. </a:t>
            </a:r>
          </a:p>
          <a:p>
            <a:pPr marL="0" marR="0" lvl="0" indent="0" algn="l" rtl="0">
              <a:lnSpc>
                <a:spcPct val="90000"/>
              </a:lnSpc>
              <a:spcBef>
                <a:spcPts val="0"/>
              </a:spcBef>
              <a:spcAft>
                <a:spcPts val="0"/>
              </a:spcAft>
              <a:buClr>
                <a:schemeClr val="dk1"/>
              </a:buClr>
              <a:buFont typeface="Comic Sans MS"/>
              <a:buNone/>
            </a:pPr>
            <a:r>
              <a:rPr lang="en-GB" sz="2000" b="0" i="0" u="none" strike="noStrike" cap="none">
                <a:solidFill>
                  <a:srgbClr val="FFFFFF"/>
                </a:solidFill>
                <a:latin typeface="Comic Sans MS"/>
                <a:ea typeface="Comic Sans MS"/>
                <a:cs typeface="Comic Sans MS"/>
                <a:sym typeface="Comic Sans MS"/>
              </a:rPr>
              <a:t>Phase 2:</a:t>
            </a:r>
            <a:r>
              <a:rPr lang="en-GB" sz="2000">
                <a:solidFill>
                  <a:srgbClr val="FFFFFF"/>
                </a:solidFill>
                <a:latin typeface="Comic Sans MS"/>
                <a:ea typeface="Comic Sans MS"/>
                <a:cs typeface="Comic Sans MS"/>
                <a:sym typeface="Comic Sans MS"/>
              </a:rPr>
              <a:t> l</a:t>
            </a:r>
            <a:r>
              <a:rPr lang="en-GB" sz="2000" b="0" i="0" u="none" strike="noStrike" cap="none">
                <a:solidFill>
                  <a:srgbClr val="FFFFFF"/>
                </a:solidFill>
                <a:latin typeface="Comic Sans MS"/>
                <a:ea typeface="Comic Sans MS"/>
                <a:cs typeface="Comic Sans MS"/>
                <a:sym typeface="Comic Sans MS"/>
              </a:rPr>
              <a:t>earning phonemes to read and write simple words </a:t>
            </a:r>
          </a:p>
        </p:txBody>
      </p:sp>
      <p:sp>
        <p:nvSpPr>
          <p:cNvPr id="138" name="Shape 138"/>
          <p:cNvSpPr txBox="1">
            <a:spLocks noGrp="1"/>
          </p:cNvSpPr>
          <p:nvPr>
            <p:ph type="body" idx="1"/>
          </p:nvPr>
        </p:nvSpPr>
        <p:spPr>
          <a:xfrm>
            <a:off x="83125" y="1369225"/>
            <a:ext cx="8882700" cy="32634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None/>
            </a:pPr>
            <a:r>
              <a:rPr lang="en-GB" sz="2000" b="1" i="0" u="none">
                <a:solidFill>
                  <a:srgbClr val="FFFFFF"/>
                </a:solidFill>
                <a:latin typeface="Comic Sans MS"/>
                <a:ea typeface="Comic Sans MS"/>
                <a:cs typeface="Comic Sans MS"/>
                <a:sym typeface="Comic Sans MS"/>
              </a:rPr>
              <a:t>Children will learn their first 19 phonemes</a:t>
            </a:r>
            <a:r>
              <a:rPr lang="en-GB" sz="2000" i="0" u="none">
                <a:solidFill>
                  <a:srgbClr val="FFFFFF"/>
                </a:solidFill>
                <a:latin typeface="Comic Sans MS"/>
                <a:ea typeface="Comic Sans MS"/>
                <a:cs typeface="Comic Sans MS"/>
                <a:sym typeface="Comic Sans MS"/>
              </a:rPr>
              <a:t>:  </a:t>
            </a:r>
          </a:p>
          <a:p>
            <a:pPr marL="171450" marR="0" lvl="0" indent="-171450" algn="l" rtl="0">
              <a:lnSpc>
                <a:spcPct val="90000"/>
              </a:lnSpc>
              <a:spcBef>
                <a:spcPts val="700"/>
              </a:spcBef>
              <a:spcAft>
                <a:spcPts val="0"/>
              </a:spcAft>
              <a:buClr>
                <a:srgbClr val="FF0000"/>
              </a:buClr>
              <a:buFont typeface="Arial"/>
              <a:buNone/>
            </a:pPr>
            <a:r>
              <a:rPr lang="en-GB" sz="2000" b="1" i="0" u="none">
                <a:solidFill>
                  <a:srgbClr val="FFFFFF"/>
                </a:solidFill>
                <a:latin typeface="Comic Sans MS"/>
                <a:ea typeface="Comic Sans MS"/>
                <a:cs typeface="Comic Sans MS"/>
                <a:sym typeface="Comic Sans MS"/>
              </a:rPr>
              <a:t>Set 1</a:t>
            </a:r>
            <a:r>
              <a:rPr lang="en-GB" sz="2000" i="0" u="none">
                <a:solidFill>
                  <a:srgbClr val="FFFFFF"/>
                </a:solidFill>
                <a:latin typeface="Comic Sans MS"/>
                <a:ea typeface="Comic Sans MS"/>
                <a:cs typeface="Comic Sans MS"/>
                <a:sym typeface="Comic Sans MS"/>
              </a:rPr>
              <a:t>:  s  a  t  p    </a:t>
            </a:r>
            <a:r>
              <a:rPr lang="en-GB" sz="2000" b="1" i="0" u="none">
                <a:solidFill>
                  <a:srgbClr val="FFFFFF"/>
                </a:solidFill>
                <a:latin typeface="Comic Sans MS"/>
                <a:ea typeface="Comic Sans MS"/>
                <a:cs typeface="Comic Sans MS"/>
                <a:sym typeface="Comic Sans MS"/>
              </a:rPr>
              <a:t>Set 2</a:t>
            </a:r>
            <a:r>
              <a:rPr lang="en-GB" sz="2000" i="0" u="none">
                <a:solidFill>
                  <a:srgbClr val="FFFFFF"/>
                </a:solidFill>
                <a:latin typeface="Comic Sans MS"/>
                <a:ea typeface="Comic Sans MS"/>
                <a:cs typeface="Comic Sans MS"/>
                <a:sym typeface="Comic Sans MS"/>
              </a:rPr>
              <a:t>:  i   n   m  d</a:t>
            </a:r>
          </a:p>
          <a:p>
            <a:pPr marL="171450" marR="0" lvl="0" indent="-171450" algn="l" rtl="0">
              <a:lnSpc>
                <a:spcPct val="90000"/>
              </a:lnSpc>
              <a:spcBef>
                <a:spcPts val="700"/>
              </a:spcBef>
              <a:spcAft>
                <a:spcPts val="0"/>
              </a:spcAft>
              <a:buClr>
                <a:srgbClr val="FF0000"/>
              </a:buClr>
              <a:buFont typeface="Arial"/>
              <a:buNone/>
            </a:pPr>
            <a:r>
              <a:rPr lang="en-GB" sz="2000" b="1" i="0" u="none">
                <a:solidFill>
                  <a:srgbClr val="FFFFFF"/>
                </a:solidFill>
                <a:latin typeface="Comic Sans MS"/>
                <a:ea typeface="Comic Sans MS"/>
                <a:cs typeface="Comic Sans MS"/>
                <a:sym typeface="Comic Sans MS"/>
              </a:rPr>
              <a:t>Set 3</a:t>
            </a:r>
            <a:r>
              <a:rPr lang="en-GB" sz="2000" i="0" u="none">
                <a:solidFill>
                  <a:srgbClr val="FFFFFF"/>
                </a:solidFill>
                <a:latin typeface="Comic Sans MS"/>
                <a:ea typeface="Comic Sans MS"/>
                <a:cs typeface="Comic Sans MS"/>
                <a:sym typeface="Comic Sans MS"/>
              </a:rPr>
              <a:t>:  g  o  c  k    </a:t>
            </a:r>
            <a:r>
              <a:rPr lang="en-GB" sz="2000" b="1" i="0" u="none">
                <a:solidFill>
                  <a:srgbClr val="FFFFFF"/>
                </a:solidFill>
                <a:latin typeface="Comic Sans MS"/>
                <a:ea typeface="Comic Sans MS"/>
                <a:cs typeface="Comic Sans MS"/>
                <a:sym typeface="Comic Sans MS"/>
              </a:rPr>
              <a:t>Set 4:</a:t>
            </a:r>
            <a:r>
              <a:rPr lang="en-GB" sz="2000" i="0" u="none">
                <a:solidFill>
                  <a:srgbClr val="FFFFFF"/>
                </a:solidFill>
                <a:latin typeface="Comic Sans MS"/>
                <a:ea typeface="Comic Sans MS"/>
                <a:cs typeface="Comic Sans MS"/>
                <a:sym typeface="Comic Sans MS"/>
              </a:rPr>
              <a:t>  ck (as in duck)  e  u  r</a:t>
            </a:r>
          </a:p>
          <a:p>
            <a:pPr marL="171450" marR="0" lvl="0" indent="-171450" algn="l" rtl="0">
              <a:lnSpc>
                <a:spcPct val="90000"/>
              </a:lnSpc>
              <a:spcBef>
                <a:spcPts val="700"/>
              </a:spcBef>
              <a:spcAft>
                <a:spcPts val="0"/>
              </a:spcAft>
              <a:buClr>
                <a:srgbClr val="FF0000"/>
              </a:buClr>
              <a:buFont typeface="Arial"/>
              <a:buNone/>
            </a:pPr>
            <a:r>
              <a:rPr lang="en-GB" sz="2000" b="1" i="0" u="none">
                <a:solidFill>
                  <a:srgbClr val="FFFFFF"/>
                </a:solidFill>
                <a:latin typeface="Comic Sans MS"/>
                <a:ea typeface="Comic Sans MS"/>
                <a:cs typeface="Comic Sans MS"/>
                <a:sym typeface="Comic Sans MS"/>
              </a:rPr>
              <a:t>Set 5</a:t>
            </a:r>
            <a:r>
              <a:rPr lang="en-GB" sz="2000" i="0" u="none">
                <a:solidFill>
                  <a:srgbClr val="FFFFFF"/>
                </a:solidFill>
                <a:latin typeface="Comic Sans MS"/>
                <a:ea typeface="Comic Sans MS"/>
                <a:cs typeface="Comic Sans MS"/>
                <a:sym typeface="Comic Sans MS"/>
              </a:rPr>
              <a:t>:  h   b  l   f  ff (as in puff)  ll (as in hill)  ss (as in hiss)</a:t>
            </a:r>
          </a:p>
          <a:p>
            <a:pPr marL="0" marR="0" lvl="0" indent="0" algn="l" rtl="0">
              <a:lnSpc>
                <a:spcPct val="90000"/>
              </a:lnSpc>
              <a:spcBef>
                <a:spcPts val="700"/>
              </a:spcBef>
              <a:spcAft>
                <a:spcPts val="0"/>
              </a:spcAft>
              <a:buNone/>
            </a:pPr>
            <a:endParaRPr sz="2000">
              <a:solidFill>
                <a:srgbClr val="FFFFFF"/>
              </a:solidFill>
              <a:latin typeface="Comic Sans MS"/>
              <a:ea typeface="Comic Sans MS"/>
              <a:cs typeface="Comic Sans MS"/>
              <a:sym typeface="Comic Sans MS"/>
            </a:endParaRPr>
          </a:p>
          <a:p>
            <a:pPr marL="0" marR="0" lvl="0" indent="0" algn="l" rtl="0">
              <a:lnSpc>
                <a:spcPct val="90000"/>
              </a:lnSpc>
              <a:spcBef>
                <a:spcPts val="700"/>
              </a:spcBef>
              <a:spcAft>
                <a:spcPts val="0"/>
              </a:spcAft>
              <a:buNone/>
            </a:pPr>
            <a:r>
              <a:rPr lang="en-GB" sz="2000" i="0" u="none">
                <a:solidFill>
                  <a:srgbClr val="FFFFFF"/>
                </a:solidFill>
                <a:latin typeface="Comic Sans MS"/>
                <a:ea typeface="Comic Sans MS"/>
                <a:cs typeface="Comic Sans MS"/>
                <a:sym typeface="Comic Sans MS"/>
              </a:rPr>
              <a:t>They will use these phonemes to read and spell simple “consonant-vowel-consonant” (CVC) words:  </a:t>
            </a:r>
          </a:p>
          <a:p>
            <a:pPr marL="171450" marR="0" lvl="0" indent="-171450" algn="l" rtl="0">
              <a:lnSpc>
                <a:spcPct val="90000"/>
              </a:lnSpc>
              <a:spcBef>
                <a:spcPts val="700"/>
              </a:spcBef>
              <a:spcAft>
                <a:spcPts val="0"/>
              </a:spcAft>
              <a:buClr>
                <a:srgbClr val="FF0000"/>
              </a:buClr>
              <a:buFont typeface="Arial"/>
              <a:buNone/>
            </a:pPr>
            <a:r>
              <a:rPr lang="en-GB" sz="2000" i="0" u="none">
                <a:solidFill>
                  <a:srgbClr val="FFFFFF"/>
                </a:solidFill>
                <a:latin typeface="Comic Sans MS"/>
                <a:ea typeface="Comic Sans MS"/>
                <a:cs typeface="Comic Sans MS"/>
                <a:sym typeface="Comic Sans MS"/>
              </a:rPr>
              <a:t>    sat, tap, dig, duck, rug, puff, hill, hiss</a:t>
            </a:r>
          </a:p>
          <a:p>
            <a:pPr marL="171450" marR="0" lvl="0" indent="-171450" algn="l" rtl="0">
              <a:lnSpc>
                <a:spcPct val="90000"/>
              </a:lnSpc>
              <a:spcBef>
                <a:spcPts val="700"/>
              </a:spcBef>
              <a:spcAft>
                <a:spcPts val="0"/>
              </a:spcAft>
              <a:buClr>
                <a:schemeClr val="dk1"/>
              </a:buClr>
              <a:buFont typeface="Arial"/>
              <a:buNone/>
            </a:pPr>
            <a:r>
              <a:rPr lang="en-GB" sz="2000" i="0" u="none">
                <a:solidFill>
                  <a:srgbClr val="FFFFFF"/>
                </a:solidFill>
                <a:latin typeface="Comic Sans MS"/>
                <a:ea typeface="Comic Sans MS"/>
                <a:cs typeface="Comic Sans MS"/>
                <a:sym typeface="Comic Sans MS"/>
              </a:rPr>
              <a:t> All of these words contain 3 phonemes.</a:t>
            </a:r>
          </a:p>
          <a:p>
            <a:pPr marL="171450" marR="0" lvl="0" indent="-171450" algn="ctr" rtl="0">
              <a:lnSpc>
                <a:spcPct val="90000"/>
              </a:lnSpc>
              <a:spcBef>
                <a:spcPts val="700"/>
              </a:spcBef>
              <a:spcAft>
                <a:spcPts val="0"/>
              </a:spcAft>
              <a:buClr>
                <a:schemeClr val="dk1"/>
              </a:buClr>
              <a:buFont typeface="Arial"/>
              <a:buNone/>
            </a:pPr>
            <a:endParaRPr sz="2000">
              <a:solidFill>
                <a:srgbClr val="FFFFFF"/>
              </a:solidFill>
              <a:latin typeface="Comic Sans MS"/>
              <a:ea typeface="Comic Sans MS"/>
              <a:cs typeface="Comic Sans MS"/>
              <a:sym typeface="Comic Sans M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How is reading assessed?</a:t>
            </a:r>
          </a:p>
        </p:txBody>
      </p:sp>
      <p:sp>
        <p:nvSpPr>
          <p:cNvPr id="580" name="Shape 580"/>
          <p:cNvSpPr txBox="1">
            <a:spLocks noGrp="1"/>
          </p:cNvSpPr>
          <p:nvPr>
            <p:ph type="body" idx="1"/>
          </p:nvPr>
        </p:nvSpPr>
        <p:spPr>
          <a:xfrm>
            <a:off x="387900" y="1238849"/>
            <a:ext cx="8368200" cy="3078900"/>
          </a:xfrm>
          <a:prstGeom prst="rect">
            <a:avLst/>
          </a:prstGeom>
        </p:spPr>
        <p:txBody>
          <a:bodyPr wrap="square" lIns="91425" tIns="91425" rIns="91425" bIns="91425" anchor="t" anchorCtr="0">
            <a:noAutofit/>
          </a:bodyPr>
          <a:lstStyle/>
          <a:p>
            <a:pPr marL="457200" lvl="0" indent="-355600" rtl="0">
              <a:lnSpc>
                <a:spcPct val="128571"/>
              </a:lnSpc>
              <a:spcBef>
                <a:spcPts val="0"/>
              </a:spcBef>
              <a:spcAft>
                <a:spcPts val="0"/>
              </a:spcAft>
              <a:buSzPts val="2000"/>
              <a:buFont typeface="Comic Sans MS"/>
              <a:buAutoNum type="arabicPeriod"/>
            </a:pPr>
            <a:r>
              <a:rPr lang="en-GB" sz="2000">
                <a:latin typeface="Comic Sans MS"/>
                <a:ea typeface="Comic Sans MS"/>
                <a:cs typeface="Comic Sans MS"/>
                <a:sym typeface="Comic Sans MS"/>
              </a:rPr>
              <a:t>Ongoing assessment of reading in literacy lessons and across the curriculum.</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marL="457200" lvl="0" indent="-355600" rtl="0">
              <a:lnSpc>
                <a:spcPct val="128571"/>
              </a:lnSpc>
              <a:spcBef>
                <a:spcPts val="0"/>
              </a:spcBef>
              <a:spcAft>
                <a:spcPts val="0"/>
              </a:spcAft>
              <a:buSzPts val="2000"/>
              <a:buFont typeface="Comic Sans MS"/>
              <a:buAutoNum type="arabicPeriod"/>
            </a:pPr>
            <a:r>
              <a:rPr lang="en-GB" sz="2000">
                <a:latin typeface="Comic Sans MS"/>
                <a:ea typeface="Comic Sans MS"/>
                <a:cs typeface="Comic Sans MS"/>
                <a:sym typeface="Comic Sans MS"/>
              </a:rPr>
              <a:t>Tracked through the online tracking system.</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marL="457200" lvl="0" indent="-355600" rtl="0">
              <a:lnSpc>
                <a:spcPct val="128571"/>
              </a:lnSpc>
              <a:spcBef>
                <a:spcPts val="0"/>
              </a:spcBef>
              <a:spcAft>
                <a:spcPts val="0"/>
              </a:spcAft>
              <a:buSzPts val="2000"/>
              <a:buFont typeface="Comic Sans MS"/>
              <a:buAutoNum type="arabicPeriod"/>
            </a:pPr>
            <a:r>
              <a:rPr lang="en-GB" sz="2000">
                <a:latin typeface="Comic Sans MS"/>
                <a:ea typeface="Comic Sans MS"/>
                <a:cs typeface="Comic Sans MS"/>
                <a:sym typeface="Comic Sans MS"/>
              </a:rPr>
              <a:t>PIRA reading tests each term to support our teacher judgements.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387900" y="251600"/>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How parents can help at home</a:t>
            </a:r>
          </a:p>
        </p:txBody>
      </p:sp>
      <p:sp>
        <p:nvSpPr>
          <p:cNvPr id="586" name="Shape 586"/>
          <p:cNvSpPr txBox="1">
            <a:spLocks noGrp="1"/>
          </p:cNvSpPr>
          <p:nvPr>
            <p:ph type="body" idx="1"/>
          </p:nvPr>
        </p:nvSpPr>
        <p:spPr>
          <a:xfrm>
            <a:off x="387900" y="978999"/>
            <a:ext cx="8368200" cy="3078900"/>
          </a:xfrm>
          <a:prstGeom prst="rect">
            <a:avLst/>
          </a:prstGeom>
        </p:spPr>
        <p:txBody>
          <a:bodyPr wrap="square" lIns="91425" tIns="91425" rIns="91425" bIns="91425" anchor="t" anchorCtr="0">
            <a:noAutofit/>
          </a:bodyPr>
          <a:lstStyle/>
          <a:p>
            <a:pPr lvl="0" rtl="0">
              <a:lnSpc>
                <a:spcPct val="128571"/>
              </a:lnSpc>
              <a:spcBef>
                <a:spcPts val="0"/>
              </a:spcBef>
              <a:spcAft>
                <a:spcPts val="0"/>
              </a:spcAft>
              <a:buNone/>
            </a:pPr>
            <a:r>
              <a:rPr lang="en-GB" sz="2000">
                <a:latin typeface="Comic Sans MS"/>
                <a:ea typeface="Comic Sans MS"/>
                <a:cs typeface="Comic Sans MS"/>
                <a:sym typeface="Comic Sans MS"/>
              </a:rPr>
              <a:t>Reading with your child is vital! It’s best to read little and often, so try to put aside some time for it every day. Give lots of encouragement and expand the reading experience to keep your child switched on. </a:t>
            </a:r>
          </a:p>
          <a:p>
            <a:pPr lvl="0" rtl="0">
              <a:lnSpc>
                <a:spcPct val="128571"/>
              </a:lnSpc>
              <a:spcBef>
                <a:spcPts val="0"/>
              </a:spcBef>
              <a:spcAft>
                <a:spcPts val="0"/>
              </a:spcAft>
              <a:buNone/>
            </a:pPr>
            <a:endParaRPr sz="2000">
              <a:latin typeface="Comic Sans MS"/>
              <a:ea typeface="Comic Sans MS"/>
              <a:cs typeface="Comic Sans MS"/>
              <a:sym typeface="Comic Sans MS"/>
            </a:endParaRPr>
          </a:p>
          <a:p>
            <a:pPr lvl="0" rtl="0">
              <a:lnSpc>
                <a:spcPct val="128571"/>
              </a:lnSpc>
              <a:spcBef>
                <a:spcPts val="0"/>
              </a:spcBef>
              <a:spcAft>
                <a:spcPts val="0"/>
              </a:spcAft>
              <a:buNone/>
            </a:pPr>
            <a:r>
              <a:rPr lang="en-GB" sz="2000">
                <a:latin typeface="Comic Sans MS"/>
                <a:ea typeface="Comic Sans MS"/>
                <a:cs typeface="Comic Sans MS"/>
                <a:sym typeface="Comic Sans MS"/>
              </a:rPr>
              <a:t>Focus on encouraging your child to read fluently and with expression, understanding more complex plots and broadening their vocabulary as well as building an understanding of how punctuation and grammar are used.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387900" y="17937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How parents can help at home</a:t>
            </a:r>
          </a:p>
        </p:txBody>
      </p:sp>
      <p:pic>
        <p:nvPicPr>
          <p:cNvPr id="592" name="Shape 592" descr="Screen Shot 2017-11-12 at 18.25.53.png"/>
          <p:cNvPicPr preferRelativeResize="0"/>
          <p:nvPr/>
        </p:nvPicPr>
        <p:blipFill>
          <a:blip r:embed="rId3">
            <a:alphaModFix/>
          </a:blip>
          <a:stretch>
            <a:fillRect/>
          </a:stretch>
        </p:blipFill>
        <p:spPr>
          <a:xfrm>
            <a:off x="152400" y="1017875"/>
            <a:ext cx="4378326" cy="2950001"/>
          </a:xfrm>
          <a:prstGeom prst="rect">
            <a:avLst/>
          </a:prstGeom>
          <a:noFill/>
          <a:ln>
            <a:noFill/>
          </a:ln>
        </p:spPr>
      </p:pic>
      <p:pic>
        <p:nvPicPr>
          <p:cNvPr id="593" name="Shape 593" descr="Screen Shot 2017-11-12 at 18.26.12.png"/>
          <p:cNvPicPr preferRelativeResize="0"/>
          <p:nvPr/>
        </p:nvPicPr>
        <p:blipFill>
          <a:blip r:embed="rId4">
            <a:alphaModFix/>
          </a:blip>
          <a:stretch>
            <a:fillRect/>
          </a:stretch>
        </p:blipFill>
        <p:spPr>
          <a:xfrm>
            <a:off x="4613275" y="1017875"/>
            <a:ext cx="4378326" cy="2948591"/>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387900" y="17937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How parents can help at home</a:t>
            </a:r>
          </a:p>
        </p:txBody>
      </p:sp>
      <p:pic>
        <p:nvPicPr>
          <p:cNvPr id="599" name="Shape 599" descr="Screen Shot 2017-11-12 at 18.27.52.png"/>
          <p:cNvPicPr preferRelativeResize="0"/>
          <p:nvPr/>
        </p:nvPicPr>
        <p:blipFill>
          <a:blip r:embed="rId3">
            <a:alphaModFix/>
          </a:blip>
          <a:stretch>
            <a:fillRect/>
          </a:stretch>
        </p:blipFill>
        <p:spPr>
          <a:xfrm>
            <a:off x="142075" y="778888"/>
            <a:ext cx="3397875" cy="2272600"/>
          </a:xfrm>
          <a:prstGeom prst="rect">
            <a:avLst/>
          </a:prstGeom>
          <a:noFill/>
          <a:ln>
            <a:noFill/>
          </a:ln>
        </p:spPr>
      </p:pic>
      <p:pic>
        <p:nvPicPr>
          <p:cNvPr id="600" name="Shape 600" descr="Screen Shot 2017-11-12 at 18.28.06.png"/>
          <p:cNvPicPr preferRelativeResize="0"/>
          <p:nvPr/>
        </p:nvPicPr>
        <p:blipFill>
          <a:blip r:embed="rId4">
            <a:alphaModFix/>
          </a:blip>
          <a:stretch>
            <a:fillRect/>
          </a:stretch>
        </p:blipFill>
        <p:spPr>
          <a:xfrm>
            <a:off x="5645325" y="801150"/>
            <a:ext cx="3335950" cy="2228076"/>
          </a:xfrm>
          <a:prstGeom prst="rect">
            <a:avLst/>
          </a:prstGeom>
          <a:noFill/>
          <a:ln>
            <a:noFill/>
          </a:ln>
        </p:spPr>
      </p:pic>
      <p:pic>
        <p:nvPicPr>
          <p:cNvPr id="601" name="Shape 601" descr="Screen Shot 2017-11-12 at 18.28.20.png"/>
          <p:cNvPicPr preferRelativeResize="0"/>
          <p:nvPr/>
        </p:nvPicPr>
        <p:blipFill>
          <a:blip r:embed="rId5">
            <a:alphaModFix/>
          </a:blip>
          <a:stretch>
            <a:fillRect/>
          </a:stretch>
        </p:blipFill>
        <p:spPr>
          <a:xfrm>
            <a:off x="2918300" y="2796475"/>
            <a:ext cx="3510751" cy="234702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387900" y="17937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How parents can help at home</a:t>
            </a:r>
          </a:p>
        </p:txBody>
      </p:sp>
      <p:pic>
        <p:nvPicPr>
          <p:cNvPr id="607" name="Shape 607" descr="Screen Shot 2017-11-12 at 18.07.41.png"/>
          <p:cNvPicPr preferRelativeResize="0"/>
          <p:nvPr/>
        </p:nvPicPr>
        <p:blipFill>
          <a:blip r:embed="rId3">
            <a:alphaModFix/>
          </a:blip>
          <a:stretch>
            <a:fillRect/>
          </a:stretch>
        </p:blipFill>
        <p:spPr>
          <a:xfrm>
            <a:off x="2765851" y="813875"/>
            <a:ext cx="3612299" cy="42008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387900" y="169050"/>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How parents can help at home</a:t>
            </a:r>
          </a:p>
        </p:txBody>
      </p:sp>
      <p:sp>
        <p:nvSpPr>
          <p:cNvPr id="613" name="Shape 613"/>
          <p:cNvSpPr txBox="1">
            <a:spLocks noGrp="1"/>
          </p:cNvSpPr>
          <p:nvPr>
            <p:ph type="body" idx="1"/>
          </p:nvPr>
        </p:nvSpPr>
        <p:spPr>
          <a:xfrm>
            <a:off x="387900" y="731274"/>
            <a:ext cx="8368200" cy="3078900"/>
          </a:xfrm>
          <a:prstGeom prst="rect">
            <a:avLst/>
          </a:prstGeom>
        </p:spPr>
        <p:txBody>
          <a:bodyPr wrap="square" lIns="91425" tIns="91425" rIns="91425" bIns="91425" anchor="t" anchorCtr="0">
            <a:noAutofit/>
          </a:bodyPr>
          <a:lstStyle/>
          <a:p>
            <a:pPr lvl="0" rtl="0">
              <a:lnSpc>
                <a:spcPct val="128571"/>
              </a:lnSpc>
              <a:spcBef>
                <a:spcPts val="0"/>
              </a:spcBef>
              <a:spcAft>
                <a:spcPts val="0"/>
              </a:spcAft>
              <a:buNone/>
            </a:pPr>
            <a:r>
              <a:rPr lang="en-GB" sz="2000">
                <a:latin typeface="Comic Sans MS"/>
                <a:ea typeface="Comic Sans MS"/>
                <a:cs typeface="Comic Sans MS"/>
                <a:sym typeface="Comic Sans MS"/>
              </a:rPr>
              <a:t>Use these websites for some inspiration… </a:t>
            </a:r>
          </a:p>
          <a:p>
            <a:pPr marL="457200" marR="76200" lvl="0" indent="-355600" rtl="0">
              <a:spcBef>
                <a:spcPts val="0"/>
              </a:spcBef>
              <a:spcAft>
                <a:spcPts val="0"/>
              </a:spcAft>
              <a:buSzPts val="2000"/>
              <a:buFont typeface="Comic Sans MS"/>
              <a:buChar char="●"/>
            </a:pPr>
            <a:r>
              <a:rPr lang="en-GB" sz="2000">
                <a:latin typeface="Comic Sans MS"/>
                <a:ea typeface="Comic Sans MS"/>
                <a:cs typeface="Comic Sans MS"/>
                <a:sym typeface="Comic Sans MS"/>
                <a:hlinkClick r:id="rId3"/>
              </a:rPr>
              <a:t>Books For Keeps</a:t>
            </a:r>
          </a:p>
          <a:p>
            <a:pPr marL="457200" marR="76200" lvl="0" indent="-355600" rtl="0">
              <a:spcBef>
                <a:spcPts val="0"/>
              </a:spcBef>
              <a:spcAft>
                <a:spcPts val="0"/>
              </a:spcAft>
              <a:buSzPts val="2000"/>
              <a:buFont typeface="Comic Sans MS"/>
              <a:buChar char="●"/>
            </a:pPr>
            <a:r>
              <a:rPr lang="en-GB" sz="2000">
                <a:latin typeface="Comic Sans MS"/>
                <a:ea typeface="Comic Sans MS"/>
                <a:cs typeface="Comic Sans MS"/>
                <a:sym typeface="Comic Sans MS"/>
                <a:hlinkClick r:id="rId4"/>
              </a:rPr>
              <a:t>Booktrust</a:t>
            </a:r>
          </a:p>
          <a:p>
            <a:pPr marL="457200" marR="76200" lvl="0" indent="-355600" rtl="0">
              <a:spcBef>
                <a:spcPts val="0"/>
              </a:spcBef>
              <a:spcAft>
                <a:spcPts val="0"/>
              </a:spcAft>
              <a:buSzPts val="2000"/>
              <a:buFont typeface="Comic Sans MS"/>
              <a:buChar char="●"/>
            </a:pPr>
            <a:r>
              <a:rPr lang="en-GB" sz="2000">
                <a:latin typeface="Comic Sans MS"/>
                <a:ea typeface="Comic Sans MS"/>
                <a:cs typeface="Comic Sans MS"/>
                <a:sym typeface="Comic Sans MS"/>
                <a:hlinkClick r:id="rId5"/>
              </a:rPr>
              <a:t>Chatterbooks</a:t>
            </a:r>
          </a:p>
          <a:p>
            <a:pPr marL="457200" marR="76200" lvl="0" indent="-355600" rtl="0">
              <a:spcBef>
                <a:spcPts val="0"/>
              </a:spcBef>
              <a:spcAft>
                <a:spcPts val="0"/>
              </a:spcAft>
              <a:buSzPts val="2000"/>
              <a:buFont typeface="Comic Sans MS"/>
              <a:buChar char="●"/>
            </a:pPr>
            <a:r>
              <a:rPr lang="en-GB" sz="2000">
                <a:latin typeface="Comic Sans MS"/>
                <a:ea typeface="Comic Sans MS"/>
                <a:cs typeface="Comic Sans MS"/>
                <a:sym typeface="Comic Sans MS"/>
                <a:hlinkClick r:id="rId6"/>
              </a:rPr>
              <a:t>First News</a:t>
            </a:r>
          </a:p>
          <a:p>
            <a:pPr marL="457200" marR="76200" lvl="0" indent="-355600" rtl="0">
              <a:spcBef>
                <a:spcPts val="0"/>
              </a:spcBef>
              <a:spcAft>
                <a:spcPts val="0"/>
              </a:spcAft>
              <a:buSzPts val="2000"/>
              <a:buFont typeface="Comic Sans MS"/>
              <a:buChar char="●"/>
            </a:pPr>
            <a:r>
              <a:rPr lang="en-GB" sz="2000">
                <a:latin typeface="Comic Sans MS"/>
                <a:ea typeface="Comic Sans MS"/>
                <a:cs typeface="Comic Sans MS"/>
                <a:sym typeface="Comic Sans MS"/>
                <a:hlinkClick r:id="rId7"/>
              </a:rPr>
              <a:t>Guardian Children’s Books</a:t>
            </a:r>
          </a:p>
          <a:p>
            <a:pPr marL="457200" marR="76200" lvl="0" indent="-355600" rtl="0">
              <a:spcBef>
                <a:spcPts val="0"/>
              </a:spcBef>
              <a:spcAft>
                <a:spcPts val="0"/>
              </a:spcAft>
              <a:buSzPts val="2000"/>
              <a:buFont typeface="Comic Sans MS"/>
              <a:buChar char="●"/>
            </a:pPr>
            <a:r>
              <a:rPr lang="en-GB" sz="2000">
                <a:latin typeface="Comic Sans MS"/>
                <a:ea typeface="Comic Sans MS"/>
                <a:cs typeface="Comic Sans MS"/>
                <a:sym typeface="Comic Sans MS"/>
                <a:hlinkClick r:id="rId8"/>
              </a:rPr>
              <a:t>Just Imagine</a:t>
            </a:r>
          </a:p>
          <a:p>
            <a:pPr marL="457200" marR="76200" lvl="0" indent="-355600" rtl="0">
              <a:spcBef>
                <a:spcPts val="0"/>
              </a:spcBef>
              <a:spcAft>
                <a:spcPts val="0"/>
              </a:spcAft>
              <a:buSzPts val="2000"/>
              <a:buFont typeface="Comic Sans MS"/>
              <a:buChar char="●"/>
            </a:pPr>
            <a:r>
              <a:rPr lang="en-GB" sz="2000">
                <a:latin typeface="Comic Sans MS"/>
                <a:ea typeface="Comic Sans MS"/>
                <a:cs typeface="Comic Sans MS"/>
                <a:sym typeface="Comic Sans MS"/>
                <a:hlinkClick r:id="rId9"/>
              </a:rPr>
              <a:t>The National Literacy Trust</a:t>
            </a:r>
          </a:p>
          <a:p>
            <a:pPr marL="457200" marR="76200" lvl="0" indent="-355600" rtl="0">
              <a:spcBef>
                <a:spcPts val="0"/>
              </a:spcBef>
              <a:spcAft>
                <a:spcPts val="0"/>
              </a:spcAft>
              <a:buSzPts val="2000"/>
              <a:buFont typeface="Comic Sans MS"/>
              <a:buChar char="●"/>
            </a:pPr>
            <a:r>
              <a:rPr lang="en-GB" sz="2000">
                <a:latin typeface="Comic Sans MS"/>
                <a:ea typeface="Comic Sans MS"/>
                <a:cs typeface="Comic Sans MS"/>
                <a:sym typeface="Comic Sans MS"/>
                <a:hlinkClick r:id="rId10"/>
              </a:rPr>
              <a:t>LoveReading4Kids</a:t>
            </a:r>
          </a:p>
          <a:p>
            <a:pPr marL="457200" marR="76200" lvl="0" indent="-355600" rtl="0">
              <a:spcBef>
                <a:spcPts val="0"/>
              </a:spcBef>
              <a:spcAft>
                <a:spcPts val="0"/>
              </a:spcAft>
              <a:buSzPts val="2000"/>
              <a:buFont typeface="Comic Sans MS"/>
              <a:buChar char="●"/>
            </a:pPr>
            <a:r>
              <a:rPr lang="en-GB" sz="2000">
                <a:latin typeface="Comic Sans MS"/>
                <a:ea typeface="Comic Sans MS"/>
                <a:cs typeface="Comic Sans MS"/>
                <a:sym typeface="Comic Sans MS"/>
                <a:hlinkClick r:id="rId11"/>
              </a:rPr>
              <a:t>Reading Zone</a:t>
            </a:r>
          </a:p>
          <a:p>
            <a:pPr marL="457200" marR="76200" lvl="0" indent="-355600" rtl="0">
              <a:spcBef>
                <a:spcPts val="0"/>
              </a:spcBef>
              <a:spcAft>
                <a:spcPts val="0"/>
              </a:spcAft>
              <a:buSzPts val="2000"/>
              <a:buFont typeface="Comic Sans MS"/>
              <a:buChar char="●"/>
            </a:pPr>
            <a:r>
              <a:rPr lang="en-GB" sz="2000">
                <a:latin typeface="Comic Sans MS"/>
                <a:ea typeface="Comic Sans MS"/>
                <a:cs typeface="Comic Sans MS"/>
                <a:sym typeface="Comic Sans MS"/>
                <a:hlinkClick r:id="rId12"/>
              </a:rPr>
              <a:t>Summer Reading Challenge</a:t>
            </a:r>
          </a:p>
          <a:p>
            <a:pPr marL="457200" marR="76200" lvl="0" indent="-355600" rtl="0">
              <a:spcBef>
                <a:spcPts val="0"/>
              </a:spcBef>
              <a:spcAft>
                <a:spcPts val="1400"/>
              </a:spcAft>
              <a:buSzPts val="2000"/>
              <a:buFont typeface="Comic Sans MS"/>
              <a:buChar char="●"/>
            </a:pPr>
            <a:r>
              <a:rPr lang="en-GB" sz="2000">
                <a:latin typeface="Comic Sans MS"/>
                <a:ea typeface="Comic Sans MS"/>
                <a:cs typeface="Comic Sans MS"/>
                <a:sym typeface="Comic Sans MS"/>
                <a:hlinkClick r:id="rId13"/>
              </a:rPr>
              <a:t>World Book Day</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lgn="ctr" rtl="0">
              <a:spcBef>
                <a:spcPts val="0"/>
              </a:spcBef>
              <a:buNone/>
            </a:pPr>
            <a:r>
              <a:rPr lang="en-GB">
                <a:latin typeface="Comic Sans MS"/>
                <a:ea typeface="Comic Sans MS"/>
                <a:cs typeface="Comic Sans MS"/>
                <a:sym typeface="Comic Sans MS"/>
              </a:rPr>
              <a:t>How parents can help at home</a:t>
            </a:r>
          </a:p>
        </p:txBody>
      </p:sp>
      <p:sp>
        <p:nvSpPr>
          <p:cNvPr id="619" name="Shape 619"/>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R="76200" lvl="0" rtl="0">
              <a:spcBef>
                <a:spcPts val="0"/>
              </a:spcBef>
              <a:spcAft>
                <a:spcPts val="1400"/>
              </a:spcAft>
              <a:buNone/>
            </a:pPr>
            <a:r>
              <a:rPr lang="en-GB" sz="2000" u="sng">
                <a:solidFill>
                  <a:schemeClr val="hlink"/>
                </a:solidFill>
                <a:latin typeface="Comic Sans MS"/>
                <a:ea typeface="Comic Sans MS"/>
                <a:cs typeface="Comic Sans MS"/>
                <a:sym typeface="Comic Sans MS"/>
                <a:hlinkClick r:id="rId3"/>
              </a:rPr>
              <a:t>https://www.booktrust.org.uk/supporting-you/families/reading-tips/examples-of-how-to-read-with-your-child/</a:t>
            </a:r>
          </a:p>
          <a:p>
            <a:pPr marR="76200" lvl="0" rtl="0">
              <a:spcBef>
                <a:spcPts val="0"/>
              </a:spcBef>
              <a:spcAft>
                <a:spcPts val="1400"/>
              </a:spcAft>
              <a:buNone/>
            </a:pPr>
            <a:endParaRPr sz="2000">
              <a:latin typeface="Comic Sans MS"/>
              <a:ea typeface="Comic Sans MS"/>
              <a:cs typeface="Comic Sans MS"/>
              <a:sym typeface="Comic Sans MS"/>
            </a:endParaRPr>
          </a:p>
          <a:p>
            <a:pPr marR="76200" lvl="0" rtl="0">
              <a:spcBef>
                <a:spcPts val="0"/>
              </a:spcBef>
              <a:spcAft>
                <a:spcPts val="1400"/>
              </a:spcAft>
              <a:buNone/>
            </a:pPr>
            <a:r>
              <a:rPr lang="en-GB" sz="2000" u="sng">
                <a:solidFill>
                  <a:schemeClr val="hlink"/>
                </a:solidFill>
                <a:latin typeface="Comic Sans MS"/>
                <a:ea typeface="Comic Sans MS"/>
                <a:cs typeface="Comic Sans MS"/>
                <a:sym typeface="Comic Sans MS"/>
                <a:hlinkClick r:id="rId4"/>
              </a:rPr>
              <a:t>http://www.worldbookday.com/ideas/from-the-experts/</a:t>
            </a:r>
          </a:p>
          <a:p>
            <a:pPr marR="76200" lvl="0" rtl="0">
              <a:spcBef>
                <a:spcPts val="0"/>
              </a:spcBef>
              <a:spcAft>
                <a:spcPts val="1400"/>
              </a:spcAft>
              <a:buNone/>
            </a:pPr>
            <a:endParaRPr sz="1400">
              <a:latin typeface="Comic Sans MS"/>
              <a:ea typeface="Comic Sans MS"/>
              <a:cs typeface="Comic Sans MS"/>
              <a:sym typeface="Comic Sans M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ctrTitle"/>
          </p:nvPr>
        </p:nvSpPr>
        <p:spPr>
          <a:xfrm>
            <a:off x="1026375" y="1023025"/>
            <a:ext cx="7772400" cy="857400"/>
          </a:xfrm>
          <a:prstGeom prst="rect">
            <a:avLst/>
          </a:prstGeom>
          <a:noFill/>
          <a:ln>
            <a:noFill/>
          </a:ln>
        </p:spPr>
        <p:txBody>
          <a:bodyPr wrap="square" lIns="91425" tIns="45700" rIns="91425" bIns="45700" anchor="b" anchorCtr="0">
            <a:noAutofit/>
          </a:bodyPr>
          <a:lstStyle/>
          <a:p>
            <a:pPr marL="0" marR="0" lvl="0" indent="0" algn="ctr" rtl="0">
              <a:lnSpc>
                <a:spcPct val="90000"/>
              </a:lnSpc>
              <a:spcBef>
                <a:spcPts val="0"/>
              </a:spcBef>
              <a:spcAft>
                <a:spcPts val="0"/>
              </a:spcAft>
              <a:buClr>
                <a:schemeClr val="dk1"/>
              </a:buClr>
              <a:buFont typeface="Comic Sans MS"/>
              <a:buNone/>
            </a:pPr>
            <a:r>
              <a:rPr lang="en-GB" sz="3000" b="0" i="0" u="none" strike="noStrike" cap="none">
                <a:solidFill>
                  <a:srgbClr val="FFFFFF"/>
                </a:solidFill>
                <a:latin typeface="Comic Sans MS"/>
                <a:ea typeface="Comic Sans MS"/>
                <a:cs typeface="Comic Sans MS"/>
                <a:sym typeface="Comic Sans MS"/>
              </a:rPr>
              <a:t>Thank you for attending</a:t>
            </a:r>
          </a:p>
        </p:txBody>
      </p:sp>
      <p:sp>
        <p:nvSpPr>
          <p:cNvPr id="625" name="Shape 625"/>
          <p:cNvSpPr txBox="1">
            <a:spLocks noGrp="1"/>
          </p:cNvSpPr>
          <p:nvPr>
            <p:ph type="subTitle" idx="1"/>
          </p:nvPr>
        </p:nvSpPr>
        <p:spPr>
          <a:xfrm>
            <a:off x="1154875" y="2888725"/>
            <a:ext cx="6400800" cy="1314600"/>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dk1"/>
              </a:buClr>
              <a:buFont typeface="Arial"/>
              <a:buNone/>
            </a:pPr>
            <a:r>
              <a:rPr lang="en-GB" sz="2000">
                <a:solidFill>
                  <a:srgbClr val="FFFFFF"/>
                </a:solidFill>
                <a:latin typeface="Comic Sans MS"/>
                <a:ea typeface="Comic Sans MS"/>
                <a:cs typeface="Comic Sans MS"/>
                <a:sym typeface="Comic Sans MS"/>
              </a:rPr>
              <a:t>We greatly appreciate your interest and support in championing reading in our school.</a:t>
            </a:r>
            <a:r>
              <a:rPr lang="en-GB" sz="3200">
                <a:solidFill>
                  <a:srgbClr val="FFFFFF"/>
                </a:solidFill>
                <a:latin typeface="Comic Sans MS"/>
                <a:ea typeface="Comic Sans MS"/>
                <a:cs typeface="Comic Sans MS"/>
                <a:sym typeface="Comic Sans MS"/>
              </a:rPr>
              <a:t> </a:t>
            </a:r>
          </a:p>
        </p:txBody>
      </p:sp>
      <p:pic>
        <p:nvPicPr>
          <p:cNvPr id="626" name="Shape 626" descr="R:\Users\Glynis\Emma\School Logo 13.1.14.PNG"/>
          <p:cNvPicPr preferRelativeResize="0"/>
          <p:nvPr/>
        </p:nvPicPr>
        <p:blipFill rotWithShape="1">
          <a:blip r:embed="rId3">
            <a:alphaModFix/>
          </a:blip>
          <a:srcRect/>
          <a:stretch/>
        </p:blipFill>
        <p:spPr>
          <a:xfrm>
            <a:off x="7164387" y="352425"/>
            <a:ext cx="814212" cy="8689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628650" y="273844"/>
            <a:ext cx="7886700" cy="994172"/>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mic Sans MS"/>
              <a:buNone/>
            </a:pPr>
            <a:r>
              <a:rPr lang="en-GB" sz="3300" b="0" i="0" u="none" strike="noStrike" cap="none">
                <a:solidFill>
                  <a:srgbClr val="FFFFFF"/>
                </a:solidFill>
                <a:latin typeface="Comic Sans MS"/>
                <a:ea typeface="Comic Sans MS"/>
                <a:cs typeface="Comic Sans MS"/>
                <a:sym typeface="Comic Sans MS"/>
              </a:rPr>
              <a:t>Saying the sounds</a:t>
            </a:r>
          </a:p>
        </p:txBody>
      </p:sp>
      <p:sp>
        <p:nvSpPr>
          <p:cNvPr id="144" name="Shape 144"/>
          <p:cNvSpPr txBox="1">
            <a:spLocks noGrp="1"/>
          </p:cNvSpPr>
          <p:nvPr>
            <p:ph type="body" idx="1"/>
          </p:nvPr>
        </p:nvSpPr>
        <p:spPr>
          <a:xfrm>
            <a:off x="457200" y="1329928"/>
            <a:ext cx="7067550" cy="2915840"/>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Font typeface="Arial"/>
              <a:buNone/>
            </a:pPr>
            <a:endParaRPr sz="2000" b="0" i="0" u="none">
              <a:solidFill>
                <a:srgbClr val="FFFFFF"/>
              </a:solidFill>
              <a:latin typeface="Arial"/>
              <a:ea typeface="Arial"/>
              <a:cs typeface="Arial"/>
              <a:sym typeface="Arial"/>
            </a:endParaRPr>
          </a:p>
          <a:p>
            <a:pPr marL="0" marR="0" lvl="0" indent="0" algn="l" rtl="0">
              <a:lnSpc>
                <a:spcPct val="90000"/>
              </a:lnSpc>
              <a:spcBef>
                <a:spcPts val="700"/>
              </a:spcBef>
              <a:spcAft>
                <a:spcPts val="0"/>
              </a:spcAft>
              <a:buNone/>
            </a:pPr>
            <a:r>
              <a:rPr lang="en-GB" sz="2000" b="0" i="0" u="none">
                <a:solidFill>
                  <a:srgbClr val="FFFFFF"/>
                </a:solidFill>
                <a:latin typeface="Comic Sans MS"/>
                <a:ea typeface="Comic Sans MS"/>
                <a:cs typeface="Comic Sans MS"/>
                <a:sym typeface="Comic Sans MS"/>
              </a:rPr>
              <a:t>Sounds should be articulated clearly and precisely.</a:t>
            </a:r>
          </a:p>
          <a:p>
            <a:pPr marL="0" marR="0" lvl="0" indent="0" algn="l" rtl="0">
              <a:lnSpc>
                <a:spcPct val="90000"/>
              </a:lnSpc>
              <a:spcBef>
                <a:spcPts val="700"/>
              </a:spcBef>
              <a:spcAft>
                <a:spcPts val="0"/>
              </a:spcAft>
              <a:buNone/>
            </a:pPr>
            <a:endParaRPr sz="2000">
              <a:solidFill>
                <a:srgbClr val="FFFFFF"/>
              </a:solidFill>
              <a:latin typeface="Comic Sans MS"/>
              <a:ea typeface="Comic Sans MS"/>
              <a:cs typeface="Comic Sans MS"/>
              <a:sym typeface="Comic Sans MS"/>
            </a:endParaRPr>
          </a:p>
          <a:p>
            <a:pPr marL="0" marR="0" lvl="0" indent="0" algn="l" rtl="0">
              <a:lnSpc>
                <a:spcPct val="90000"/>
              </a:lnSpc>
              <a:spcBef>
                <a:spcPts val="700"/>
              </a:spcBef>
              <a:spcAft>
                <a:spcPts val="0"/>
              </a:spcAft>
              <a:buNone/>
            </a:pPr>
            <a:r>
              <a:rPr lang="en-GB" sz="2000" b="0" i="0" u="none">
                <a:solidFill>
                  <a:srgbClr val="FFFFFF"/>
                </a:solidFill>
                <a:latin typeface="Comic Sans MS"/>
                <a:ea typeface="Comic Sans MS"/>
                <a:cs typeface="Comic Sans MS"/>
                <a:sym typeface="Comic Sans MS"/>
              </a:rPr>
              <a:t>We use ‘soft sounds’ or ‘pure sounds’ and discourage the use of ‘Schwa’ (adding ‘uh’ onto the end of a sound).</a:t>
            </a:r>
          </a:p>
          <a:p>
            <a:pPr marL="171450" marR="0" lvl="0" indent="-171450" algn="l" rtl="0">
              <a:lnSpc>
                <a:spcPct val="90000"/>
              </a:lnSpc>
              <a:spcBef>
                <a:spcPts val="70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p:txBody>
      </p:sp>
      <p:pic>
        <p:nvPicPr>
          <p:cNvPr id="145" name="Shape 145" descr="R:\Users\Glynis\Emma\School Logo 13.1.14.PNG"/>
          <p:cNvPicPr preferRelativeResize="0"/>
          <p:nvPr/>
        </p:nvPicPr>
        <p:blipFill rotWithShape="1">
          <a:blip r:embed="rId3">
            <a:alphaModFix/>
          </a:blip>
          <a:srcRect/>
          <a:stretch/>
        </p:blipFill>
        <p:spPr>
          <a:xfrm>
            <a:off x="6516687" y="473869"/>
            <a:ext cx="868939" cy="793154"/>
          </a:xfrm>
          <a:prstGeom prst="rect">
            <a:avLst/>
          </a:prstGeom>
          <a:noFill/>
          <a:ln>
            <a:noFill/>
          </a:ln>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711137" y="276956"/>
            <a:ext cx="6870600" cy="6477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omic Sans MS"/>
              <a:buNone/>
            </a:pPr>
            <a:r>
              <a:rPr lang="en-GB" sz="3000" b="0" i="0" u="none" strike="noStrike" cap="none">
                <a:solidFill>
                  <a:srgbClr val="FFFFFF"/>
                </a:solidFill>
                <a:latin typeface="Comic Sans MS"/>
                <a:ea typeface="Comic Sans MS"/>
                <a:cs typeface="Comic Sans MS"/>
                <a:sym typeface="Comic Sans MS"/>
              </a:rPr>
              <a:t>Phonics </a:t>
            </a:r>
            <a:r>
              <a:rPr lang="en-GB" sz="3000">
                <a:solidFill>
                  <a:srgbClr val="FFFFFF"/>
                </a:solidFill>
                <a:latin typeface="Comic Sans MS"/>
                <a:ea typeface="Comic Sans MS"/>
                <a:cs typeface="Comic Sans MS"/>
                <a:sym typeface="Comic Sans MS"/>
              </a:rPr>
              <a:t>Glossary</a:t>
            </a:r>
            <a:r>
              <a:rPr lang="en-GB">
                <a:solidFill>
                  <a:srgbClr val="FFFFFF"/>
                </a:solidFill>
                <a:latin typeface="Comic Sans MS"/>
                <a:ea typeface="Comic Sans MS"/>
                <a:cs typeface="Comic Sans MS"/>
                <a:sym typeface="Comic Sans MS"/>
              </a:rPr>
              <a:t> </a:t>
            </a:r>
          </a:p>
        </p:txBody>
      </p:sp>
      <p:sp>
        <p:nvSpPr>
          <p:cNvPr id="151" name="Shape 151"/>
          <p:cNvSpPr txBox="1">
            <a:spLocks noGrp="1"/>
          </p:cNvSpPr>
          <p:nvPr>
            <p:ph type="body" idx="1"/>
          </p:nvPr>
        </p:nvSpPr>
        <p:spPr>
          <a:xfrm>
            <a:off x="190000" y="1006075"/>
            <a:ext cx="8894700" cy="2743200"/>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Font typeface="Arial"/>
              <a:buNone/>
            </a:pPr>
            <a:r>
              <a:rPr lang="en-GB" sz="2000" i="0" u="none">
                <a:solidFill>
                  <a:srgbClr val="FFFFFF"/>
                </a:solidFill>
                <a:latin typeface="Comic Sans MS"/>
                <a:ea typeface="Comic Sans MS"/>
                <a:cs typeface="Comic Sans MS"/>
                <a:sym typeface="Comic Sans MS"/>
              </a:rPr>
              <a:t>Your child will learn to use the term:</a:t>
            </a:r>
          </a:p>
          <a:p>
            <a:pPr marL="171450" marR="0" lvl="0" indent="-171450" algn="l" rtl="0">
              <a:lnSpc>
                <a:spcPct val="90000"/>
              </a:lnSpc>
              <a:spcBef>
                <a:spcPts val="700"/>
              </a:spcBef>
              <a:spcAft>
                <a:spcPts val="0"/>
              </a:spcAft>
              <a:buClr>
                <a:schemeClr val="dk1"/>
              </a:buClr>
              <a:buFont typeface="Arial"/>
              <a:buNone/>
            </a:pPr>
            <a:endParaRPr sz="2000" b="1" i="0" u="none">
              <a:solidFill>
                <a:srgbClr val="660066"/>
              </a:solidFill>
              <a:latin typeface="Comic Sans MS"/>
              <a:ea typeface="Comic Sans MS"/>
              <a:cs typeface="Comic Sans MS"/>
              <a:sym typeface="Comic Sans MS"/>
            </a:endParaRPr>
          </a:p>
          <a:p>
            <a:pPr marL="171450" marR="0" lvl="0" indent="-171450" algn="ctr" rtl="0">
              <a:lnSpc>
                <a:spcPct val="90000"/>
              </a:lnSpc>
              <a:spcBef>
                <a:spcPts val="700"/>
              </a:spcBef>
              <a:spcAft>
                <a:spcPts val="0"/>
              </a:spcAft>
              <a:buClr>
                <a:schemeClr val="dk1"/>
              </a:buClr>
              <a:buFont typeface="Arial"/>
              <a:buNone/>
            </a:pPr>
            <a:r>
              <a:rPr lang="en-GB" sz="2000" b="1" i="0" u="none">
                <a:solidFill>
                  <a:srgbClr val="FFFFFF"/>
                </a:solidFill>
                <a:latin typeface="Comic Sans MS"/>
                <a:ea typeface="Comic Sans MS"/>
                <a:cs typeface="Comic Sans MS"/>
                <a:sym typeface="Comic Sans MS"/>
              </a:rPr>
              <a:t>Blending</a:t>
            </a:r>
          </a:p>
          <a:p>
            <a:pPr marL="171450" marR="0" lvl="0" indent="-171450" algn="ctr" rtl="0">
              <a:lnSpc>
                <a:spcPct val="90000"/>
              </a:lnSpc>
              <a:spcBef>
                <a:spcPts val="700"/>
              </a:spcBef>
              <a:spcAft>
                <a:spcPts val="0"/>
              </a:spcAft>
              <a:buClr>
                <a:schemeClr val="dk1"/>
              </a:buClr>
              <a:buFont typeface="Arial"/>
              <a:buNone/>
            </a:pPr>
            <a:endParaRPr sz="2000" b="1">
              <a:solidFill>
                <a:srgbClr val="FFFFFF"/>
              </a:solidFill>
              <a:latin typeface="Comic Sans MS"/>
              <a:ea typeface="Comic Sans MS"/>
              <a:cs typeface="Comic Sans MS"/>
              <a:sym typeface="Comic Sans MS"/>
            </a:endParaRPr>
          </a:p>
          <a:p>
            <a:pPr marL="0" lvl="0" indent="0" rtl="0">
              <a:lnSpc>
                <a:spcPct val="80000"/>
              </a:lnSpc>
              <a:spcBef>
                <a:spcPts val="700"/>
              </a:spcBef>
              <a:buNone/>
            </a:pPr>
            <a:endParaRPr sz="2000">
              <a:solidFill>
                <a:srgbClr val="FFFFFF"/>
              </a:solidFill>
              <a:latin typeface="Comic Sans MS"/>
              <a:ea typeface="Comic Sans MS"/>
              <a:cs typeface="Comic Sans MS"/>
              <a:sym typeface="Comic Sans MS"/>
            </a:endParaRPr>
          </a:p>
          <a:p>
            <a:pPr marL="0" lvl="0" indent="0" rtl="0">
              <a:lnSpc>
                <a:spcPct val="80000"/>
              </a:lnSpc>
              <a:spcBef>
                <a:spcPts val="700"/>
              </a:spcBef>
              <a:buNone/>
            </a:pPr>
            <a:r>
              <a:rPr lang="en-GB" sz="2000">
                <a:solidFill>
                  <a:srgbClr val="FFFFFF"/>
                </a:solidFill>
                <a:latin typeface="Comic Sans MS"/>
                <a:ea typeface="Comic Sans MS"/>
                <a:cs typeface="Comic Sans MS"/>
                <a:sym typeface="Comic Sans MS"/>
              </a:rPr>
              <a:t>Putting the sounds together to read a word.</a:t>
            </a:r>
          </a:p>
          <a:p>
            <a:pPr marL="0" marR="0" lvl="0" indent="0" algn="l" rtl="0">
              <a:lnSpc>
                <a:spcPct val="90000"/>
              </a:lnSpc>
              <a:spcBef>
                <a:spcPts val="700"/>
              </a:spcBef>
              <a:spcAft>
                <a:spcPts val="0"/>
              </a:spcAft>
              <a:buNone/>
            </a:pPr>
            <a:endParaRPr sz="2000">
              <a:solidFill>
                <a:srgbClr val="FFFFFF"/>
              </a:solidFill>
              <a:latin typeface="Comic Sans MS"/>
              <a:ea typeface="Comic Sans MS"/>
              <a:cs typeface="Comic Sans MS"/>
              <a:sym typeface="Comic Sans MS"/>
            </a:endParaRPr>
          </a:p>
          <a:p>
            <a:pPr marL="0" marR="0" lvl="0" indent="0" algn="l" rtl="0">
              <a:lnSpc>
                <a:spcPct val="90000"/>
              </a:lnSpc>
              <a:spcBef>
                <a:spcPts val="700"/>
              </a:spcBef>
              <a:spcAft>
                <a:spcPts val="0"/>
              </a:spcAft>
              <a:buNone/>
            </a:pPr>
            <a:r>
              <a:rPr lang="en-GB" sz="2000" i="0" u="none">
                <a:solidFill>
                  <a:srgbClr val="FFFFFF"/>
                </a:solidFill>
                <a:latin typeface="Comic Sans MS"/>
                <a:ea typeface="Comic Sans MS"/>
                <a:cs typeface="Comic Sans MS"/>
                <a:sym typeface="Comic Sans MS"/>
              </a:rPr>
              <a:t>Children need to be able to hear the separate sounds in a word and then blend them together to say the whole word.</a:t>
            </a:r>
          </a:p>
          <a:p>
            <a:pPr marL="171450" marR="0" lvl="0" indent="-171450" algn="l" rtl="0">
              <a:lnSpc>
                <a:spcPct val="90000"/>
              </a:lnSpc>
              <a:spcBef>
                <a:spcPts val="700"/>
              </a:spcBef>
              <a:spcAft>
                <a:spcPts val="0"/>
              </a:spcAft>
              <a:buClr>
                <a:schemeClr val="dk1"/>
              </a:buClr>
              <a:buFont typeface="Arial"/>
              <a:buNone/>
            </a:pPr>
            <a:endParaRPr sz="2000" i="0" u="none">
              <a:solidFill>
                <a:srgbClr val="FFFFFF"/>
              </a:solidFill>
            </a:endParaRPr>
          </a:p>
          <a:p>
            <a:pPr marL="171450" marR="0" lvl="0" indent="-171450" algn="l" rtl="0">
              <a:lnSpc>
                <a:spcPct val="90000"/>
              </a:lnSpc>
              <a:spcBef>
                <a:spcPts val="700"/>
              </a:spcBef>
              <a:spcAft>
                <a:spcPts val="0"/>
              </a:spcAft>
              <a:buClr>
                <a:schemeClr val="dk1"/>
              </a:buClr>
              <a:buSzPts val="2400"/>
              <a:buFont typeface="Arial"/>
              <a:buNone/>
            </a:pPr>
            <a:endParaRPr sz="2400" i="0" u="none">
              <a:solidFill>
                <a:schemeClr val="dk1"/>
              </a:solidFill>
            </a:endParaRPr>
          </a:p>
          <a:p>
            <a:pPr marL="171450" marR="0" lvl="0" indent="-171450" algn="l" rtl="0">
              <a:lnSpc>
                <a:spcPct val="90000"/>
              </a:lnSpc>
              <a:spcBef>
                <a:spcPts val="70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p:txBody>
      </p:sp>
      <p:pic>
        <p:nvPicPr>
          <p:cNvPr id="152" name="Shape 152" descr="R:\Users\Glynis\Emma\School Logo 13.1.14.PNG"/>
          <p:cNvPicPr preferRelativeResize="0"/>
          <p:nvPr/>
        </p:nvPicPr>
        <p:blipFill rotWithShape="1">
          <a:blip r:embed="rId3">
            <a:alphaModFix/>
          </a:blip>
          <a:srcRect/>
          <a:stretch/>
        </p:blipFill>
        <p:spPr>
          <a:xfrm>
            <a:off x="6732587" y="401240"/>
            <a:ext cx="760762" cy="765497"/>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3771</Words>
  <Application>Microsoft Office PowerPoint</Application>
  <PresentationFormat>On-screen Show (16:9)</PresentationFormat>
  <Paragraphs>513</Paragraphs>
  <Slides>77</Slides>
  <Notes>77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77</vt:i4>
      </vt:variant>
    </vt:vector>
  </HeadingPairs>
  <TitlesOfParts>
    <vt:vector size="84" baseType="lpstr">
      <vt:lpstr>Arial</vt:lpstr>
      <vt:lpstr>Calibri</vt:lpstr>
      <vt:lpstr>Roboto</vt:lpstr>
      <vt:lpstr>Times New Roman</vt:lpstr>
      <vt:lpstr>Comic Sans MS</vt:lpstr>
      <vt:lpstr>Roboto Slab</vt:lpstr>
      <vt:lpstr>Marina</vt:lpstr>
      <vt:lpstr>Reading and Phonics</vt:lpstr>
      <vt:lpstr>PowerPoint Presentation</vt:lpstr>
      <vt:lpstr>Reading at LHPSN</vt:lpstr>
      <vt:lpstr>   Phonics at LHPSN </vt:lpstr>
      <vt:lpstr>PowerPoint Presentation</vt:lpstr>
      <vt:lpstr>PowerPoint Presentation</vt:lpstr>
      <vt:lpstr>Phase 1: tuning into sounds.  Phase 2: learning phonemes to read and write simple words </vt:lpstr>
      <vt:lpstr>Saying the sounds</vt:lpstr>
      <vt:lpstr>Phonics Glossary </vt:lpstr>
      <vt:lpstr>Blending</vt:lpstr>
      <vt:lpstr>Phonics Glossary </vt:lpstr>
      <vt:lpstr>Segmenting</vt:lpstr>
      <vt:lpstr>PowerPoint Presentation</vt:lpstr>
      <vt:lpstr>Phonics Terminology</vt:lpstr>
      <vt:lpstr>Phonics Terminology</vt:lpstr>
      <vt:lpstr>Phonics Terminology </vt:lpstr>
      <vt:lpstr>Let’s think about these words  </vt:lpstr>
      <vt:lpstr>Here is how they are written on a phoneme frame</vt:lpstr>
      <vt:lpstr>Tricky Words</vt:lpstr>
      <vt:lpstr>Phase 3: Learning the long vowel phonemes</vt:lpstr>
      <vt:lpstr>Phonics Terminology </vt:lpstr>
      <vt:lpstr>Phonics Terminology</vt:lpstr>
      <vt:lpstr>  Let’s look at these words </vt:lpstr>
      <vt:lpstr>Here is how they are written on a phoneme frame </vt:lpstr>
      <vt:lpstr>Phase 4:Introducing consonant clusters:  reading and spelling words with four or more phonemes</vt:lpstr>
      <vt:lpstr>  Let’s look at these words </vt:lpstr>
      <vt:lpstr>Here is how they are written on a phoneme frame</vt:lpstr>
      <vt:lpstr>Phase 5</vt:lpstr>
      <vt:lpstr>Learning all of the variations!</vt:lpstr>
      <vt:lpstr>PowerPoint Presentation</vt:lpstr>
      <vt:lpstr>Teaching the split digraph</vt:lpstr>
      <vt:lpstr>After phase 5 - spelling rules</vt:lpstr>
      <vt:lpstr>Is there anything I can do at home?</vt:lpstr>
      <vt:lpstr>    How can I help at home? </vt:lpstr>
      <vt:lpstr>At home </vt:lpstr>
      <vt:lpstr>PowerPoint Presentation</vt:lpstr>
      <vt:lpstr>Thank you!</vt:lpstr>
      <vt:lpstr>What is Reading?</vt:lpstr>
      <vt:lpstr>How we teach reading in EYFS </vt:lpstr>
      <vt:lpstr>How we teach reading in EYFS </vt:lpstr>
      <vt:lpstr>Reading in KS1 Reading Session = daily for 25 - 30 minutes</vt:lpstr>
      <vt:lpstr>Teacher and TA Guided Reading </vt:lpstr>
      <vt:lpstr>Teacher and TA Guided Reading </vt:lpstr>
      <vt:lpstr>Teacher and TA Guided Reading </vt:lpstr>
      <vt:lpstr>Pre and Post Guided Reading Activities</vt:lpstr>
      <vt:lpstr>The Reading for Pleasure Book Nook</vt:lpstr>
      <vt:lpstr>What are the books that come home for?</vt:lpstr>
      <vt:lpstr>How can I help at home?</vt:lpstr>
      <vt:lpstr>Common Queries</vt:lpstr>
      <vt:lpstr>Common Queries</vt:lpstr>
      <vt:lpstr>How is reading assessed?</vt:lpstr>
      <vt:lpstr>End of Key Stage 1 Expectations    There are three categories: working towards the expected standard, working at the expected standard, working at greater depth within the expected standard.   Please refer to your pack for more details.</vt:lpstr>
      <vt:lpstr>Thank you</vt:lpstr>
      <vt:lpstr>How we teach reading in KS2</vt:lpstr>
      <vt:lpstr>How we teach reading in KS2</vt:lpstr>
      <vt:lpstr>For children who need extra support:</vt:lpstr>
      <vt:lpstr>The expectations at end of KS2</vt:lpstr>
      <vt:lpstr>The expectations at end of KS2</vt:lpstr>
      <vt:lpstr>The expectations at end of KS2</vt:lpstr>
      <vt:lpstr>The expectations at end of KS2</vt:lpstr>
      <vt:lpstr>The expectations at end of KS2</vt:lpstr>
      <vt:lpstr>The expectations at end of KS2</vt:lpstr>
      <vt:lpstr>The expectations at end of KS2</vt:lpstr>
      <vt:lpstr>The expectations at end of KS2</vt:lpstr>
      <vt:lpstr>The expectations at end of KS2</vt:lpstr>
      <vt:lpstr>The expectations at end of KS2</vt:lpstr>
      <vt:lpstr>The expectations at end of KS2</vt:lpstr>
      <vt:lpstr>PowerPoint Presentation</vt:lpstr>
      <vt:lpstr>The expectations at end of KS2</vt:lpstr>
      <vt:lpstr>How is reading assessed?</vt:lpstr>
      <vt:lpstr>How parents can help at home</vt:lpstr>
      <vt:lpstr>How parents can help at home</vt:lpstr>
      <vt:lpstr>How parents can help at home</vt:lpstr>
      <vt:lpstr>How parents can help at home</vt:lpstr>
      <vt:lpstr>How parents can help at home</vt:lpstr>
      <vt:lpstr>How parents can help at home</vt:lpstr>
      <vt:lpstr>Thank you for attending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and Phonics</dc:title>
  <dc:creator>Karen</dc:creator>
  <cp:lastModifiedBy>Karen</cp:lastModifiedBy>
  <cp:revision>1</cp:revision>
  <dcterms:modified xsi:type="dcterms:W3CDTF">2017-12-02T07:30:04Z</dcterms:modified>
</cp:coreProperties>
</file>